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wmf" ContentType="image/x-wmf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80" r:id="rId12"/>
    <p:sldMasterId id="2147483682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7.xml"/><Relationship Id="rId13" Type="http://schemas.openxmlformats.org/officeDocument/2006/relationships/slideMaster" Target="slideMasters/slideMaster18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3C2688-16EC-4E4B-A5BF-A592144D84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CBBB330-37A6-4F1A-AC06-2A81E2B7DEA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F6301A-6B2B-4A45-B6EE-83D09432A62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CF43E0-3FC6-46B4-8E3B-55629FFE1FE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74C4D9-8D2C-4982-86FB-B32D8FB7F96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E8B631-FD64-427F-A6A6-C13A355CF8F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816533-72FB-4199-B95A-EE3A19B635C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F73A1B-AC42-4A5B-AAED-304F42E31F0F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0366F1-389C-4C80-875B-6A302E9454F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E1FC22-FE49-4097-9422-7B77C065B3DF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314390-6DD2-46AF-A6D1-172C9C3D490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E2590C-271D-4310-A488-D52528E94D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657BCB-CB08-4C8A-AA21-AFB5EF0964C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E3CEAB-89EC-436C-A219-DB1E5A94454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6507B0-9A7B-44F2-97AD-5CF22123240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ECE954F9-1771-4E8E-A7DD-72B043C6C1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439F7B75-91D2-48B3-ABE8-3E2CD21DC3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CF1DD6-EAC6-4580-91C4-F4F9B54764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2E0B007-8E3A-43ED-854A-7DFE04FF433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DB6D1D8-6DDD-4667-964C-B56EC1948B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946D899-C7E6-4340-A50A-1559B571A5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DF2EC8B-0349-450A-B70B-7139B5DF6D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6A05928-377A-4473-85B7-48706F4704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B534F7C-4E66-4DDA-B2BB-41BE9C5C1E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CFEEB6-DBBF-481F-BAFD-F939EB8F3D5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029F9B-A580-422F-B647-2B228E4E134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9DDAD7-663C-48FF-A986-2075C72F7A4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818FBA-7E04-44AB-B07C-92EEC17C188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79666A-5892-4745-90E1-8F4C3FB2C36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0040B3A-1353-45B3-AF0B-3FF67167B1A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</a:t>
            </a: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BCAFEE-F0B2-4AB0-8B7C-71E95347841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83A1F1-0061-451C-83B2-4A407EB6FE1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3465AE-BADF-4D5D-B1F9-254C3BD190E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C4188B-E8E0-4767-8DB2-2DFC535FC04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BB63CE-7CFF-4694-8878-71F84692C07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app.diagrams.net/#G1x3lA7LgQjIFMnrYUmO9qoTsMAzEQkPVX%23%7B%22pageId%22%3A%22UGlf8FXX3hrjc-9rX4iH%22%7D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2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adroTexto 4"/>
          <p:cNvSpPr/>
          <p:nvPr/>
        </p:nvSpPr>
        <p:spPr>
          <a:xfrm>
            <a:off x="1143000" y="940320"/>
            <a:ext cx="8289720" cy="60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4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Informe de Análisis con Listas de Chequeo para la Validación de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4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Proyecto: "Censo Rural" 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4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Evidencia GA2-220501093-AA3-EV02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CuadroTexto 2"/>
          <p:cNvSpPr/>
          <p:nvPr/>
        </p:nvSpPr>
        <p:spPr>
          <a:xfrm>
            <a:off x="8015760" y="5263920"/>
            <a:ext cx="2987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Medium Roman"/>
              </a:rPr>
              <a:t>Aprendiz Digital I J Gallardo Navarro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CuadroTexto 3"/>
          <p:cNvSpPr/>
          <p:nvPr/>
        </p:nvSpPr>
        <p:spPr>
          <a:xfrm flipV="1" rot="10784400">
            <a:off x="4944600" y="5432760"/>
            <a:ext cx="26838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_tradnl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Instructor virtual John Ninno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adroTexto 1"/>
          <p:cNvSpPr/>
          <p:nvPr/>
        </p:nvSpPr>
        <p:spPr>
          <a:xfrm>
            <a:off x="1168200" y="1197720"/>
            <a:ext cx="10512360" cy="20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 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2" name="Conector recto 2"/>
          <p:cNvCxnSpPr/>
          <p:nvPr/>
        </p:nvCxnSpPr>
        <p:spPr>
          <a:xfrm>
            <a:off x="4984560" y="2358720"/>
            <a:ext cx="2251440" cy="396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13" name="CuadroTexto 9"/>
          <p:cNvSpPr/>
          <p:nvPr/>
        </p:nvSpPr>
        <p:spPr>
          <a:xfrm>
            <a:off x="1037160" y="2644920"/>
            <a:ext cx="385056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716200" y="2872440"/>
            <a:ext cx="7538760" cy="334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El proyecto "Censo Rural" tiene como objetivo optimizar la recolección, gestión y análisis de datos personales en zonas rurales mediante una solución tecnológica adaptada a entornos con conectividad limitada. Este informe evalúa la calidad de los artefactos generados durante el análisis de requisitos, valida su cumplimiento y propone mejoras para la documentación.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4564080" y="1735920"/>
            <a:ext cx="3086640" cy="68616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Introduccion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5"/>
          <p:cNvSpPr/>
          <p:nvPr/>
        </p:nvSpPr>
        <p:spPr>
          <a:xfrm>
            <a:off x="1168200" y="873720"/>
            <a:ext cx="105123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Indicadores de logros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7" name="Conector recto 1"/>
          <p:cNvCxnSpPr/>
          <p:nvPr/>
        </p:nvCxnSpPr>
        <p:spPr>
          <a:xfrm>
            <a:off x="4214520" y="2237760"/>
            <a:ext cx="2877480" cy="1692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18" name="CuadroTexto 6"/>
          <p:cNvSpPr/>
          <p:nvPr/>
        </p:nvSpPr>
        <p:spPr>
          <a:xfrm>
            <a:off x="952560" y="2923560"/>
            <a:ext cx="4186800" cy="35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Elabora listas de chequeo para validación de la documentación de análisis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Evalúa el informe de análisis teniendo en cuenta la calidad de los artefactos generados y la respuesta al cumplimiento de requisitos.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6810480" y="3047040"/>
            <a:ext cx="4206600" cy="290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Realiza mejoras a la documentación de análisis de acuerdo con los resultados de la evaluación.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Realiza prototipo inicial del software de acuerdo con los casos de uso identificados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adroTexto 4"/>
          <p:cNvSpPr/>
          <p:nvPr/>
        </p:nvSpPr>
        <p:spPr>
          <a:xfrm>
            <a:off x="7127640" y="2634120"/>
            <a:ext cx="45338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s-CO" sz="2800" strike="noStrike" u="none">
                <a:solidFill>
                  <a:schemeClr val="lt1"/>
                </a:solidFill>
                <a:effectLst/>
                <a:uFillTx/>
                <a:latin typeface="WORK SANS BOLD ROMAN"/>
              </a:rPr>
              <a:t>Artefatos del Sistema</a:t>
            </a:r>
            <a:endParaRPr b="0" lang="es-CO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1" name="Conector recto 5"/>
          <p:cNvCxnSpPr/>
          <p:nvPr/>
        </p:nvCxnSpPr>
        <p:spPr>
          <a:xfrm>
            <a:off x="8475120" y="3157200"/>
            <a:ext cx="2251440" cy="39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22" name=""/>
          <p:cNvSpPr txBox="1"/>
          <p:nvPr/>
        </p:nvSpPr>
        <p:spPr>
          <a:xfrm>
            <a:off x="108000" y="268560"/>
            <a:ext cx="11160000" cy="671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Artefacto Descripción Contribución al Proyecto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 de Casos de Uso Describe las interacciones entre usuarios y sistema (ej: registro, captura de datos). Clarifica funcionalidades clave.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 de Actividades Detalla flujos de procesos (ej: sincronización de datos offline). Ayuda a optimizar procesos operativos.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Historias de Usuario Ej: "Como encuestador, quiero guardar datos sin conexión para evitar pérdidas." Alinea el desarrollo con necesidades reales.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IV. Validación de Artefactos (Listas de Chequeo)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Hallazgos y No Conformidades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Criterio Evaluación (✔️ / ❌ / ⚠️) Observaciones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Completitud ✔️ Todos los campos críticos están definidos.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Consistencia ⚠️ Algunos términos varían en historias de usuario.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Claridad ❌ Flujos de sincronización poco detallados.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Seguridad ✔️ Cumple con encriptación de datos.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Oportunidades de Mejora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Revisar terminología en historias de usuario para uniformidad.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Ampliar descripción de flujos offline en diagramas.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619360" y="5318280"/>
            <a:ext cx="256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`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3"/>
          <p:cNvSpPr/>
          <p:nvPr/>
        </p:nvSpPr>
        <p:spPr>
          <a:xfrm>
            <a:off x="405000" y="405360"/>
            <a:ext cx="560664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Interpretación del Informe de Requisitos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Requisitos Funcionales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Gestión de usuarios: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5" name="Conector recto 4"/>
          <p:cNvCxnSpPr/>
          <p:nvPr/>
        </p:nvCxnSpPr>
        <p:spPr>
          <a:xfrm>
            <a:off x="1985400" y="1875960"/>
            <a:ext cx="1429920" cy="396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26" name="Imagen 2" descr=""/>
          <p:cNvPicPr/>
          <p:nvPr/>
        </p:nvPicPr>
        <p:blipFill>
          <a:blip r:embed="rId2"/>
          <a:srcRect l="13149" t="0" r="239" b="0"/>
          <a:stretch/>
        </p:blipFill>
        <p:spPr>
          <a:xfrm>
            <a:off x="6095880" y="0"/>
            <a:ext cx="6091920" cy="685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619200" y="2087280"/>
            <a:ext cx="4492440" cy="76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Roles: encuestadores, supervisores, administradores.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Interfaz intuitiva: Adaptada para uso offline y en campo.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Gestión de categorías: Región, comunidad, datos demográficos.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Captura de datos en campo: Formularios digitales, georreferenciación, adjuntar pdf documento.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Gestión de archivos: Almacenamiento seguro y sincronización posterior.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Análisis y estadísticas: Dashboards e informes para toma de decisiones.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"/>
          <p:cNvSpPr/>
          <p:nvPr/>
        </p:nvSpPr>
        <p:spPr>
          <a:xfrm>
            <a:off x="369000" y="297360"/>
            <a:ext cx="560664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36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Indica los diagramas que existen para modelar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9" name="Conector recto 3"/>
          <p:cNvCxnSpPr/>
          <p:nvPr/>
        </p:nvCxnSpPr>
        <p:spPr>
          <a:xfrm>
            <a:off x="1985400" y="1875960"/>
            <a:ext cx="1429920" cy="396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30" name="Imagen 8" descr=""/>
          <p:cNvPicPr/>
          <p:nvPr/>
        </p:nvPicPr>
        <p:blipFill>
          <a:blip r:embed="rId2"/>
          <a:srcRect l="13149" t="0" r="239" b="0"/>
          <a:stretch/>
        </p:blipFill>
        <p:spPr>
          <a:xfrm>
            <a:off x="6095880" y="0"/>
            <a:ext cx="6091920" cy="685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357120" y="2273760"/>
            <a:ext cx="5500800" cy="42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Requisitos No Funcionales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Alta disponibilidad: Funcionamiento offline y sincronización cuando haya conexión.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Escalabilidad: Soporte para alto volumen de datos y múltiples regiones.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Seguridad: Encriptación de datos y protección de información personal.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Usabilidad: Diseño accesible para usuarios con bajo nivel de alfabetización digital.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Compatibilidad: Cualquier sistema operativo y navegadores web.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/>
          <p:nvPr/>
        </p:nvSpPr>
        <p:spPr>
          <a:xfrm>
            <a:off x="456120" y="416520"/>
            <a:ext cx="9811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Artefactos del sistema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CuadroTexto 2"/>
          <p:cNvSpPr/>
          <p:nvPr/>
        </p:nvSpPr>
        <p:spPr>
          <a:xfrm>
            <a:off x="313200" y="1297080"/>
            <a:ext cx="551448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Para el Desarrollo del diagrama de los Artefactos del sistema tendremos en cuenta este diagra de flujo que explica el orden de los procesos dentro del sistema.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CuadroTexto 15"/>
          <p:cNvSpPr/>
          <p:nvPr/>
        </p:nvSpPr>
        <p:spPr>
          <a:xfrm>
            <a:off x="277200" y="2593080"/>
            <a:ext cx="551448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Los elementos a representar en este caso seria;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Datos,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Encuestadores,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Encuestados,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Archivo csv,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Base de datos,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Interfaz Grafica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78720" y="992520"/>
            <a:ext cx="5152680" cy="5095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2"/>
          <p:cNvSpPr/>
          <p:nvPr/>
        </p:nvSpPr>
        <p:spPr>
          <a:xfrm>
            <a:off x="456120" y="416520"/>
            <a:ext cx="9811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Prototipo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CuadroTexto 14"/>
          <p:cNvSpPr/>
          <p:nvPr/>
        </p:nvSpPr>
        <p:spPr>
          <a:xfrm>
            <a:off x="456120" y="1297080"/>
            <a:ext cx="5514480" cy="32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amet.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consectetuer adipiscing elit.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783000" y="4960440"/>
            <a:ext cx="45489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trike="noStrike" u="sng">
                <a:solidFill>
                  <a:srgbClr val="0563c1"/>
                </a:solidFill>
                <a:effectLst/>
                <a:uFillTx/>
                <a:latin typeface="Times New Roman"/>
                <a:hlinkClick r:id="rId2"/>
              </a:rPr>
              <a:t>Diagrama platilla Caso de uso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7139520" y="822600"/>
            <a:ext cx="3939840" cy="5590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n 1" descr=""/>
          <p:cNvPicPr/>
          <p:nvPr/>
        </p:nvPicPr>
        <p:blipFill>
          <a:blip r:embed="rId2"/>
          <a:stretch/>
        </p:blipFill>
        <p:spPr>
          <a:xfrm>
            <a:off x="2209680" y="2261880"/>
            <a:ext cx="7768440" cy="348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Título 1"/>
          <p:cNvSpPr/>
          <p:nvPr/>
        </p:nvSpPr>
        <p:spPr>
          <a:xfrm>
            <a:off x="456120" y="416520"/>
            <a:ext cx="98118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ffffff"/>
                </a:solidFill>
                <a:effectLst/>
                <a:uFillTx/>
                <a:latin typeface="WORK SANS BOLD ROMAN"/>
              </a:rPr>
              <a:t>Título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5302</TotalTime>
  <Application>LibreOffice/25.2.4.3$Linux_X86_64 LibreOffice_project/520$Build-3</Application>
  <AppVersion>15.0000</AppVersion>
  <Words>197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  <dc:description/>
  <dc:language>en-GB</dc:language>
  <cp:lastModifiedBy/>
  <dcterms:modified xsi:type="dcterms:W3CDTF">2025-07-01T17:06:55Z</dcterms:modified>
  <cp:revision>83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  <property fmtid="{D5CDD505-2E9C-101B-9397-08002B2CF9AE}" pid="9" name="PresentationFormat">
    <vt:lpwstr>Panorámica</vt:lpwstr>
  </property>
  <property fmtid="{D5CDD505-2E9C-101B-9397-08002B2CF9AE}" pid="10" name="Slides">
    <vt:i4>7</vt:i4>
  </property>
</Properties>
</file>