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media/image9.png" ContentType="image/png"/>
  <Override PartName="/ppt/media/image7.png" ContentType="image/png"/>
  <Override PartName="/ppt/media/image8.png" ContentType="image/png"/>
  <Override PartName="/ppt/media/image11.wmf" ContentType="image/x-wmf"/>
  <Override PartName="/ppt/media/image10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92" r:id="rId12"/>
    <p:sldMasterId id="2147483694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29.xml"/><Relationship Id="rId13" Type="http://schemas.openxmlformats.org/officeDocument/2006/relationships/slideMaster" Target="slideMasters/slideMaster30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70FE96-C5D6-4A9B-8813-95BEF3AC31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CF59D70-57F8-4547-B819-CEE918298E77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134F401-8B55-4841-8BB2-8EC3F30932B0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53D6851-53B0-4577-B30B-67CE0F882257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D3339B9-04D1-4486-A14E-FA4B2F662625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6C63A2-3559-4D5E-8FBE-D78205787C6E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37E7A36-6582-40BF-80FB-5437F888B5AA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EA7A123-58BC-4F1C-9A22-3D8C4A5381C7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613DB51-5A9F-427D-85A7-0385EA4E9B85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91ED71E-7507-443E-856B-96F4F6F4FE71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En bl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13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F233890-094D-40E1-B38A-5D2C5A38C081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19C64B-3DE3-45A0-BB16-C82DE3AD2F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13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20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20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E8D5612-C1C2-4964-BABA-9B0C7346D1C3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13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34FDFB6-2291-417C-A280-F92912A7CEF4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5ED7903-4E78-4D33-BFFD-E0D866A4F2D1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13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9176DC7-0606-4014-9783-B6081E811F1E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C38CDD-3F0B-43A0-9917-A79F5565A3CB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FF9EA87-06A3-4D11-A0DF-D7723CA5BA45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672231D-6AFA-4C4D-9DBC-21A3A7DD1617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5F94FD-0934-4180-9AFF-EA875A70A1F3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B5E6CFE-8F40-44AE-8373-D880BCD3D900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8A21A99-01CC-44E6-8141-1A8002519E2B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A5A053-3F87-48EA-A925-79333AB7B5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2AD90E-DFF9-4575-A4E9-8F84CE19A174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F4F4EC-EF2F-4F00-BF7C-4B854734A37A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2868DFE-3785-45B8-AC0F-E2DD85916034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ftr" idx="97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Num" idx="98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C874156-1251-4320-AEFE-104FEC79F7F8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99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ftr" idx="100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Num" idx="101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18BE0DE-4DE4-44E1-8A0F-7A41CFC5EA78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dt" idx="102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CF94757A-62EC-4F23-87FB-2DBCCE32DB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784AB56D-07DD-4B28-80C6-6434346392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05F6433-513C-4304-9A69-87D98EC87B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422195F-E731-4EAD-BD1D-BEB7ECEB40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A2DE8EC-B767-4654-BF1A-73FC6BA4A8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8602577-DBA4-46DF-ACD7-D1AA9CEF10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69A3845-ACC4-4D51-BD6F-62C410904F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8E00E25-FA33-448A-BAAD-071B5887C3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3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3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70812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E58C731-8131-45F6-898B-A1FD519FA5EE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8CFB65-F2EC-45F8-9919-B4CCF2548A81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ftr" idx="103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Num" idx="104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02E536-04DF-4AC6-BBAF-208D89D9B5F7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dt" idx="105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31B426-3669-475B-89DA-32778BC90B31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ftr" idx="106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107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AE23BF6-A48B-41F6-BABD-D16F7462C536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108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7190342-91BD-451F-8BA3-DEF21DACA1F4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70812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CE54F5-4FE4-4A25-B71A-C8704215CCF0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6DC2620-43C8-472B-90F5-FA943763C614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70812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F74546-E957-4FA1-BE11-68DB8C107079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8019D43-657D-4F15-B3E3-AB4CE38E0296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70812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E9EC6C-EC9B-4F9F-A3EE-B419F1B5CB63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app.diagrams.net/#G1x3lA7LgQjIFMnrYUmO9qoTsMAzEQkPVX%23%7B%22pageId%22%3A%22UGlf8FXX3hrjc-9rX4iH%22%7D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wmf"/><Relationship Id="rId3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adroTexto 4"/>
          <p:cNvSpPr/>
          <p:nvPr/>
        </p:nvSpPr>
        <p:spPr>
          <a:xfrm>
            <a:off x="603000" y="1228320"/>
            <a:ext cx="8289000" cy="277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ES" sz="4200" strike="noStrike" u="none">
                <a:solidFill>
                  <a:srgbClr val="404040"/>
                </a:solidFill>
                <a:effectLst/>
                <a:uFillTx/>
                <a:latin typeface="Work Sans Bold Roman"/>
              </a:rPr>
              <a:t>Diagramas del modelo de dominio del proyecto GA2-220501093-AA2-EV01</a:t>
            </a:r>
            <a:endParaRPr b="0" lang="es-CO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Rectángulo 1"/>
          <p:cNvSpPr/>
          <p:nvPr/>
        </p:nvSpPr>
        <p:spPr>
          <a:xfrm>
            <a:off x="8047440" y="4915800"/>
            <a:ext cx="2999160" cy="824400"/>
          </a:xfrm>
          <a:prstGeom prst="rect">
            <a:avLst/>
          </a:prstGeom>
          <a:noFill/>
          <a:ln w="6350">
            <a:solidFill>
              <a:srgbClr val="0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CO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0" name="CuadroTexto 3"/>
          <p:cNvSpPr/>
          <p:nvPr/>
        </p:nvSpPr>
        <p:spPr>
          <a:xfrm>
            <a:off x="8291880" y="5190840"/>
            <a:ext cx="27547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_tradnl" sz="1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Aprendiz Digital SENA I J Gallardo Navaro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adroTexto 5"/>
          <p:cNvSpPr/>
          <p:nvPr/>
        </p:nvSpPr>
        <p:spPr>
          <a:xfrm>
            <a:off x="1168200" y="873720"/>
            <a:ext cx="1051164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CO" sz="60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Indicadores de logros</a:t>
            </a:r>
            <a:endParaRPr b="0" lang="es-CO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72" name="Conector recto 1"/>
          <p:cNvCxnSpPr/>
          <p:nvPr/>
        </p:nvCxnSpPr>
        <p:spPr>
          <a:xfrm>
            <a:off x="4214520" y="2237760"/>
            <a:ext cx="2878200" cy="17640"/>
          </a:xfrm>
          <a:prstGeom prst="straightConnector1">
            <a:avLst/>
          </a:prstGeom>
          <a:ln w="12700">
            <a:solidFill>
              <a:srgbClr val="38aa00"/>
            </a:solidFill>
            <a:round/>
          </a:ln>
        </p:spPr>
      </p:cxnSp>
      <p:sp>
        <p:nvSpPr>
          <p:cNvPr id="173" name="CuadroTexto 6"/>
          <p:cNvSpPr/>
          <p:nvPr/>
        </p:nvSpPr>
        <p:spPr>
          <a:xfrm>
            <a:off x="1288800" y="2923560"/>
            <a:ext cx="3849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Indica los diagramas que existen para modelar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" name="CuadroTexto 11"/>
          <p:cNvSpPr/>
          <p:nvPr/>
        </p:nvSpPr>
        <p:spPr>
          <a:xfrm>
            <a:off x="7336800" y="2887560"/>
            <a:ext cx="38498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Maneja herramienta de software para apoyar la elaboracion de los diagramas 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CuadroTexto 12"/>
          <p:cNvSpPr/>
          <p:nvPr/>
        </p:nvSpPr>
        <p:spPr>
          <a:xfrm>
            <a:off x="1360800" y="4543560"/>
            <a:ext cx="3849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Diagrama con UML los artefactos del sistema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6" name="CuadroTexto 13"/>
          <p:cNvSpPr/>
          <p:nvPr/>
        </p:nvSpPr>
        <p:spPr>
          <a:xfrm>
            <a:off x="7192800" y="4471560"/>
            <a:ext cx="38498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Elabora documento plantilla de casos de usos con base en los estandares de documentacion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:plus/>
      </p:transition>
    </mc:Choice>
    <mc:Fallback>
      <p:transition spd="slow">
        <p:plus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adroTexto 1"/>
          <p:cNvSpPr/>
          <p:nvPr/>
        </p:nvSpPr>
        <p:spPr>
          <a:xfrm>
            <a:off x="1168200" y="1197720"/>
            <a:ext cx="10511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s-CO" sz="3600" strike="noStrike" u="none">
                <a:solidFill>
                  <a:srgbClr val="000000"/>
                </a:solidFill>
                <a:effectLst/>
                <a:uFillTx/>
                <a:latin typeface="Liberation Mono;Courier New"/>
                <a:ea typeface="Noto Sans Mono CJK SC"/>
              </a:rPr>
              <a:t>Introducción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78" name="Conector recto 2"/>
          <p:cNvCxnSpPr/>
          <p:nvPr/>
        </p:nvCxnSpPr>
        <p:spPr>
          <a:xfrm>
            <a:off x="4984560" y="2358720"/>
            <a:ext cx="2252160" cy="4680"/>
          </a:xfrm>
          <a:prstGeom prst="straightConnector1">
            <a:avLst/>
          </a:prstGeom>
          <a:ln w="12700">
            <a:solidFill>
              <a:srgbClr val="38aa00"/>
            </a:solidFill>
            <a:round/>
          </a:ln>
        </p:spPr>
      </p:cxnSp>
      <p:sp>
        <p:nvSpPr>
          <p:cNvPr id="179" name="CuadroTexto 9"/>
          <p:cNvSpPr/>
          <p:nvPr/>
        </p:nvSpPr>
        <p:spPr>
          <a:xfrm>
            <a:off x="1037160" y="2572920"/>
            <a:ext cx="10481760" cy="471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Objetivo: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Modelar el dominio del sistema "Censo Rural" mediante diagramas UML para representar: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Entidades clave (comunidades, habitantes, formularios).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Relaciones y funcionalidades del sistema.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Estructura modular del repositorio DBInterface.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Herramientas: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Draw.io / StarUML para diagramación.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Metodología Ágil (entregas incrementales).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ángulo 3"/>
          <p:cNvSpPr/>
          <p:nvPr/>
        </p:nvSpPr>
        <p:spPr>
          <a:xfrm>
            <a:off x="3423600" y="4817880"/>
            <a:ext cx="5340240" cy="7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90000"/>
              </a:lnSpc>
            </a:pPr>
            <a:r>
              <a:rPr b="1" lang="es-ES_tradnl" sz="1600" strike="noStrike" u="none">
                <a:solidFill>
                  <a:schemeClr val="lt1"/>
                </a:solidFill>
                <a:effectLst/>
                <a:uFillTx/>
                <a:latin typeface="WORK SANS BOLD ROMAN"/>
              </a:rPr>
              <a:t>NOTA: Describe la arquitectura del software a cpnstruir oriendada a soluciones opensource</a:t>
            </a:r>
            <a:r>
              <a:rPr b="0" lang="es-ES_tradnl" sz="1600" strike="noStrike" u="none">
                <a:solidFill>
                  <a:schemeClr val="lt1"/>
                </a:solidFill>
                <a:effectLst/>
                <a:uFillTx/>
                <a:latin typeface="WORK SANS REGULAR ROMAN"/>
              </a:rPr>
              <a:t>.</a:t>
            </a:r>
            <a:endParaRPr b="0" lang="es-CO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1" name="CuadroTexto 4"/>
          <p:cNvSpPr/>
          <p:nvPr/>
        </p:nvSpPr>
        <p:spPr>
          <a:xfrm>
            <a:off x="4901040" y="3884040"/>
            <a:ext cx="238644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82" name="Conector recto 5"/>
          <p:cNvCxnSpPr/>
          <p:nvPr/>
        </p:nvCxnSpPr>
        <p:spPr>
          <a:xfrm>
            <a:off x="4581360" y="4455000"/>
            <a:ext cx="2252160" cy="46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83" name=""/>
          <p:cNvSpPr/>
          <p:nvPr/>
        </p:nvSpPr>
        <p:spPr>
          <a:xfrm>
            <a:off x="3399120" y="3871800"/>
            <a:ext cx="4972680" cy="249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CO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Diagrama de Paquetes</a:t>
            </a:r>
            <a:endParaRPr b="0" lang="es-CO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-35640" y="649440"/>
            <a:ext cx="12191400" cy="2225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ítulo 1"/>
          <p:cNvSpPr/>
          <p:nvPr/>
        </p:nvSpPr>
        <p:spPr>
          <a:xfrm>
            <a:off x="369000" y="297360"/>
            <a:ext cx="5605920" cy="10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</a:pPr>
            <a:r>
              <a:rPr b="1" lang="es-CO" sz="3600" strike="noStrike" u="none">
                <a:solidFill>
                  <a:srgbClr val="38aa00"/>
                </a:solidFill>
                <a:effectLst/>
                <a:uFillTx/>
                <a:latin typeface="WORK SANS BOLD ROMAN"/>
              </a:rPr>
              <a:t>Indica los diagramas que existen para modelar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6" name="CuadroTexto 2"/>
          <p:cNvSpPr/>
          <p:nvPr/>
        </p:nvSpPr>
        <p:spPr>
          <a:xfrm>
            <a:off x="678960" y="2334600"/>
            <a:ext cx="5093640" cy="325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Los diagramas a modelar seran deribados de los requerimientos e historias de usuarios, la especificación de los casos de usuario para el desarrollo de cada módulo y cada especificación, estas representaciones graficas de nuestro proyecto debe representar claramente su funcionamiento, por lo cual el proyecto se abordara a través de módulos independientes entregables implementando la tecnología XP para organizar el flujo de tareas, dentro de los diagramas a representar estarían:</a:t>
            </a:r>
            <a:r>
              <a:rPr b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 clases, objetos, de flujo, caso de uso, de componentes, de estado y secuencia</a:t>
            </a: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87" name="Conector recto 3"/>
          <p:cNvCxnSpPr/>
          <p:nvPr/>
        </p:nvCxnSpPr>
        <p:spPr>
          <a:xfrm>
            <a:off x="1985400" y="1875960"/>
            <a:ext cx="1430640" cy="4680"/>
          </a:xfrm>
          <a:prstGeom prst="straightConnector1">
            <a:avLst/>
          </a:prstGeom>
          <a:ln w="12700">
            <a:solidFill>
              <a:srgbClr val="4d4d4c"/>
            </a:solidFill>
            <a:round/>
          </a:ln>
        </p:spPr>
      </p:cxnSp>
      <p:pic>
        <p:nvPicPr>
          <p:cNvPr id="188" name="Imagen 8" descr=""/>
          <p:cNvPicPr/>
          <p:nvPr/>
        </p:nvPicPr>
        <p:blipFill>
          <a:blip r:embed="rId2"/>
          <a:srcRect l="13146" t="0" r="239" b="0"/>
          <a:stretch/>
        </p:blipFill>
        <p:spPr>
          <a:xfrm>
            <a:off x="6095880" y="0"/>
            <a:ext cx="6091200" cy="685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ítulo 1"/>
          <p:cNvSpPr/>
          <p:nvPr/>
        </p:nvSpPr>
        <p:spPr>
          <a:xfrm>
            <a:off x="456120" y="416520"/>
            <a:ext cx="9811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CuadroTexto 2"/>
          <p:cNvSpPr/>
          <p:nvPr/>
        </p:nvSpPr>
        <p:spPr>
          <a:xfrm>
            <a:off x="313200" y="1297080"/>
            <a:ext cx="5513760" cy="22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Gestión de Datos: Procesamiento y validación de datos.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Interfaz Gráfica: Tkinter para captura de información.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Base de Datos: SQLite para almacenamiento local.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CuadroTexto 15"/>
          <p:cNvSpPr/>
          <p:nvPr/>
        </p:nvSpPr>
        <p:spPr>
          <a:xfrm>
            <a:off x="277200" y="2593080"/>
            <a:ext cx="5513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7655400" y="1297440"/>
            <a:ext cx="3459240" cy="4909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3" name=""/>
          <p:cNvSpPr/>
          <p:nvPr/>
        </p:nvSpPr>
        <p:spPr>
          <a:xfrm>
            <a:off x="5055120" y="416520"/>
            <a:ext cx="2188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Paquete principales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ítulo 2"/>
          <p:cNvSpPr/>
          <p:nvPr/>
        </p:nvSpPr>
        <p:spPr>
          <a:xfrm>
            <a:off x="456120" y="416520"/>
            <a:ext cx="9811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es-CO" sz="36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Registrar habitante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5" name="CuadroTexto 14"/>
          <p:cNvSpPr/>
          <p:nvPr/>
        </p:nvSpPr>
        <p:spPr>
          <a:xfrm>
            <a:off x="456120" y="1297080"/>
            <a:ext cx="5513760" cy="42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Generar Reporte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Actor: Administrador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Flujo: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Ejecuta statisk.ipynb.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Filtra datos por comunidad.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Exporta reporte en PDF/Excel.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5. Requisitos Cubiertos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Requisito</a:t>
            </a: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	</a:t>
            </a: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Diagrama Relacionado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Captura offline de datos</a:t>
            </a: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	</a:t>
            </a: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Clase FormularioCensal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Almacenamiento seguro</a:t>
            </a: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	</a:t>
            </a: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Paquete Base de Datos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Análisis estadístico</a:t>
            </a: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	</a:t>
            </a: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Caso de Uso "Generar Reporte"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Documentación clara para futuras iteraciones.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7479000" y="5680440"/>
            <a:ext cx="454824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trike="noStrike" u="sng">
                <a:solidFill>
                  <a:srgbClr val="0563c1"/>
                </a:solidFill>
                <a:effectLst/>
                <a:uFillTx/>
                <a:latin typeface="Times New Roman"/>
                <a:hlinkClick r:id="rId2"/>
              </a:rPr>
              <a:t>Diagrama platilla Caso de uso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6240600" y="294120"/>
            <a:ext cx="5513400" cy="5451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n 1" descr=""/>
          <p:cNvPicPr/>
          <p:nvPr/>
        </p:nvPicPr>
        <p:blipFill>
          <a:blip r:embed="rId2"/>
          <a:stretch/>
        </p:blipFill>
        <p:spPr>
          <a:xfrm>
            <a:off x="2209680" y="2261880"/>
            <a:ext cx="7767720" cy="3486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9" name="Título 1"/>
          <p:cNvSpPr/>
          <p:nvPr/>
        </p:nvSpPr>
        <p:spPr>
          <a:xfrm>
            <a:off x="456120" y="416520"/>
            <a:ext cx="98110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es-CO" sz="3600" strike="noStrike" u="none">
                <a:solidFill>
                  <a:srgbClr val="ffffff"/>
                </a:solidFill>
                <a:effectLst/>
                <a:uFillTx/>
                <a:latin typeface="WORK SANS BOLD ROMAN"/>
              </a:rPr>
              <a:t>Título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4680</TotalTime>
  <Application>LibreOffice/25.2.4.3$Linux_X86_64 LibreOffice_project/520$Build-3</Application>
  <AppVersion>15.0000</AppVersion>
  <Words>197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  <dc:description/>
  <dc:language>en-GB</dc:language>
  <cp:lastModifiedBy/>
  <dcterms:modified xsi:type="dcterms:W3CDTF">2025-07-03T16:14:00Z</dcterms:modified>
  <cp:revision>87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ActionId">
    <vt:lpwstr>8c6bc714-34a9-4b82-914e-50b1377a2da4</vt:lpwstr>
  </property>
  <property fmtid="{D5CDD505-2E9C-101B-9397-08002B2CF9AE}" pid="3" name="MSIP_Label_1299739c-ad3d-4908-806e-4d91151a6e13_ContentBits">
    <vt:lpwstr>0</vt:lpwstr>
  </property>
  <property fmtid="{D5CDD505-2E9C-101B-9397-08002B2CF9AE}" pid="4" name="MSIP_Label_1299739c-ad3d-4908-806e-4d91151a6e13_Enabled">
    <vt:lpwstr>true</vt:lpwstr>
  </property>
  <property fmtid="{D5CDD505-2E9C-101B-9397-08002B2CF9AE}" pid="5" name="MSIP_Label_1299739c-ad3d-4908-806e-4d91151a6e13_Method">
    <vt:lpwstr>Standard</vt:lpwstr>
  </property>
  <property fmtid="{D5CDD505-2E9C-101B-9397-08002B2CF9AE}" pid="6" name="MSIP_Label_1299739c-ad3d-4908-806e-4d91151a6e13_Name">
    <vt:lpwstr>All Employees (Unrestricted)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SiteId">
    <vt:lpwstr>cbc2c381-2f2e-4d93-91d1-506c9316ace7</vt:lpwstr>
  </property>
  <property fmtid="{D5CDD505-2E9C-101B-9397-08002B2CF9AE}" pid="9" name="PresentationFormat">
    <vt:lpwstr>Panorámica</vt:lpwstr>
  </property>
  <property fmtid="{D5CDD505-2E9C-101B-9397-08002B2CF9AE}" pid="10" name="Slides">
    <vt:i4>7</vt:i4>
  </property>
</Properties>
</file>