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4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8.svg" ContentType="image/svg"/>
  <Override PartName="/ppt/media/image6.png" ContentType="image/png"/>
  <Override PartName="/ppt/media/image7.png" ContentType="image/png"/>
  <Override PartName="/ppt/media/image9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86" r:id="rId12"/>
    <p:sldMasterId id="2147483688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23.xml"/><Relationship Id="rId13" Type="http://schemas.openxmlformats.org/officeDocument/2006/relationships/slideMaster" Target="slideMasters/slideMaster24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20C0B9-8B39-4BA0-B082-76D5AEEF45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4A99F1-58E4-416D-8412-6372CE8C8A4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C9DCD5-6848-41AC-88DF-2C5F00AAAE1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3FDFFB9-C651-4761-B1F5-B62AE7AEAC9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2CD78F-03A7-4C4E-B2A9-302E3722B18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B67E5C8-FFBD-4FE3-9F4B-A6620DECE3C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B13FE0-9674-424E-843B-FC7575A2C36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6AF79B-78B4-4AD2-B710-45E531C6130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998C72B-895C-450D-AC12-4BC06B160F1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D6158EB-08F3-46B6-B44E-3DC1A6E9757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D45533-70B5-43FD-B440-DA655722047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AB3C599-A0CC-4C96-9D68-1EA7A3598B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12782A-5CB2-4560-9F89-ACF4EC6F254D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734EE6-E0D0-423C-9F80-3624C8BD934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56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13F914-F6DD-4516-83E0-101A2E892E7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43E092-A7C9-40C4-9EB7-6B872A35EBA9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535E89-4D12-41ED-A131-7F8CF76BC36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ECB9FF-F7A4-4413-BB62-A6CFAAB7C778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12E9BDF-E157-4032-81C2-D74962E7E4E2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E01795-1031-4ACE-9B20-30AE8AFE3AA0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D5B79A-CC5D-4C91-843A-0D4EDF94E06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35156C2-6360-4E79-B2B2-BCD37C298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56F7F81-3FF9-4A54-A6E6-6A88EB8AE6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F8E463D5-E177-4488-B0A7-0F1680AC04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503BE45-6D25-4AC2-B5ED-81EE1634E4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9193F5B-BA02-471C-951D-29BD758778A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F8D4EAD-53FE-415F-978D-BDAE7D7CB5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059D9C1-2ADA-4C36-9684-2BA6B75BA3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71F23EC-B55B-494A-9C24-6409AF3FFE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0B1B242-5F90-4A50-8DCA-8BA371D1A1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2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7EBCFD-BF18-4491-B673-27BBA6AFD8EE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4" r:id="rId19"/>
    <p:sldLayoutId id="2147483685" r:id="rId20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0EB7A3-5302-4D3C-8A55-D1142899244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4C0E8E-BE91-4C32-87F6-1A2DDD31523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510CF4-86C2-4F66-84B8-290AC63B7A5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A8C2EC-50A7-4199-9947-1C51FCF343AB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B5757A-8713-4B36-9153-3D44A31E220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A076AB-0C0B-487F-9231-B32CEA82D0C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35FD755-318C-4D7E-9DE7-61854E19026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03EC59-4C7D-4E5F-81E8-6F88F234D54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A06F529-F1F9-4F95-B28D-D81B1F525EF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AC4D2C-0F22-4F43-AC81-B22585DE156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app.diagrams.net/#G1x3lA7LgQjIFMnrYUmO9qoTsMAzEQkPVX%23%7B%22pageId%22%3A%22UGlf8FXX3hrjc-9rX4iH%22%7D" TargetMode="External"/><Relationship Id="rId3" Type="http://schemas.openxmlformats.org/officeDocument/2006/relationships/image" Target="../media/image7.png"/><Relationship Id="rId4" Type="http://schemas.openxmlformats.org/officeDocument/2006/relationships/image" Target="../media/image8.svg"/><Relationship Id="rId5" Type="http://schemas.openxmlformats.org/officeDocument/2006/relationships/slideLayout" Target="../slideLayouts/slideLayout2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adroTexto 4"/>
          <p:cNvSpPr/>
          <p:nvPr/>
        </p:nvSpPr>
        <p:spPr>
          <a:xfrm>
            <a:off x="1215000" y="1552320"/>
            <a:ext cx="8289360" cy="21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3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Mapa conceptual sobre la validacion de Documentos GA2-220501093-AA3-EV01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ángulo 1"/>
          <p:cNvSpPr/>
          <p:nvPr/>
        </p:nvSpPr>
        <p:spPr>
          <a:xfrm>
            <a:off x="5658840" y="4888800"/>
            <a:ext cx="5388120" cy="851760"/>
          </a:xfrm>
          <a:prstGeom prst="rect">
            <a:avLst/>
          </a:prstGeom>
          <a:noFill/>
          <a:ln w="6350">
            <a:solidFill>
              <a:srgbClr val="0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s-CO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6106320" y="5339160"/>
            <a:ext cx="4640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Aprendriz Digital SENA I J Gallardo Navarro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adroTexto 1"/>
          <p:cNvSpPr/>
          <p:nvPr/>
        </p:nvSpPr>
        <p:spPr>
          <a:xfrm>
            <a:off x="1168200" y="1197720"/>
            <a:ext cx="10512000" cy="21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Criterios de Evaluación 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2" name="Conector recto 2"/>
          <p:cNvCxnSpPr/>
          <p:nvPr/>
        </p:nvCxnSpPr>
        <p:spPr>
          <a:xfrm>
            <a:off x="4984560" y="2358720"/>
            <a:ext cx="2251800" cy="432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43" name="CuadroTexto 3"/>
          <p:cNvSpPr/>
          <p:nvPr/>
        </p:nvSpPr>
        <p:spPr>
          <a:xfrm>
            <a:off x="7517160" y="2680920"/>
            <a:ext cx="3850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Realiza diagrama de actividades exponiendo detalles de los casos de usos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CuadroTexto 7"/>
          <p:cNvSpPr/>
          <p:nvPr/>
        </p:nvSpPr>
        <p:spPr>
          <a:xfrm>
            <a:off x="1109160" y="5272920"/>
            <a:ext cx="385020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Genera plantillas extendidas de casos de uso expresando la extencion de las acciones a desarrollar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CuadroTexto 8"/>
          <p:cNvSpPr/>
          <p:nvPr/>
        </p:nvSpPr>
        <p:spPr>
          <a:xfrm>
            <a:off x="1001160" y="3976920"/>
            <a:ext cx="385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Elabora diagramas de casos de uso con el estandar (UML)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CuadroTexto 9"/>
          <p:cNvSpPr/>
          <p:nvPr/>
        </p:nvSpPr>
        <p:spPr>
          <a:xfrm>
            <a:off x="1037160" y="2644920"/>
            <a:ext cx="3850200" cy="106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Interpreta el informe de requisitos para modelar las funciones del software. Elabora diagramas de casos de uso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CuadroTexto 10"/>
          <p:cNvSpPr/>
          <p:nvPr/>
        </p:nvSpPr>
        <p:spPr>
          <a:xfrm>
            <a:off x="7625160" y="4588920"/>
            <a:ext cx="3850200" cy="33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Documenta la actividad en un informe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adroTexto 5"/>
          <p:cNvSpPr/>
          <p:nvPr/>
        </p:nvSpPr>
        <p:spPr>
          <a:xfrm>
            <a:off x="1168200" y="873720"/>
            <a:ext cx="1051200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Indicadores de logros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9" name="Conector recto 1"/>
          <p:cNvCxnSpPr/>
          <p:nvPr/>
        </p:nvCxnSpPr>
        <p:spPr>
          <a:xfrm>
            <a:off x="4214520" y="2237760"/>
            <a:ext cx="2877840" cy="1728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50" name="CuadroTexto 6"/>
          <p:cNvSpPr/>
          <p:nvPr/>
        </p:nvSpPr>
        <p:spPr>
          <a:xfrm>
            <a:off x="1288800" y="2923560"/>
            <a:ext cx="385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Indica los diagramas que existen para modelar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CuadroTexto 11"/>
          <p:cNvSpPr/>
          <p:nvPr/>
        </p:nvSpPr>
        <p:spPr>
          <a:xfrm>
            <a:off x="7336800" y="2887560"/>
            <a:ext cx="3850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Maneja herramienta de software para apoyar la elaboracion de los diagramas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CuadroTexto 12"/>
          <p:cNvSpPr/>
          <p:nvPr/>
        </p:nvSpPr>
        <p:spPr>
          <a:xfrm>
            <a:off x="1360800" y="4543560"/>
            <a:ext cx="38502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Diagrama con UML los artefactos del sistema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CuadroTexto 13"/>
          <p:cNvSpPr/>
          <p:nvPr/>
        </p:nvSpPr>
        <p:spPr>
          <a:xfrm>
            <a:off x="7192800" y="4471560"/>
            <a:ext cx="385020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1600" strike="noStrike" u="none">
                <a:solidFill>
                  <a:srgbClr val="000000"/>
                </a:solidFill>
                <a:effectLst/>
                <a:uFillTx/>
                <a:latin typeface="Work Sans Light Roman"/>
              </a:rPr>
              <a:t>Elabora documento plantilla de casos de usos con base en los estandares de documentacion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ángulo 3"/>
          <p:cNvSpPr/>
          <p:nvPr/>
        </p:nvSpPr>
        <p:spPr>
          <a:xfrm>
            <a:off x="3423600" y="3953880"/>
            <a:ext cx="5340600" cy="140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90000"/>
              </a:lnSpc>
            </a:pPr>
            <a:r>
              <a:rPr b="1" lang="es-ES_tradnl" sz="16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NOTA: </a:t>
            </a:r>
            <a:r>
              <a:rPr b="0" lang="es-ES_tradnl" sz="1600" strike="noStrike" u="none">
                <a:solidFill>
                  <a:schemeClr val="lt1"/>
                </a:solidFill>
                <a:effectLst/>
                <a:uFillTx/>
                <a:latin typeface="WORK SANS REGULAR ROMAN"/>
              </a:rPr>
              <a:t>La metodologia XP propone el desarrollo por modulos lo cual se aplicara a este proyecto exponiendo los diagramas necesarios para el modulo de diligenzar formulario / Ingresar indormacion del encuestado y guardado en formato csv.</a:t>
            </a:r>
            <a:endParaRPr b="0" lang="es-CO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CuadroTexto 4"/>
          <p:cNvSpPr/>
          <p:nvPr/>
        </p:nvSpPr>
        <p:spPr>
          <a:xfrm>
            <a:off x="1299240" y="2540160"/>
            <a:ext cx="932472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CO" sz="60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Diagramas a Modelar</a:t>
            </a:r>
            <a:endParaRPr b="0" lang="es-CO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6" name="Conector recto 5"/>
          <p:cNvCxnSpPr/>
          <p:nvPr/>
        </p:nvCxnSpPr>
        <p:spPr>
          <a:xfrm>
            <a:off x="5013360" y="3555000"/>
            <a:ext cx="2251800" cy="432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ítulo 1"/>
          <p:cNvSpPr/>
          <p:nvPr/>
        </p:nvSpPr>
        <p:spPr>
          <a:xfrm>
            <a:off x="369000" y="297360"/>
            <a:ext cx="5606280" cy="105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36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Indica los diagramas que existen para modelar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CuadroTexto 2"/>
          <p:cNvSpPr/>
          <p:nvPr/>
        </p:nvSpPr>
        <p:spPr>
          <a:xfrm>
            <a:off x="678960" y="2334600"/>
            <a:ext cx="5094000" cy="325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diagramas a modelar seran deribados de los requerimientos e historias de usuarios, la especificación de los casos de usuario para el desarrollo de cada módulo y cada especificación, estas representaciones graficas de nuestro proyecto debe representar claramente su funcionamiento, por lo cual el proyecto se abordara a través de módulos independientes entregables implementando la tecnología XP para organizar el flujo de tareas, dentro de los diagramas a representar estarían:</a:t>
            </a:r>
            <a:r>
              <a:rPr b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clases, objetos, de flujo, caso de uso, de componentes, de estado y secuencia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59" name="Conector recto 3"/>
          <p:cNvCxnSpPr/>
          <p:nvPr/>
        </p:nvCxnSpPr>
        <p:spPr>
          <a:xfrm>
            <a:off x="1985400" y="1875960"/>
            <a:ext cx="1430280" cy="432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60" name="Imagen 8" descr=""/>
          <p:cNvPicPr/>
          <p:nvPr/>
        </p:nvPicPr>
        <p:blipFill>
          <a:blip r:embed="rId2"/>
          <a:srcRect l="13148" t="0" r="239" b="0"/>
          <a:stretch/>
        </p:blipFill>
        <p:spPr>
          <a:xfrm>
            <a:off x="6095880" y="0"/>
            <a:ext cx="6091560" cy="6853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ítulo 1"/>
          <p:cNvSpPr/>
          <p:nvPr/>
        </p:nvSpPr>
        <p:spPr>
          <a:xfrm>
            <a:off x="456120" y="416520"/>
            <a:ext cx="9811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Artefactos del sistema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CuadroTexto 2"/>
          <p:cNvSpPr/>
          <p:nvPr/>
        </p:nvSpPr>
        <p:spPr>
          <a:xfrm>
            <a:off x="313200" y="1297080"/>
            <a:ext cx="551412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Para el Desarrollo del diagrama de los Artefactos del sistema tendremos en cuenta este diagra de flujo que explica el orden de los procesos dentro del sistema.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CuadroTexto 15"/>
          <p:cNvSpPr/>
          <p:nvPr/>
        </p:nvSpPr>
        <p:spPr>
          <a:xfrm>
            <a:off x="277200" y="2593080"/>
            <a:ext cx="5514120" cy="155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elementos a representar en este caso seria;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Factura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Base de Datos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Ejecutar pago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Actualizar estado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Archivar Canceladas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2"/>
          <a:stretch/>
        </p:blipFill>
        <p:spPr>
          <a:xfrm>
            <a:off x="7217280" y="1352160"/>
            <a:ext cx="2600640" cy="4844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ítulo 2"/>
          <p:cNvSpPr/>
          <p:nvPr/>
        </p:nvSpPr>
        <p:spPr>
          <a:xfrm>
            <a:off x="456120" y="416520"/>
            <a:ext cx="9811440" cy="73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Subtítulo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CuadroTexto 14"/>
          <p:cNvSpPr/>
          <p:nvPr/>
        </p:nvSpPr>
        <p:spPr>
          <a:xfrm>
            <a:off x="456120" y="1297080"/>
            <a:ext cx="5514120" cy="325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amet.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consectetuer adipiscing elit.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783000" y="4960440"/>
            <a:ext cx="4548600" cy="45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trike="noStrike" u="sng">
                <a:solidFill>
                  <a:srgbClr val="0563c1"/>
                </a:solidFill>
                <a:effectLst/>
                <a:uFillTx/>
                <a:latin typeface="Times New Roman"/>
                <a:hlinkClick r:id="rId2"/>
              </a:rPr>
              <a:t>Diagrama platilla Caso de uso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6835320" y="684000"/>
            <a:ext cx="4634640" cy="559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4643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en-GB</dc:language>
  <cp:lastModifiedBy/>
  <cp:lastPrinted>2025-07-03T22:10:59Z</cp:lastPrinted>
  <dcterms:modified xsi:type="dcterms:W3CDTF">2025-07-03T22:10:07Z</dcterms:modified>
  <cp:revision>83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