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</a:t>
            </a: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slide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5A16ED4-21AD-4D46-9F02-9D58301E4A84}" type="slidenum"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BFD559-39DF-43CA-9CD4-62ABDF90609B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8E0B72-FC7A-467B-BC53-4279155647D3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A75568-6F34-49FB-A7EF-DF427BAF449E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1F5011-F10E-4CC4-A4E8-346D64089463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F00041-707D-43CF-A251-88C26559CCD4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3E0079-B264-4344-A9EB-E239EC42131D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78E6D2-C2A4-40EF-89B5-F80A678C29F2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612EA8-4C8D-4996-AD13-618BDFF818E5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</a:t>
            </a: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title text </a:t>
            </a: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9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1" descr="preencoded.png"/>
          <p:cNvPicPr/>
          <p:nvPr/>
        </p:nvPicPr>
        <p:blipFill>
          <a:blip r:embed="rId1"/>
          <a:stretch/>
        </p:blipFill>
        <p:spPr>
          <a:xfrm>
            <a:off x="-1060200" y="-62280"/>
            <a:ext cx="14629320" cy="822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Google Shape;17;p1"/>
          <p:cNvSpPr/>
          <p:nvPr/>
        </p:nvSpPr>
        <p:spPr>
          <a:xfrm>
            <a:off x="-267480" y="3431520"/>
            <a:ext cx="14629320" cy="8228520"/>
          </a:xfrm>
          <a:prstGeom prst="rect">
            <a:avLst/>
          </a:prstGeom>
          <a:solidFill>
            <a:srgbClr val="152025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s-CO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Instructor Virtual  John Ninno</a:t>
            </a: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" name="Google Shape;18;p1" descr="preencoded.png"/>
          <p:cNvPicPr/>
          <p:nvPr/>
        </p:nvPicPr>
        <p:blipFill>
          <a:blip r:embed="rId2"/>
          <a:stretch/>
        </p:blipFill>
        <p:spPr>
          <a:xfrm>
            <a:off x="9344160" y="0"/>
            <a:ext cx="5485320" cy="822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Google Shape;21;p1"/>
          <p:cNvSpPr/>
          <p:nvPr/>
        </p:nvSpPr>
        <p:spPr>
          <a:xfrm>
            <a:off x="903600" y="4806360"/>
            <a:ext cx="79333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Censo Comunidades Rurales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Google Shape;21;p 1"/>
          <p:cNvSpPr/>
          <p:nvPr/>
        </p:nvSpPr>
        <p:spPr>
          <a:xfrm>
            <a:off x="903600" y="5885640"/>
            <a:ext cx="79333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Aprendiz Digital SENA I J Gallardo Navarro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" name="" descr=""/>
          <p:cNvPicPr/>
          <p:nvPr/>
        </p:nvPicPr>
        <p:blipFill>
          <a:blip r:embed="rId3"/>
          <a:stretch/>
        </p:blipFill>
        <p:spPr>
          <a:xfrm>
            <a:off x="7674120" y="2529360"/>
            <a:ext cx="7048080" cy="5285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" name="" descr=""/>
          <p:cNvPicPr/>
          <p:nvPr/>
        </p:nvPicPr>
        <p:blipFill>
          <a:blip r:embed="rId4"/>
          <a:stretch/>
        </p:blipFill>
        <p:spPr>
          <a:xfrm>
            <a:off x="163080" y="227880"/>
            <a:ext cx="7932600" cy="5960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27;p2" descr="preencoded.png"/>
          <p:cNvPicPr/>
          <p:nvPr/>
        </p:nvPicPr>
        <p:blipFill>
          <a:blip r:embed="rId1"/>
          <a:stretch/>
        </p:blipFill>
        <p:spPr>
          <a:xfrm>
            <a:off x="-2520" y="4320"/>
            <a:ext cx="14629320" cy="8228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" name="Google Shape;28;p2" descr="preencoded.png"/>
          <p:cNvPicPr/>
          <p:nvPr/>
        </p:nvPicPr>
        <p:blipFill>
          <a:blip r:embed="rId2"/>
          <a:stretch/>
        </p:blipFill>
        <p:spPr>
          <a:xfrm>
            <a:off x="8455320" y="-102600"/>
            <a:ext cx="5485320" cy="8717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Google Shape;30;p2"/>
          <p:cNvSpPr/>
          <p:nvPr/>
        </p:nvSpPr>
        <p:spPr>
          <a:xfrm>
            <a:off x="1657440" y="813960"/>
            <a:ext cx="5217120" cy="62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8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Introduccion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Requisitos funcionales abordados: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Captura de datos personales.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Validación de datos.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Persistencia de datos en formato CSV.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Preparación para integración con base de datos.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Relación con la metodología XP: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Este módulo es una entrega funcional independiente que puede ser probada y mejorada iterativamente.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Importancia del diagrama: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Permite visualizar claramente el flujo de captura y almacenamiento de datos.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Facilita la identificación de errores o mejoras en el proceso.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tabLst>
                <a:tab algn="l" pos="0"/>
              </a:tabLst>
            </a:pPr>
            <a:br>
              <a:rPr sz="1400"/>
            </a:b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Google Shape;31;p2"/>
          <p:cNvSpPr/>
          <p:nvPr/>
        </p:nvSpPr>
        <p:spPr>
          <a:xfrm>
            <a:off x="297000" y="3012840"/>
            <a:ext cx="8538120" cy="16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3"/>
          <a:stretch/>
        </p:blipFill>
        <p:spPr>
          <a:xfrm>
            <a:off x="8961480" y="903960"/>
            <a:ext cx="4704120" cy="6675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37;p3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Google Shape;38;p3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52025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" name="Google Shape;39;p3"/>
          <p:cNvSpPr/>
          <p:nvPr/>
        </p:nvSpPr>
        <p:spPr>
          <a:xfrm>
            <a:off x="856800" y="673920"/>
            <a:ext cx="12915360" cy="15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-US" sz="482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1. Revisión de los Requisitos del Software</a:t>
            </a:r>
            <a:endParaRPr b="0" lang="es-CO" sz="48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Google Shape;40;p3"/>
          <p:cNvSpPr/>
          <p:nvPr/>
        </p:nvSpPr>
        <p:spPr>
          <a:xfrm>
            <a:off x="856800" y="2693880"/>
            <a:ext cx="12915360" cy="39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n-US" sz="1929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Los requisitos del software para el sistema de automatización de pagos en la cafetería incluyen:</a:t>
            </a:r>
            <a:endParaRPr b="0" lang="es-CO" sz="192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Google Shape;41;p3"/>
          <p:cNvSpPr/>
          <p:nvPr/>
        </p:nvSpPr>
        <p:spPr>
          <a:xfrm>
            <a:off x="856800" y="3636000"/>
            <a:ext cx="549720" cy="549720"/>
          </a:xfrm>
          <a:prstGeom prst="roundRect">
            <a:avLst>
              <a:gd name="adj" fmla="val 18667"/>
            </a:avLst>
          </a:prstGeom>
          <a:solidFill>
            <a:srgbClr val="547808"/>
          </a:solidFill>
          <a:ln w="15225">
            <a:solidFill>
              <a:srgbClr val="6d91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" name="Google Shape;42;p3"/>
          <p:cNvSpPr/>
          <p:nvPr/>
        </p:nvSpPr>
        <p:spPr>
          <a:xfrm>
            <a:off x="1035000" y="3727800"/>
            <a:ext cx="19332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90" strike="noStrike" u="none">
                <a:solidFill>
                  <a:srgbClr val="ffffff"/>
                </a:solidFill>
                <a:effectLst/>
                <a:uFillTx/>
                <a:latin typeface="Syne"/>
                <a:ea typeface="Syne"/>
              </a:rPr>
              <a:t>1</a:t>
            </a:r>
            <a:endParaRPr b="0" lang="es-CO" sz="28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Google Shape;43;p3"/>
          <p:cNvSpPr/>
          <p:nvPr/>
        </p:nvSpPr>
        <p:spPr>
          <a:xfrm>
            <a:off x="1652760" y="3636000"/>
            <a:ext cx="3345480" cy="76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241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Registro de Usuarios</a:t>
            </a:r>
            <a:endParaRPr b="0" lang="es-CO" sz="241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Google Shape;44;p3"/>
          <p:cNvSpPr/>
          <p:nvPr/>
        </p:nvSpPr>
        <p:spPr>
          <a:xfrm>
            <a:off x="1652760" y="4548240"/>
            <a:ext cx="3345480" cy="11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n-US" sz="1929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Ingresar datos personales del encuestado</a:t>
            </a:r>
            <a:endParaRPr b="0" lang="es-CO" sz="192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Google Shape;45;p3"/>
          <p:cNvSpPr/>
          <p:nvPr/>
        </p:nvSpPr>
        <p:spPr>
          <a:xfrm>
            <a:off x="5244120" y="3636000"/>
            <a:ext cx="549720" cy="549720"/>
          </a:xfrm>
          <a:prstGeom prst="roundRect">
            <a:avLst>
              <a:gd name="adj" fmla="val 18667"/>
            </a:avLst>
          </a:prstGeom>
          <a:solidFill>
            <a:srgbClr val="547808"/>
          </a:solidFill>
          <a:ln w="15225">
            <a:solidFill>
              <a:srgbClr val="6d91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Google Shape;46;p3"/>
          <p:cNvSpPr/>
          <p:nvPr/>
        </p:nvSpPr>
        <p:spPr>
          <a:xfrm>
            <a:off x="5335200" y="3727800"/>
            <a:ext cx="36720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90" strike="noStrike" u="none">
                <a:solidFill>
                  <a:srgbClr val="ffffff"/>
                </a:solidFill>
                <a:effectLst/>
                <a:uFillTx/>
                <a:latin typeface="Syne"/>
                <a:ea typeface="Syne"/>
              </a:rPr>
              <a:t>2</a:t>
            </a:r>
            <a:endParaRPr b="0" lang="es-CO" sz="28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Google Shape;47;p3"/>
          <p:cNvSpPr/>
          <p:nvPr/>
        </p:nvSpPr>
        <p:spPr>
          <a:xfrm>
            <a:off x="6039720" y="3636000"/>
            <a:ext cx="3345480" cy="76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241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Autenticación de formato</a:t>
            </a:r>
            <a:endParaRPr b="0" lang="es-CO" sz="241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Google Shape;48;p3"/>
          <p:cNvSpPr/>
          <p:nvPr/>
        </p:nvSpPr>
        <p:spPr>
          <a:xfrm>
            <a:off x="6039720" y="4548240"/>
            <a:ext cx="334548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n-US" sz="1929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Verifica el formato de ingreso omitiendo upper o lower case</a:t>
            </a:r>
            <a:endParaRPr b="0" lang="es-CO" sz="192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Google Shape;49;p3"/>
          <p:cNvSpPr/>
          <p:nvPr/>
        </p:nvSpPr>
        <p:spPr>
          <a:xfrm>
            <a:off x="9631080" y="3636000"/>
            <a:ext cx="549720" cy="549720"/>
          </a:xfrm>
          <a:prstGeom prst="roundRect">
            <a:avLst>
              <a:gd name="adj" fmla="val 18667"/>
            </a:avLst>
          </a:prstGeom>
          <a:solidFill>
            <a:srgbClr val="547808"/>
          </a:solidFill>
          <a:ln w="15225">
            <a:solidFill>
              <a:srgbClr val="6d91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" name="Google Shape;50;p3"/>
          <p:cNvSpPr/>
          <p:nvPr/>
        </p:nvSpPr>
        <p:spPr>
          <a:xfrm>
            <a:off x="9712800" y="3727800"/>
            <a:ext cx="38628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90" strike="noStrike" u="none">
                <a:solidFill>
                  <a:srgbClr val="ffffff"/>
                </a:solidFill>
                <a:effectLst/>
                <a:uFillTx/>
                <a:latin typeface="Syne"/>
                <a:ea typeface="Syne"/>
              </a:rPr>
              <a:t>3</a:t>
            </a:r>
            <a:endParaRPr b="0" lang="es-CO" sz="28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Google Shape;51;p3"/>
          <p:cNvSpPr/>
          <p:nvPr/>
        </p:nvSpPr>
        <p:spPr>
          <a:xfrm>
            <a:off x="10426680" y="3636000"/>
            <a:ext cx="3345480" cy="76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241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Realiza registro</a:t>
            </a:r>
            <a:endParaRPr b="0" lang="es-CO" sz="241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Google Shape;52;p3"/>
          <p:cNvSpPr/>
          <p:nvPr/>
        </p:nvSpPr>
        <p:spPr>
          <a:xfrm>
            <a:off x="10426680" y="4548240"/>
            <a:ext cx="3345480" cy="11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n-US" sz="1929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Ingresa datos al archivo csv</a:t>
            </a:r>
            <a:endParaRPr b="0" lang="es-CO" sz="192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Google Shape;53;p3"/>
          <p:cNvSpPr/>
          <p:nvPr/>
        </p:nvSpPr>
        <p:spPr>
          <a:xfrm>
            <a:off x="856800" y="6243120"/>
            <a:ext cx="549720" cy="549720"/>
          </a:xfrm>
          <a:prstGeom prst="roundRect">
            <a:avLst>
              <a:gd name="adj" fmla="val 18667"/>
            </a:avLst>
          </a:prstGeom>
          <a:solidFill>
            <a:srgbClr val="547808"/>
          </a:solidFill>
          <a:ln w="15225">
            <a:solidFill>
              <a:srgbClr val="6d91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" name="Google Shape;54;p3"/>
          <p:cNvSpPr/>
          <p:nvPr/>
        </p:nvSpPr>
        <p:spPr>
          <a:xfrm>
            <a:off x="931320" y="6334920"/>
            <a:ext cx="40068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90" strike="noStrike" u="none">
                <a:solidFill>
                  <a:srgbClr val="ffffff"/>
                </a:solidFill>
                <a:effectLst/>
                <a:uFillTx/>
                <a:latin typeface="Syne"/>
                <a:ea typeface="Syne"/>
              </a:rPr>
              <a:t>4</a:t>
            </a:r>
            <a:endParaRPr b="0" lang="es-CO" sz="28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Google Shape;55;p3"/>
          <p:cNvSpPr/>
          <p:nvPr/>
        </p:nvSpPr>
        <p:spPr>
          <a:xfrm>
            <a:off x="1652760" y="6243120"/>
            <a:ext cx="443772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241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Guarda el registro</a:t>
            </a:r>
            <a:endParaRPr b="0" lang="es-CO" sz="241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Google Shape;56;p3"/>
          <p:cNvSpPr/>
          <p:nvPr/>
        </p:nvSpPr>
        <p:spPr>
          <a:xfrm>
            <a:off x="1652760" y="6772320"/>
            <a:ext cx="553896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n-US" sz="1929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Si el archivo no existe es creado, si existe sera modificado</a:t>
            </a:r>
            <a:endParaRPr b="0" lang="es-CO" sz="192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Google Shape;57;p3"/>
          <p:cNvSpPr/>
          <p:nvPr/>
        </p:nvSpPr>
        <p:spPr>
          <a:xfrm>
            <a:off x="7437600" y="6243120"/>
            <a:ext cx="549720" cy="549720"/>
          </a:xfrm>
          <a:prstGeom prst="roundRect">
            <a:avLst>
              <a:gd name="adj" fmla="val 18667"/>
            </a:avLst>
          </a:prstGeom>
          <a:solidFill>
            <a:srgbClr val="547808"/>
          </a:solidFill>
          <a:ln w="15225">
            <a:solidFill>
              <a:srgbClr val="6d91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Google Shape;58;p3"/>
          <p:cNvSpPr/>
          <p:nvPr/>
        </p:nvSpPr>
        <p:spPr>
          <a:xfrm>
            <a:off x="7526520" y="6334920"/>
            <a:ext cx="37188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90" strike="noStrike" u="none">
                <a:solidFill>
                  <a:srgbClr val="ffffff"/>
                </a:solidFill>
                <a:effectLst/>
                <a:uFillTx/>
                <a:latin typeface="Syne"/>
                <a:ea typeface="Syne"/>
              </a:rPr>
              <a:t>5</a:t>
            </a:r>
            <a:endParaRPr b="0" lang="es-CO" sz="28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Google Shape;59;p3"/>
          <p:cNvSpPr/>
          <p:nvPr/>
        </p:nvSpPr>
        <p:spPr>
          <a:xfrm>
            <a:off x="8233200" y="6243120"/>
            <a:ext cx="432648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241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Registro exitoso</a:t>
            </a:r>
            <a:r>
              <a:rPr b="1" lang="en-US" sz="241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	</a:t>
            </a:r>
            <a:endParaRPr b="0" lang="es-CO" sz="241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Google Shape;60;p3"/>
          <p:cNvSpPr/>
          <p:nvPr/>
        </p:nvSpPr>
        <p:spPr>
          <a:xfrm>
            <a:off x="8233200" y="6772320"/>
            <a:ext cx="553896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n-US" sz="1929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Muestra un mensaje de exito y carga la interfaz para nuevo registro</a:t>
            </a:r>
            <a:endParaRPr b="0" lang="es-CO" sz="192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66;p4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Google Shape;67;p4"/>
          <p:cNvSpPr/>
          <p:nvPr/>
        </p:nvSpPr>
        <p:spPr>
          <a:xfrm>
            <a:off x="-2329920" y="0"/>
            <a:ext cx="14629320" cy="8228520"/>
          </a:xfrm>
          <a:prstGeom prst="rect">
            <a:avLst/>
          </a:prstGeom>
          <a:solidFill>
            <a:srgbClr val="152025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6" name="Google Shape;68;p4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5485320" cy="822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Google Shape;70;p4"/>
          <p:cNvSpPr/>
          <p:nvPr/>
        </p:nvSpPr>
        <p:spPr>
          <a:xfrm>
            <a:off x="6091200" y="1374480"/>
            <a:ext cx="79333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-US" sz="3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2. Tipos de Diagramas UML</a:t>
            </a:r>
            <a:endParaRPr b="0" lang="es-CO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Google Shape;71;p4"/>
          <p:cNvSpPr/>
          <p:nvPr/>
        </p:nvSpPr>
        <p:spPr>
          <a:xfrm>
            <a:off x="6091200" y="2101680"/>
            <a:ext cx="79333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Para modelar los casos de uso del proyecto, se han utilizado los siguientes diagramas UML: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Google Shape;72;p4"/>
          <p:cNvSpPr/>
          <p:nvPr/>
        </p:nvSpPr>
        <p:spPr>
          <a:xfrm>
            <a:off x="6091200" y="3184560"/>
            <a:ext cx="7933320" cy="3669480"/>
          </a:xfrm>
          <a:prstGeom prst="roundRect">
            <a:avLst>
              <a:gd name="adj" fmla="val 1977"/>
            </a:avLst>
          </a:prstGeom>
          <a:noFill/>
          <a:ln w="9525">
            <a:solidFill>
              <a:srgbClr val="ffffff">
                <a:alpha val="24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Google Shape;73;p4"/>
          <p:cNvSpPr/>
          <p:nvPr/>
        </p:nvSpPr>
        <p:spPr>
          <a:xfrm>
            <a:off x="6098760" y="3192120"/>
            <a:ext cx="7917840" cy="105120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Google Shape;74;p4"/>
          <p:cNvSpPr/>
          <p:nvPr/>
        </p:nvSpPr>
        <p:spPr>
          <a:xfrm>
            <a:off x="6271560" y="3303360"/>
            <a:ext cx="3609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Diagrama de Casos de Uso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Google Shape;75;p4"/>
          <p:cNvSpPr/>
          <p:nvPr/>
        </p:nvSpPr>
        <p:spPr>
          <a:xfrm>
            <a:off x="9766440" y="3303360"/>
            <a:ext cx="3609000" cy="82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Muestra la interacion entre los actores que intervienen  en el sistema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Google Shape;76;p4"/>
          <p:cNvSpPr/>
          <p:nvPr/>
        </p:nvSpPr>
        <p:spPr>
          <a:xfrm>
            <a:off x="6098760" y="4244400"/>
            <a:ext cx="7917840" cy="105120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Google Shape;77;p4"/>
          <p:cNvSpPr/>
          <p:nvPr/>
        </p:nvSpPr>
        <p:spPr>
          <a:xfrm>
            <a:off x="6271560" y="4355640"/>
            <a:ext cx="3609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Diagrama de Secuencia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Google Shape;78;p4"/>
          <p:cNvSpPr/>
          <p:nvPr/>
        </p:nvSpPr>
        <p:spPr>
          <a:xfrm>
            <a:off x="9663480" y="4244040"/>
            <a:ext cx="3609000" cy="82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Muestra como se relaciona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Los elementos del sistema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Google Shape;79;p4"/>
          <p:cNvSpPr/>
          <p:nvPr/>
        </p:nvSpPr>
        <p:spPr>
          <a:xfrm>
            <a:off x="5234040" y="5296320"/>
            <a:ext cx="7917840" cy="77436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Google Shape;80;p4"/>
          <p:cNvSpPr/>
          <p:nvPr/>
        </p:nvSpPr>
        <p:spPr>
          <a:xfrm>
            <a:off x="6271560" y="5407560"/>
            <a:ext cx="3609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Diagrama de Actividad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82;p4"/>
          <p:cNvSpPr/>
          <p:nvPr/>
        </p:nvSpPr>
        <p:spPr>
          <a:xfrm>
            <a:off x="5378760" y="6108120"/>
            <a:ext cx="7917840" cy="77436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83;p4"/>
          <p:cNvSpPr/>
          <p:nvPr/>
        </p:nvSpPr>
        <p:spPr>
          <a:xfrm>
            <a:off x="6271560" y="6183360"/>
            <a:ext cx="3609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Diagrama de Clases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309240" y="1476720"/>
            <a:ext cx="5022000" cy="4571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"/>
          <p:cNvSpPr/>
          <p:nvPr/>
        </p:nvSpPr>
        <p:spPr>
          <a:xfrm>
            <a:off x="9881280" y="5553720"/>
            <a:ext cx="353016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14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Representa la interaccion entre elementos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4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Del sistema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9774000" y="645948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7236720" y="3944520"/>
            <a:ext cx="179280" cy="345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5"/>
          <a:stretch/>
        </p:blipFill>
        <p:spPr>
          <a:xfrm>
            <a:off x="7236720" y="3944520"/>
            <a:ext cx="179280" cy="345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6"/>
          <a:stretch/>
        </p:blipFill>
        <p:spPr>
          <a:xfrm>
            <a:off x="7236720" y="3944520"/>
            <a:ext cx="179280" cy="345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90;p5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Google Shape;92;p5"/>
          <p:cNvSpPr/>
          <p:nvPr/>
        </p:nvSpPr>
        <p:spPr>
          <a:xfrm>
            <a:off x="2275560" y="507600"/>
            <a:ext cx="10078560" cy="11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-US" sz="363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4. Plantilla para Casos de Uso</a:t>
            </a:r>
            <a:endParaRPr b="0" lang="es-CO" sz="3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646880" y="1981800"/>
            <a:ext cx="5114160" cy="50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Inicio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[Mostrar formulario de encuesta al usuario]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[Usuario ingresa datos personales]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[Validar campos del formulario]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┌───────────────¿Datos válidos?───────────────┐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│                      │                     │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│                     No                    Sí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│                      ↓        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[Mostrar mensaje de error]        [Guardar datos en archivo CSV]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↓                    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[Solicitar corrección]         [Verificar existencia del archivo]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↓                    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[Reingresar datos]       ┌────¿Archivo existe?────┐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          │         │              │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         No        Sí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          ↓         ↓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[Crear archivo CSV]   [Abrir archivo]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          ↓         ↓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[Escribir datos en archivo CSV]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          ↓         ↓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[Cerrar archivo CSV] 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          ↓         ↓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[Mostrar mensaje de éxito]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          ↓         ↓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[Fin del proceso] ←───────────────┘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110;p6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Google Shape;111;p6"/>
          <p:cNvSpPr/>
          <p:nvPr/>
        </p:nvSpPr>
        <p:spPr>
          <a:xfrm>
            <a:off x="0" y="475200"/>
            <a:ext cx="14629320" cy="7925760"/>
          </a:xfrm>
          <a:prstGeom prst="rect">
            <a:avLst/>
          </a:prstGeom>
          <a:solidFill>
            <a:srgbClr val="152025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Google Shape;112;p6"/>
          <p:cNvSpPr/>
          <p:nvPr/>
        </p:nvSpPr>
        <p:spPr>
          <a:xfrm>
            <a:off x="2594880" y="475200"/>
            <a:ext cx="878076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-US" sz="3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Flujo Principal de Eventos</a:t>
            </a:r>
            <a:endParaRPr b="0" lang="es-CO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2" name="Google Shape;113;p6" descr="preencoded.png"/>
          <p:cNvPicPr/>
          <p:nvPr/>
        </p:nvPicPr>
        <p:blipFill>
          <a:blip r:embed="rId2"/>
          <a:stretch/>
        </p:blipFill>
        <p:spPr>
          <a:xfrm>
            <a:off x="2307600" y="1175400"/>
            <a:ext cx="733680" cy="117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Google Shape;114;p6"/>
          <p:cNvSpPr/>
          <p:nvPr/>
        </p:nvSpPr>
        <p:spPr>
          <a:xfrm>
            <a:off x="3262680" y="1322640"/>
            <a:ext cx="465804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Inicio del sistema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Google Shape;115;p6"/>
          <p:cNvSpPr/>
          <p:nvPr/>
        </p:nvSpPr>
        <p:spPr>
          <a:xfrm>
            <a:off x="3262680" y="1640160"/>
            <a:ext cx="707148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El encuestado suministra datos 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Google Shape;116;p6" descr="preencoded.png"/>
          <p:cNvPicPr/>
          <p:nvPr/>
        </p:nvPicPr>
        <p:blipFill>
          <a:blip r:embed="rId3"/>
          <a:stretch/>
        </p:blipFill>
        <p:spPr>
          <a:xfrm>
            <a:off x="2307600" y="2351160"/>
            <a:ext cx="733680" cy="117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Google Shape;117;p6"/>
          <p:cNvSpPr/>
          <p:nvPr/>
        </p:nvSpPr>
        <p:spPr>
          <a:xfrm>
            <a:off x="3262680" y="2498040"/>
            <a:ext cx="338904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Ingresa datos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Google Shape;118;p6"/>
          <p:cNvSpPr/>
          <p:nvPr/>
        </p:nvSpPr>
        <p:spPr>
          <a:xfrm>
            <a:off x="3262680" y="2815920"/>
            <a:ext cx="707148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El operador ingresa los datos cumpliendo el formato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Google Shape;119;p6" descr="preencoded.png"/>
          <p:cNvPicPr/>
          <p:nvPr/>
        </p:nvPicPr>
        <p:blipFill>
          <a:blip r:embed="rId4"/>
          <a:stretch/>
        </p:blipFill>
        <p:spPr>
          <a:xfrm>
            <a:off x="2307600" y="3526920"/>
            <a:ext cx="733680" cy="117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Google Shape;120;p6"/>
          <p:cNvSpPr/>
          <p:nvPr/>
        </p:nvSpPr>
        <p:spPr>
          <a:xfrm>
            <a:off x="3262680" y="3673800"/>
            <a:ext cx="381528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El sistema valida 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Google Shape;121;p6"/>
          <p:cNvSpPr/>
          <p:nvPr/>
        </p:nvSpPr>
        <p:spPr>
          <a:xfrm>
            <a:off x="3262680" y="3991320"/>
            <a:ext cx="707148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El sistema verifica el formato de los datos escritos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Google Shape;122;p6" descr="preencoded.png"/>
          <p:cNvPicPr/>
          <p:nvPr/>
        </p:nvPicPr>
        <p:blipFill>
          <a:blip r:embed="rId5"/>
          <a:stretch/>
        </p:blipFill>
        <p:spPr>
          <a:xfrm>
            <a:off x="2307600" y="4702680"/>
            <a:ext cx="733680" cy="117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Google Shape;123;p6"/>
          <p:cNvSpPr/>
          <p:nvPr/>
        </p:nvSpPr>
        <p:spPr>
          <a:xfrm>
            <a:off x="3262680" y="4849560"/>
            <a:ext cx="321192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Crea o modifica 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Google Shape;124;p6"/>
          <p:cNvSpPr/>
          <p:nvPr/>
        </p:nvSpPr>
        <p:spPr>
          <a:xfrm>
            <a:off x="3262680" y="5167080"/>
            <a:ext cx="707148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Si el archivo existe lo sobre escribe, sino lo cre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4" name="Google Shape;125;p6" descr="preencoded.png"/>
          <p:cNvPicPr/>
          <p:nvPr/>
        </p:nvPicPr>
        <p:blipFill>
          <a:blip r:embed="rId6"/>
          <a:stretch/>
        </p:blipFill>
        <p:spPr>
          <a:xfrm>
            <a:off x="2307600" y="5878080"/>
            <a:ext cx="733680" cy="117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Google Shape;126;p6"/>
          <p:cNvSpPr/>
          <p:nvPr/>
        </p:nvSpPr>
        <p:spPr>
          <a:xfrm>
            <a:off x="3262680" y="6025320"/>
            <a:ext cx="3285000" cy="2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Fin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Google Shape;127;p6"/>
          <p:cNvSpPr/>
          <p:nvPr/>
        </p:nvSpPr>
        <p:spPr>
          <a:xfrm>
            <a:off x="3262680" y="6342840"/>
            <a:ext cx="7071480" cy="2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Muestra mensaje registro existo y habilita el ingre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136;g2204da86b9f_0_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Google Shape;137;g2204da86b9f_0_0"/>
          <p:cNvSpPr/>
          <p:nvPr/>
        </p:nvSpPr>
        <p:spPr>
          <a:xfrm>
            <a:off x="0" y="475200"/>
            <a:ext cx="14629320" cy="7925760"/>
          </a:xfrm>
          <a:prstGeom prst="rect">
            <a:avLst/>
          </a:prstGeom>
          <a:solidFill>
            <a:srgbClr val="152025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Google Shape;138;g2204da86b9f_0_0"/>
          <p:cNvSpPr/>
          <p:nvPr/>
        </p:nvSpPr>
        <p:spPr>
          <a:xfrm>
            <a:off x="2594880" y="475200"/>
            <a:ext cx="878076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-US" sz="3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Diagrama</a:t>
            </a:r>
            <a:endParaRPr b="0" lang="es-CO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5630760" y="842760"/>
            <a:ext cx="3673800" cy="6843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145;p7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320" cy="822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Google Shape;146;p7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52025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93" name="Google Shape;147;p7" descr="preencoded.png"/>
          <p:cNvPicPr/>
          <p:nvPr/>
        </p:nvPicPr>
        <p:blipFill>
          <a:blip r:embed="rId2"/>
          <a:stretch/>
        </p:blipFill>
        <p:spPr>
          <a:xfrm>
            <a:off x="0" y="1229400"/>
            <a:ext cx="14629320" cy="308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" name="Google Shape;148;p7" descr="preencoded.png"/>
          <p:cNvPicPr/>
          <p:nvPr/>
        </p:nvPicPr>
        <p:blipFill>
          <a:blip r:embed="rId3"/>
          <a:stretch/>
        </p:blipFill>
        <p:spPr>
          <a:xfrm>
            <a:off x="5573880" y="812520"/>
            <a:ext cx="3481560" cy="246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" name="Google Shape;149;p7"/>
          <p:cNvSpPr/>
          <p:nvPr/>
        </p:nvSpPr>
        <p:spPr>
          <a:xfrm>
            <a:off x="379080" y="2005920"/>
            <a:ext cx="6913800" cy="77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-US" sz="486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5. Conclusión</a:t>
            </a:r>
            <a:endParaRPr b="0" lang="es-CO" sz="48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Google Shape;150;p7"/>
          <p:cNvSpPr/>
          <p:nvPr/>
        </p:nvSpPr>
        <p:spPr>
          <a:xfrm>
            <a:off x="864000" y="3877920"/>
            <a:ext cx="12901320" cy="37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Claridad en la representación de procesos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La elaboración de diagramas de actividades permitió representar de forma clara y estructurada los flujos de trabajo del sistema, facilitando la comprensión de las funciones clave como la gestión de usuarios y el almacenamiento de datos en archivos CSV.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Alineación con los requisitos del sistema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Cada diagrama fue diseñado con base en los requerimientos funcionales y no funcionales identificados en el informe de requisitos, asegurando que las funcionalidades modeladas respondan a las necesidades reales del software.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Aplicación de estándares UML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Se utilizaron los lineamientos del Lenguaje Unificado de Modelado (UML), lo cual garantiza que los diagramas sean comprensibles, reutilizables y compatibles con metodologías de desarrollo ampliamente aceptadas.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Soporte a la metodología XP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La documentación y los diagramas generados se alinean con la metodología XP, ya que permiten entregar módulos funcionales independientes que pueden ser validados y mejorados de forma iterativa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LibreOffice/25.2.4.3$Linux_X86_64 LibreOffice_project/520$Build-3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2024-08-15T00:25:29Z</dcterms:created>
  <dc:creator>PptxGenJS</dc:creator>
  <dc:description/>
  <dc:language>es-CO</dc:language>
  <cp:lastModifiedBy/>
  <dcterms:modified xsi:type="dcterms:W3CDTF">2025-07-03T22:57:55Z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