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0D492AC-1187-4AD7-84FA-563BD8AC91E6}" type="slidenum"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8CD64-FD28-49CB-B922-718B1FBDC48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E734D7-7ED6-4919-B832-0CC5264D133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5E03F3-9874-4649-A6FB-2A316A8DF2E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A3BEFA-0542-4D3B-936E-E80F661F6B9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3267B7-E280-4A9D-B300-E12E68D0983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9A551-67E3-4A1D-8E00-64543A4AF9E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94B450-707E-46DE-B8DF-9C93D0D5326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CE16EB-72D5-42E4-A0D6-A12AF46362B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8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6;p1" descr="preencoded.png"/>
          <p:cNvPicPr/>
          <p:nvPr/>
        </p:nvPicPr>
        <p:blipFill>
          <a:blip r:embed="rId1"/>
          <a:stretch/>
        </p:blipFill>
        <p:spPr>
          <a:xfrm>
            <a:off x="-1060200" y="-6228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Google Shape;17;p1"/>
          <p:cNvSpPr/>
          <p:nvPr/>
        </p:nvSpPr>
        <p:spPr>
          <a:xfrm>
            <a:off x="-267480" y="3431520"/>
            <a:ext cx="14629680" cy="822888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r>
              <a:rPr b="0" lang="es-CO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Instructor Virtual  John Ninno</a:t>
            </a: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" name="Google Shape;18;p1" descr="preencoded.png"/>
          <p:cNvPicPr/>
          <p:nvPr/>
        </p:nvPicPr>
        <p:blipFill>
          <a:blip r:embed="rId2"/>
          <a:stretch/>
        </p:blipFill>
        <p:spPr>
          <a:xfrm>
            <a:off x="934416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" name="Google Shape;19;p1" descr="preencoded.png"/>
          <p:cNvPicPr/>
          <p:nvPr/>
        </p:nvPicPr>
        <p:blipFill>
          <a:blip r:embed="rId3"/>
          <a:stretch/>
        </p:blipFill>
        <p:spPr>
          <a:xfrm>
            <a:off x="9560160" y="2042640"/>
            <a:ext cx="5053680" cy="414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Google Shape;20;p1"/>
          <p:cNvSpPr/>
          <p:nvPr/>
        </p:nvSpPr>
        <p:spPr>
          <a:xfrm>
            <a:off x="597600" y="812160"/>
            <a:ext cx="7933680" cy="59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389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Evidencia GA2-220501093-AA1-EV02: Elaboración de Diagramas y Plantillas para Casos de Uso del Proyecto</a:t>
            </a:r>
            <a:endParaRPr b="0" lang="es-CO" sz="3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21;p1"/>
          <p:cNvSpPr/>
          <p:nvPr/>
        </p:nvSpPr>
        <p:spPr>
          <a:xfrm>
            <a:off x="903600" y="4806360"/>
            <a:ext cx="79336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Censo Comunidades Rurales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21;p 1"/>
          <p:cNvSpPr/>
          <p:nvPr/>
        </p:nvSpPr>
        <p:spPr>
          <a:xfrm>
            <a:off x="903600" y="5885640"/>
            <a:ext cx="79336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Aprendiz Digital SENA I J Gallardo Navarro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27;p2" descr="preencoded.png"/>
          <p:cNvPicPr/>
          <p:nvPr/>
        </p:nvPicPr>
        <p:blipFill>
          <a:blip r:embed="rId1"/>
          <a:stretch/>
        </p:blipFill>
        <p:spPr>
          <a:xfrm>
            <a:off x="-2520" y="432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Google Shape;28;p2" descr="preencoded.png"/>
          <p:cNvPicPr/>
          <p:nvPr/>
        </p:nvPicPr>
        <p:blipFill>
          <a:blip r:embed="rId2"/>
          <a:stretch/>
        </p:blipFill>
        <p:spPr>
          <a:xfrm>
            <a:off x="8455320" y="-102600"/>
            <a:ext cx="5485680" cy="8717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Google Shape;30;p2"/>
          <p:cNvSpPr/>
          <p:nvPr/>
        </p:nvSpPr>
        <p:spPr>
          <a:xfrm>
            <a:off x="1657440" y="813960"/>
            <a:ext cx="5217480" cy="62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8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Introduccion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Requisitos funcionales abordados: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Captura de datos personales.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Validación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Persistencia de datos en formato CSV.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Preparación para integración con base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Relación con la metodología XP: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Este módulo es una entrega funcional independiente que puede ser probada y mejorada iterativamente.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Importancia del diagrama: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Permite visualizar claramente el flujo de captura y almacenamiento de datos.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US" sz="1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Facilita la identificación de errores o mejoras en el proceso.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algn="l" pos="0"/>
              </a:tabLst>
            </a:pPr>
            <a:br>
              <a:rPr sz="1400"/>
            </a:b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Google Shape;31;p2"/>
          <p:cNvSpPr/>
          <p:nvPr/>
        </p:nvSpPr>
        <p:spPr>
          <a:xfrm>
            <a:off x="297000" y="3012840"/>
            <a:ext cx="8538480" cy="165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3"/>
          <a:stretch/>
        </p:blipFill>
        <p:spPr>
          <a:xfrm>
            <a:off x="8961480" y="903960"/>
            <a:ext cx="4704480" cy="667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37;p3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Google Shape;38;p3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39;p3"/>
          <p:cNvSpPr/>
          <p:nvPr/>
        </p:nvSpPr>
        <p:spPr>
          <a:xfrm>
            <a:off x="856800" y="673920"/>
            <a:ext cx="12915720" cy="152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482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1. Revisión de los Requisitos del Software</a:t>
            </a:r>
            <a:endParaRPr b="0" lang="es-CO" sz="48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40;p3"/>
          <p:cNvSpPr/>
          <p:nvPr/>
        </p:nvSpPr>
        <p:spPr>
          <a:xfrm>
            <a:off x="856800" y="2693880"/>
            <a:ext cx="129157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Los requisitos del software para el sistema de automatización de pagos en la cafetería incluyen: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41;p3"/>
          <p:cNvSpPr/>
          <p:nvPr/>
        </p:nvSpPr>
        <p:spPr>
          <a:xfrm>
            <a:off x="856800" y="3636000"/>
            <a:ext cx="550080" cy="55008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42;p3"/>
          <p:cNvSpPr/>
          <p:nvPr/>
        </p:nvSpPr>
        <p:spPr>
          <a:xfrm>
            <a:off x="1035000" y="3727800"/>
            <a:ext cx="19368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1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43;p3"/>
          <p:cNvSpPr/>
          <p:nvPr/>
        </p:nvSpPr>
        <p:spPr>
          <a:xfrm>
            <a:off x="1652760" y="3636000"/>
            <a:ext cx="334584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Registro de Usuarios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44;p3"/>
          <p:cNvSpPr/>
          <p:nvPr/>
        </p:nvSpPr>
        <p:spPr>
          <a:xfrm>
            <a:off x="1652760" y="4548240"/>
            <a:ext cx="3345840" cy="11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Ingresar datos personales del encuestado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45;p3"/>
          <p:cNvSpPr/>
          <p:nvPr/>
        </p:nvSpPr>
        <p:spPr>
          <a:xfrm>
            <a:off x="5244120" y="3636000"/>
            <a:ext cx="550080" cy="55008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46;p3"/>
          <p:cNvSpPr/>
          <p:nvPr/>
        </p:nvSpPr>
        <p:spPr>
          <a:xfrm>
            <a:off x="5335200" y="3727800"/>
            <a:ext cx="3675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2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47;p3"/>
          <p:cNvSpPr/>
          <p:nvPr/>
        </p:nvSpPr>
        <p:spPr>
          <a:xfrm>
            <a:off x="6039720" y="3636000"/>
            <a:ext cx="334584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Autenticación de formato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48;p3"/>
          <p:cNvSpPr/>
          <p:nvPr/>
        </p:nvSpPr>
        <p:spPr>
          <a:xfrm>
            <a:off x="6039720" y="4548240"/>
            <a:ext cx="334584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Verifica el formato de ingreso omitiendo upper o lower case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49;p3"/>
          <p:cNvSpPr/>
          <p:nvPr/>
        </p:nvSpPr>
        <p:spPr>
          <a:xfrm>
            <a:off x="9631080" y="3636000"/>
            <a:ext cx="550080" cy="55008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50;p3"/>
          <p:cNvSpPr/>
          <p:nvPr/>
        </p:nvSpPr>
        <p:spPr>
          <a:xfrm>
            <a:off x="9712800" y="3727800"/>
            <a:ext cx="3866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3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51;p3"/>
          <p:cNvSpPr/>
          <p:nvPr/>
        </p:nvSpPr>
        <p:spPr>
          <a:xfrm>
            <a:off x="10426680" y="3636000"/>
            <a:ext cx="3345840" cy="76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Realiza registro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Google Shape;52;p3"/>
          <p:cNvSpPr/>
          <p:nvPr/>
        </p:nvSpPr>
        <p:spPr>
          <a:xfrm>
            <a:off x="10426680" y="4548240"/>
            <a:ext cx="3345840" cy="11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 datos al archivo csv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Google Shape;53;p3"/>
          <p:cNvSpPr/>
          <p:nvPr/>
        </p:nvSpPr>
        <p:spPr>
          <a:xfrm>
            <a:off x="856800" y="6243120"/>
            <a:ext cx="550080" cy="55008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" name="Google Shape;54;p3"/>
          <p:cNvSpPr/>
          <p:nvPr/>
        </p:nvSpPr>
        <p:spPr>
          <a:xfrm>
            <a:off x="931320" y="6334920"/>
            <a:ext cx="4010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4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55;p3"/>
          <p:cNvSpPr/>
          <p:nvPr/>
        </p:nvSpPr>
        <p:spPr>
          <a:xfrm>
            <a:off x="1652760" y="6243120"/>
            <a:ext cx="443808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Guarda el registro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Google Shape;56;p3"/>
          <p:cNvSpPr/>
          <p:nvPr/>
        </p:nvSpPr>
        <p:spPr>
          <a:xfrm>
            <a:off x="1652760" y="6772320"/>
            <a:ext cx="553932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Si el archivo no existe es creado, si existe sera modificado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57;p3"/>
          <p:cNvSpPr/>
          <p:nvPr/>
        </p:nvSpPr>
        <p:spPr>
          <a:xfrm>
            <a:off x="7437600" y="6243120"/>
            <a:ext cx="550080" cy="550080"/>
          </a:xfrm>
          <a:prstGeom prst="roundRect">
            <a:avLst>
              <a:gd name="adj" fmla="val 18667"/>
            </a:avLst>
          </a:prstGeom>
          <a:solidFill>
            <a:srgbClr val="547808"/>
          </a:solidFill>
          <a:ln w="15225">
            <a:solidFill>
              <a:srgbClr val="6d912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58;p3"/>
          <p:cNvSpPr/>
          <p:nvPr/>
        </p:nvSpPr>
        <p:spPr>
          <a:xfrm>
            <a:off x="7526520" y="6334920"/>
            <a:ext cx="37224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90" strike="noStrike" u="none">
                <a:solidFill>
                  <a:srgbClr val="ffffff"/>
                </a:solidFill>
                <a:effectLst/>
                <a:uFillTx/>
                <a:latin typeface="Syne"/>
                <a:ea typeface="Syne"/>
              </a:rPr>
              <a:t>5</a:t>
            </a:r>
            <a:endParaRPr b="0" lang="es-CO" sz="28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59;p3"/>
          <p:cNvSpPr/>
          <p:nvPr/>
        </p:nvSpPr>
        <p:spPr>
          <a:xfrm>
            <a:off x="8233200" y="6243120"/>
            <a:ext cx="432684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Registro exitoso</a:t>
            </a:r>
            <a:r>
              <a:rPr b="1" lang="en-US" sz="241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	</a:t>
            </a:r>
            <a:endParaRPr b="0" lang="es-CO" sz="24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60;p3"/>
          <p:cNvSpPr/>
          <p:nvPr/>
        </p:nvSpPr>
        <p:spPr>
          <a:xfrm>
            <a:off x="8233200" y="6772320"/>
            <a:ext cx="553932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60000"/>
              </a:lnSpc>
              <a:tabLst>
                <a:tab algn="l" pos="0"/>
              </a:tabLst>
            </a:pPr>
            <a:r>
              <a:rPr b="0" lang="en-US" sz="1929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un mensaje de exito y carga la interfaz para nuevo registro</a:t>
            </a:r>
            <a:endParaRPr b="0" lang="es-CO" sz="192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66;p4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Google Shape;67;p4"/>
          <p:cNvSpPr/>
          <p:nvPr/>
        </p:nvSpPr>
        <p:spPr>
          <a:xfrm>
            <a:off x="-2329920" y="0"/>
            <a:ext cx="14629680" cy="822888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6" name="Google Shape;68;p4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Google Shape;70;p4"/>
          <p:cNvSpPr/>
          <p:nvPr/>
        </p:nvSpPr>
        <p:spPr>
          <a:xfrm>
            <a:off x="6091200" y="1374480"/>
            <a:ext cx="7933680" cy="107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2. Tipos de Diagramas UML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71;p4"/>
          <p:cNvSpPr/>
          <p:nvPr/>
        </p:nvSpPr>
        <p:spPr>
          <a:xfrm>
            <a:off x="6091200" y="2101680"/>
            <a:ext cx="793368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Para modelar los casos de uso del proyecto, se han utilizado los siguientes diagramas UML: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72;p4"/>
          <p:cNvSpPr/>
          <p:nvPr/>
        </p:nvSpPr>
        <p:spPr>
          <a:xfrm>
            <a:off x="6091200" y="3184560"/>
            <a:ext cx="7933680" cy="3669840"/>
          </a:xfrm>
          <a:prstGeom prst="roundRect">
            <a:avLst>
              <a:gd name="adj" fmla="val 1977"/>
            </a:avLst>
          </a:prstGeom>
          <a:noFill/>
          <a:ln w="9525">
            <a:solidFill>
              <a:srgbClr val="ffffff">
                <a:alpha val="24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73;p4"/>
          <p:cNvSpPr/>
          <p:nvPr/>
        </p:nvSpPr>
        <p:spPr>
          <a:xfrm>
            <a:off x="6098760" y="3192120"/>
            <a:ext cx="7918200" cy="105156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74;p4"/>
          <p:cNvSpPr/>
          <p:nvPr/>
        </p:nvSpPr>
        <p:spPr>
          <a:xfrm>
            <a:off x="6271560" y="3303360"/>
            <a:ext cx="360936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Casos de Uso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75;p4"/>
          <p:cNvSpPr/>
          <p:nvPr/>
        </p:nvSpPr>
        <p:spPr>
          <a:xfrm>
            <a:off x="9766440" y="3303360"/>
            <a:ext cx="3609360" cy="8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la interacion entre los actores que intervienen  en el sistema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Google Shape;76;p4"/>
          <p:cNvSpPr/>
          <p:nvPr/>
        </p:nvSpPr>
        <p:spPr>
          <a:xfrm>
            <a:off x="6098760" y="4244400"/>
            <a:ext cx="7918200" cy="105156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77;p4"/>
          <p:cNvSpPr/>
          <p:nvPr/>
        </p:nvSpPr>
        <p:spPr>
          <a:xfrm>
            <a:off x="6271560" y="4355640"/>
            <a:ext cx="360936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Secuencia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78;p4"/>
          <p:cNvSpPr/>
          <p:nvPr/>
        </p:nvSpPr>
        <p:spPr>
          <a:xfrm>
            <a:off x="9663480" y="4244040"/>
            <a:ext cx="3609360" cy="82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como se relaciona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Los elementos del sistema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79;p4"/>
          <p:cNvSpPr/>
          <p:nvPr/>
        </p:nvSpPr>
        <p:spPr>
          <a:xfrm>
            <a:off x="5234040" y="5296320"/>
            <a:ext cx="7918200" cy="774720"/>
          </a:xfrm>
          <a:prstGeom prst="rect">
            <a:avLst/>
          </a:prstGeom>
          <a:solidFill>
            <a:srgbClr val="ffffff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80;p4"/>
          <p:cNvSpPr/>
          <p:nvPr/>
        </p:nvSpPr>
        <p:spPr>
          <a:xfrm>
            <a:off x="6271560" y="5407560"/>
            <a:ext cx="360936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Actividad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2;p4"/>
          <p:cNvSpPr/>
          <p:nvPr/>
        </p:nvSpPr>
        <p:spPr>
          <a:xfrm>
            <a:off x="5378760" y="6108120"/>
            <a:ext cx="7918200" cy="774720"/>
          </a:xfrm>
          <a:prstGeom prst="rect">
            <a:avLst/>
          </a:prstGeom>
          <a:solidFill>
            <a:srgbClr val="000000">
              <a:alpha val="4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3;p4"/>
          <p:cNvSpPr/>
          <p:nvPr/>
        </p:nvSpPr>
        <p:spPr>
          <a:xfrm>
            <a:off x="6271560" y="6183360"/>
            <a:ext cx="3609360" cy="27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Diagrama de Clases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309240" y="1476720"/>
            <a:ext cx="5022360" cy="457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"/>
          <p:cNvSpPr/>
          <p:nvPr/>
        </p:nvSpPr>
        <p:spPr>
          <a:xfrm>
            <a:off x="9881280" y="5553720"/>
            <a:ext cx="3530520" cy="48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4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Representa la interaccion entre elementos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4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Del sistema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9774000" y="645948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7236720" y="3944520"/>
            <a:ext cx="179640" cy="34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5"/>
          <a:stretch/>
        </p:blipFill>
        <p:spPr>
          <a:xfrm>
            <a:off x="7236720" y="3944520"/>
            <a:ext cx="179640" cy="345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6"/>
          <a:stretch/>
        </p:blipFill>
        <p:spPr>
          <a:xfrm>
            <a:off x="7236720" y="3944520"/>
            <a:ext cx="179640" cy="345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90;p5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Google Shape;92;p5"/>
          <p:cNvSpPr/>
          <p:nvPr/>
        </p:nvSpPr>
        <p:spPr>
          <a:xfrm>
            <a:off x="2275560" y="507600"/>
            <a:ext cx="10078920" cy="11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63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4. Plantilla para Casos de Uso</a:t>
            </a:r>
            <a:endParaRPr b="0" lang="es-CO" sz="363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646880" y="1981800"/>
            <a:ext cx="5114520" cy="50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Inicio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[Mostrar formulario de encuesta al usuario]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[Usuario ingresa datos personales]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[Validar campos del formulario]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┌───────────────¿Datos válidos?───────────────┐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 │                     │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No                    Sí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│                      ↓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[Mostrar mensaje de error]        [Guardar datos en archivo CSV]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↓            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[Solicitar corrección]         [Verificar existencia del archivo]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↓                   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[Reingresar datos]       ┌────¿Archivo existe?────┐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│         │              │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No        Sí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[Crear archivo CSV]   [Abrir archivo]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[Escribir datos en archivo CSV]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[Cerrar archivo CSV] 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[Mostrar mensaje de éxito]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          ↓         ↓             ↓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CO" sz="1100" strike="noStrike" u="none">
                <a:solidFill>
                  <a:srgbClr val="eeeeee"/>
                </a:solidFill>
                <a:effectLst/>
                <a:uFillTx/>
                <a:latin typeface="Courier New"/>
              </a:rPr>
              <a:t>               [Fin del proceso] ←───────────────┘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110;p6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Google Shape;111;p6"/>
          <p:cNvSpPr/>
          <p:nvPr/>
        </p:nvSpPr>
        <p:spPr>
          <a:xfrm>
            <a:off x="0" y="475200"/>
            <a:ext cx="14629680" cy="79261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12;p6"/>
          <p:cNvSpPr/>
          <p:nvPr/>
        </p:nvSpPr>
        <p:spPr>
          <a:xfrm>
            <a:off x="2594880" y="475200"/>
            <a:ext cx="878112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Flujo Principal de Eventos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Google Shape;113;p6" descr="preencoded.png"/>
          <p:cNvPicPr/>
          <p:nvPr/>
        </p:nvPicPr>
        <p:blipFill>
          <a:blip r:embed="rId2"/>
          <a:stretch/>
        </p:blipFill>
        <p:spPr>
          <a:xfrm>
            <a:off x="2307600" y="1175400"/>
            <a:ext cx="734040" cy="11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Google Shape;114;p6"/>
          <p:cNvSpPr/>
          <p:nvPr/>
        </p:nvSpPr>
        <p:spPr>
          <a:xfrm>
            <a:off x="3262680" y="1322640"/>
            <a:ext cx="465840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Inicio del sistema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115;p6"/>
          <p:cNvSpPr/>
          <p:nvPr/>
        </p:nvSpPr>
        <p:spPr>
          <a:xfrm>
            <a:off x="3262680" y="1640160"/>
            <a:ext cx="7071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encuestado suministra datos 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Google Shape;116;p6" descr="preencoded.png"/>
          <p:cNvPicPr/>
          <p:nvPr/>
        </p:nvPicPr>
        <p:blipFill>
          <a:blip r:embed="rId3"/>
          <a:stretch/>
        </p:blipFill>
        <p:spPr>
          <a:xfrm>
            <a:off x="2307600" y="2351160"/>
            <a:ext cx="734040" cy="11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Google Shape;117;p6"/>
          <p:cNvSpPr/>
          <p:nvPr/>
        </p:nvSpPr>
        <p:spPr>
          <a:xfrm>
            <a:off x="3262680" y="2498040"/>
            <a:ext cx="338940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Ingresa datos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18;p6"/>
          <p:cNvSpPr/>
          <p:nvPr/>
        </p:nvSpPr>
        <p:spPr>
          <a:xfrm>
            <a:off x="3262680" y="2815920"/>
            <a:ext cx="7071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operador ingresa los datos cumpliendo el formato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Google Shape;119;p6" descr="preencoded.png"/>
          <p:cNvPicPr/>
          <p:nvPr/>
        </p:nvPicPr>
        <p:blipFill>
          <a:blip r:embed="rId4"/>
          <a:stretch/>
        </p:blipFill>
        <p:spPr>
          <a:xfrm>
            <a:off x="2307600" y="3526920"/>
            <a:ext cx="734040" cy="11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Google Shape;120;p6"/>
          <p:cNvSpPr/>
          <p:nvPr/>
        </p:nvSpPr>
        <p:spPr>
          <a:xfrm>
            <a:off x="3262680" y="3673800"/>
            <a:ext cx="381564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sistema valida 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121;p6"/>
          <p:cNvSpPr/>
          <p:nvPr/>
        </p:nvSpPr>
        <p:spPr>
          <a:xfrm>
            <a:off x="3262680" y="3991320"/>
            <a:ext cx="7071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El sistema verifica el formato de los datos escritos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Google Shape;122;p6" descr="preencoded.png"/>
          <p:cNvPicPr/>
          <p:nvPr/>
        </p:nvPicPr>
        <p:blipFill>
          <a:blip r:embed="rId5"/>
          <a:stretch/>
        </p:blipFill>
        <p:spPr>
          <a:xfrm>
            <a:off x="2307600" y="4702680"/>
            <a:ext cx="734040" cy="11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Google Shape;123;p6"/>
          <p:cNvSpPr/>
          <p:nvPr/>
        </p:nvSpPr>
        <p:spPr>
          <a:xfrm>
            <a:off x="3262680" y="4849560"/>
            <a:ext cx="321228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Crea o modifica 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124;p6"/>
          <p:cNvSpPr/>
          <p:nvPr/>
        </p:nvSpPr>
        <p:spPr>
          <a:xfrm>
            <a:off x="3262680" y="5167080"/>
            <a:ext cx="7071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Si el archivo existe lo sobre escribe, sino lo cre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Google Shape;125;p6" descr="preencoded.png"/>
          <p:cNvPicPr/>
          <p:nvPr/>
        </p:nvPicPr>
        <p:blipFill>
          <a:blip r:embed="rId6"/>
          <a:stretch/>
        </p:blipFill>
        <p:spPr>
          <a:xfrm>
            <a:off x="2307600" y="5878080"/>
            <a:ext cx="734040" cy="117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Google Shape;126;p6"/>
          <p:cNvSpPr/>
          <p:nvPr/>
        </p:nvSpPr>
        <p:spPr>
          <a:xfrm>
            <a:off x="3262680" y="6025320"/>
            <a:ext cx="328536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Fin</a:t>
            </a:r>
            <a:endParaRPr b="0" lang="es-CO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127;p6"/>
          <p:cNvSpPr/>
          <p:nvPr/>
        </p:nvSpPr>
        <p:spPr>
          <a:xfrm>
            <a:off x="3262680" y="6342840"/>
            <a:ext cx="7071840" cy="23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9000"/>
              </a:lnSpc>
              <a:tabLst>
                <a:tab algn="l" pos="0"/>
              </a:tabLst>
            </a:pPr>
            <a:r>
              <a:rPr b="0" lang="en-US" sz="136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Muestra mensaje registro existo y habilita el ingre</a:t>
            </a:r>
            <a:endParaRPr b="0" lang="es-CO" sz="1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36;g2204da86b9f_0_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Google Shape;137;g2204da86b9f_0_0"/>
          <p:cNvSpPr/>
          <p:nvPr/>
        </p:nvSpPr>
        <p:spPr>
          <a:xfrm>
            <a:off x="0" y="475200"/>
            <a:ext cx="14629680" cy="792612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Google Shape;138;g2204da86b9f_0_0"/>
          <p:cNvSpPr/>
          <p:nvPr/>
        </p:nvSpPr>
        <p:spPr>
          <a:xfrm>
            <a:off x="2594880" y="475200"/>
            <a:ext cx="878112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40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Diagrama</a:t>
            </a:r>
            <a:endParaRPr b="0" lang="es-CO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5630760" y="842760"/>
            <a:ext cx="3674160" cy="6844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145;p7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Google Shape;146;p7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152025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CO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3" name="Google Shape;147;p7" descr="preencoded.png"/>
          <p:cNvPicPr/>
          <p:nvPr/>
        </p:nvPicPr>
        <p:blipFill>
          <a:blip r:embed="rId2"/>
          <a:stretch/>
        </p:blipFill>
        <p:spPr>
          <a:xfrm>
            <a:off x="0" y="1229400"/>
            <a:ext cx="14629680" cy="308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Google Shape;148;p7" descr="preencoded.png"/>
          <p:cNvPicPr/>
          <p:nvPr/>
        </p:nvPicPr>
        <p:blipFill>
          <a:blip r:embed="rId3"/>
          <a:stretch/>
        </p:blipFill>
        <p:spPr>
          <a:xfrm>
            <a:off x="5573880" y="812520"/>
            <a:ext cx="3481920" cy="246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Google Shape;149;p7"/>
          <p:cNvSpPr/>
          <p:nvPr/>
        </p:nvSpPr>
        <p:spPr>
          <a:xfrm>
            <a:off x="379080" y="2005920"/>
            <a:ext cx="6914160" cy="77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4860" strike="noStrike" u="none">
                <a:solidFill>
                  <a:srgbClr val="f0f4f1"/>
                </a:solidFill>
                <a:effectLst/>
                <a:uFillTx/>
                <a:latin typeface="Syne"/>
                <a:ea typeface="Syne"/>
              </a:rPr>
              <a:t>5. Conclusión</a:t>
            </a:r>
            <a:endParaRPr b="0" lang="es-CO" sz="48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50;p7"/>
          <p:cNvSpPr/>
          <p:nvPr/>
        </p:nvSpPr>
        <p:spPr>
          <a:xfrm>
            <a:off x="864000" y="3877920"/>
            <a:ext cx="12901680" cy="373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Claridad en la representación de procesos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La elaboración de diagramas de actividades permitió representar de forma clara y estructurada los flujos de trabajo del sistema, facilitando la comprensión de las funciones clave como la gestión de usuarios y el almacenamiento de datos en archivos CSV.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Alineación con los requisitos del sistema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Cada diagrama fue diseñado con base en los requerimientos funcionales y no funcionales identificados en el informe de requisitos, asegurando que las funcionalidades modeladas respondan a las necesidades reales del software.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Aplicación de estándares UML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Se utilizaron los lineamientos del Lenguaje Unificado de Modelado (UML), lo cual garantiza que los diagramas sean comprensibles, reutilizables y compatibles con metodologías de desarrollo ampliamente aceptadas.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Soporte a la metodología XP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US" sz="1100" strike="noStrike" u="none">
                <a:solidFill>
                  <a:srgbClr val="d7e5d8"/>
                </a:solidFill>
                <a:effectLst/>
                <a:uFillTx/>
                <a:latin typeface="Syne"/>
                <a:ea typeface="Syne"/>
              </a:rPr>
              <a:t>La documentación y los diagramas generados se alinean con la metodología XP, ya que permiten entregar módulos funcionales independientes que pueden ser validados y mejorados de forma iterativa</a:t>
            </a: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9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2024-08-15T00:25:29Z</dcterms:created>
  <dc:creator>PptxGenJS</dc:creator>
  <dc:description/>
  <dc:language>es-CO</dc:language>
  <cp:lastModifiedBy/>
  <dcterms:modified xsi:type="dcterms:W3CDTF">2025-06-30T19:00:42Z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