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8229600" cx="14630400"/>
  <p:notesSz cx="8229600" cy="14630400"/>
  <p:embeddedFontLst>
    <p:embeddedFont>
      <p:font typeface="Patrick Hand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qfBgrur1B5EalVu7uPujZDY4x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PatrickHa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 showMasterSp="0">
  <p:cSld name="Slide 1 mast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" name="Google Shape;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 showMasterSp="0">
  <p:cSld name="Slide 2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 showMasterSp="0">
  <p:cSld name="Slide 3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 showMasterSp="0">
  <p:cSld name="Slide 4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/>
          <p:nvPr/>
        </p:nvSpPr>
        <p:spPr>
          <a:xfrm>
            <a:off x="864037" y="1735574"/>
            <a:ext cx="7415927" cy="1703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33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5350"/>
              <a:buFont typeface="Patrick Hand"/>
              <a:buNone/>
            </a:pPr>
            <a:r>
              <a:rPr b="0" i="0" lang="en-US" sz="535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Algoritmos y Diagramas de Flujo</a:t>
            </a:r>
            <a:endParaRPr b="0" i="0" sz="5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864037" y="3809167"/>
            <a:ext cx="7415927" cy="1975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900"/>
              <a:buFont typeface="Patrick Hand"/>
              <a:buNone/>
            </a:pPr>
            <a:r>
              <a:rPr b="0" i="0" lang="en-US" sz="1900" u="none" cap="none" strike="noStrike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En este documento, exploraremos la creación de algoritmos y diagramas de flujo para resolver problemas cotidianos. Los algoritmos son una secuencia de pasos que, al ser ejecutados en orden, nos permiten llegar a una solución. Los diagramas de flujo, por su parte, son una representación gráfica de estos algoritmos, utilizando símbolos para indicar cada acción y las relaciones entre ellas.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019651" y="6229231"/>
            <a:ext cx="83701" cy="9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838"/>
              </a:buClr>
              <a:buSzPts val="750"/>
              <a:buFont typeface="Patrick Hand"/>
              <a:buNone/>
            </a:pPr>
            <a:r>
              <a:rPr b="0" i="0" lang="en-US" sz="750" u="none" cap="none" strike="noStrike">
                <a:solidFill>
                  <a:srgbClr val="3C3838"/>
                </a:solidFill>
                <a:latin typeface="Patrick Hand"/>
                <a:ea typeface="Patrick Hand"/>
                <a:cs typeface="Patrick Hand"/>
                <a:sym typeface="Patrick Hand"/>
              </a:rPr>
              <a:t>ja</a:t>
            </a:r>
            <a:endParaRPr b="0" i="0" sz="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/>
          <p:nvPr/>
        </p:nvSpPr>
        <p:spPr>
          <a:xfrm>
            <a:off x="803077" y="630912"/>
            <a:ext cx="6481048" cy="573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600"/>
              <a:buFont typeface="Patrick Hand"/>
              <a:buNone/>
            </a:pPr>
            <a:r>
              <a:rPr lang="en-US" sz="36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Ejemplo 1: Conversión de Pesos a Euros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803077" y="1663422"/>
            <a:ext cx="13024247" cy="734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Patrick Hand"/>
              <a:buNone/>
            </a:pPr>
            <a:r>
              <a:rPr lang="en-US" sz="18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Este ejemplo trata sobre la conversión de moneda colombiana (pesos) a euros. La fórmula para esta conversión es simple: Cantidad de euros = Cantidad de pesos colombianos / Tasa de cambio. A continuación, se muestra el pseudocódigo y el diagrama de flujo para realizar esta conversión.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803077" y="2885123"/>
            <a:ext cx="2294573" cy="2867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Patrick Hand"/>
              <a:buNone/>
            </a:pPr>
            <a:r>
              <a:rPr lang="en-US" sz="18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Pseudocódigo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803077" y="3429953"/>
            <a:ext cx="6232208" cy="2913578"/>
          </a:xfrm>
          <a:prstGeom prst="roundRect">
            <a:avLst>
              <a:gd fmla="val 3308" name="adj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91647" y="3429953"/>
            <a:ext cx="6255068" cy="2913578"/>
          </a:xfrm>
          <a:prstGeom prst="roundRect">
            <a:avLst>
              <a:gd fmla="val 1181" name="adj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021080" y="3601998"/>
            <a:ext cx="5796201" cy="2569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83838"/>
                </a:solidFill>
                <a:highlight>
                  <a:srgbClr val="E6E6E6"/>
                </a:highlight>
                <a:latin typeface="Consolas"/>
                <a:ea typeface="Consolas"/>
                <a:cs typeface="Consolas"/>
                <a:sym typeface="Consolas"/>
              </a:rPr>
              <a:t>Inicio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83838"/>
                </a:solidFill>
                <a:highlight>
                  <a:srgbClr val="E6E6E6"/>
                </a:highlight>
                <a:latin typeface="Consolas"/>
                <a:ea typeface="Consolas"/>
                <a:cs typeface="Consolas"/>
                <a:sym typeface="Consolas"/>
              </a:rPr>
              <a:t>Leer P // Ingresar la cantidad de pesos colombianos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83838"/>
                </a:solidFill>
                <a:highlight>
                  <a:srgbClr val="E6E6E6"/>
                </a:highlight>
                <a:latin typeface="Consolas"/>
                <a:ea typeface="Consolas"/>
                <a:cs typeface="Consolas"/>
                <a:sym typeface="Consolas"/>
              </a:rPr>
              <a:t>Leer T // Ingresar la tasa de cambio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83838"/>
                </a:solidFill>
                <a:highlight>
                  <a:srgbClr val="E6E6E6"/>
                </a:highlight>
                <a:latin typeface="Consolas"/>
                <a:ea typeface="Consolas"/>
                <a:cs typeface="Consolas"/>
                <a:sym typeface="Consolas"/>
              </a:rPr>
              <a:t>E = P / T // Calcular la cantidad de euros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83838"/>
                </a:solidFill>
                <a:highlight>
                  <a:srgbClr val="E6E6E6"/>
                </a:highlight>
                <a:latin typeface="Consolas"/>
                <a:ea typeface="Consolas"/>
                <a:cs typeface="Consolas"/>
                <a:sym typeface="Consolas"/>
              </a:rPr>
              <a:t>Imprimir "La cantidad de euros es: ", E // Mostrar el resultado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83838"/>
                </a:solidFill>
                <a:highlight>
                  <a:srgbClr val="E6E6E6"/>
                </a:highlight>
                <a:latin typeface="Consolas"/>
                <a:ea typeface="Consolas"/>
                <a:cs typeface="Consolas"/>
                <a:sym typeface="Consolas"/>
              </a:rPr>
              <a:t>Fin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7602736" y="2885123"/>
            <a:ext cx="2294573" cy="2867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Patrick Hand"/>
              <a:buNone/>
            </a:pPr>
            <a:r>
              <a:rPr lang="en-US" sz="18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Diagrama de flujo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8265" y="2885126"/>
            <a:ext cx="206692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0" name="Google Shape;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/>
          <p:nvPr/>
        </p:nvSpPr>
        <p:spPr>
          <a:xfrm>
            <a:off x="6253282" y="674370"/>
            <a:ext cx="7610237" cy="1095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3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450"/>
              <a:buFont typeface="Patrick Hand"/>
              <a:buNone/>
            </a:pPr>
            <a:r>
              <a:rPr lang="en-US" sz="34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Ejemplo 2: Preparación de una Ensalada para 6 Personas</a:t>
            </a:r>
            <a:endParaRPr sz="3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6253282" y="2098596"/>
            <a:ext cx="7610237" cy="1051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00"/>
              <a:buFont typeface="Patrick Hand"/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Este ejemplo ilustra cómo calcular los ingredientes necesarios para preparar una ensalada para un número específico de personas. En este caso, necesitamos una hoja de lechuga, un tomate y media zanahoria por persona.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6253282" y="3643432"/>
            <a:ext cx="493038" cy="493038"/>
          </a:xfrm>
          <a:prstGeom prst="roundRect">
            <a:avLst>
              <a:gd fmla="val 18668" name="adj"/>
            </a:avLst>
          </a:prstGeom>
          <a:solidFill>
            <a:srgbClr val="E6E6E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6451997" y="3758446"/>
            <a:ext cx="95488" cy="263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050"/>
              <a:buFont typeface="Patrick Hand"/>
              <a:buNone/>
            </a:pPr>
            <a:r>
              <a:rPr lang="en-US" sz="20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1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6965394" y="3643432"/>
            <a:ext cx="2191345" cy="27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00"/>
              <a:buFont typeface="Patrick Hand"/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Pseudocódigo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6965394" y="4048839"/>
            <a:ext cx="2983468" cy="3506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00"/>
              <a:buFont typeface="Patrick Hand"/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Inicio Leer P // Ingresar el número de personas (6 en este caso)</a:t>
            </a:r>
            <a:endParaRPr/>
          </a:p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00"/>
              <a:buFont typeface="Patrick Hand"/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 Lechuga = P // Asignar 1 hoja de lechuga por persona </a:t>
            </a:r>
            <a:endParaRPr/>
          </a:p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00"/>
              <a:buFont typeface="Patrick Hand"/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Tomates = P // Asignar 1 tomate por persona</a:t>
            </a:r>
            <a:endParaRPr/>
          </a:p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00"/>
              <a:buFont typeface="Patrick Hand"/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 Zanahorias = P / 2 // Asignar ½ zanahoria por persona</a:t>
            </a:r>
            <a:endParaRPr/>
          </a:p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00"/>
              <a:buFont typeface="Patrick Hand"/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 Imprimir "Hoja(s) de lechuga:", Lechuga Imprimir "Tomate(s):", Tomates Imprimir "Zanahoria(s):", Zanahorias Fin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10167938" y="3643432"/>
            <a:ext cx="493038" cy="493038"/>
          </a:xfrm>
          <a:prstGeom prst="roundRect">
            <a:avLst>
              <a:gd fmla="val 18668" name="adj"/>
            </a:avLst>
          </a:prstGeom>
          <a:solidFill>
            <a:srgbClr val="E6E6E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0352842" y="3758446"/>
            <a:ext cx="123111" cy="263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050"/>
              <a:buFont typeface="Patrick Hand"/>
              <a:buNone/>
            </a:pPr>
            <a:r>
              <a:rPr lang="en-US" sz="205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2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10880050" y="3643432"/>
            <a:ext cx="2191345" cy="27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00"/>
              <a:buFont typeface="Patrick Hand"/>
              <a:buNone/>
            </a:pPr>
            <a:r>
              <a:rPr lang="en-US" sz="17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Diagrama de flujo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5" name="Google Shape;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71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4"/>
          <p:cNvSpPr/>
          <p:nvPr/>
        </p:nvSpPr>
        <p:spPr>
          <a:xfrm>
            <a:off x="6205180" y="564713"/>
            <a:ext cx="6319957" cy="513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200"/>
              <a:buFont typeface="Patrick Hand"/>
              <a:buNone/>
            </a:pPr>
            <a:r>
              <a:rPr lang="en-US" sz="32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Ejemplo 3: Planificación de Viaje a la Playa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6205180" y="1386126"/>
            <a:ext cx="7706439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Font typeface="Patrick Hand"/>
              <a:buNone/>
            </a:pPr>
            <a:r>
              <a:rPr lang="en-US" sz="16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Este ejemplo se centra en la planificación de un viaje a la playa, donde se calcula el tiempo necesario para llegar a la playa, considerando la distancia y la velocidad del vehículo. Para ello, usamos la fórmula: Tiempo de viaje = Distancia / Velocidad.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8" name="Google Shape;6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5180" y="2602944"/>
            <a:ext cx="1026795" cy="164294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/>
          <p:nvPr/>
        </p:nvSpPr>
        <p:spPr>
          <a:xfrm>
            <a:off x="7539990" y="2808208"/>
            <a:ext cx="2053709" cy="25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Font typeface="Patrick Hand"/>
              <a:buNone/>
            </a:pPr>
            <a:r>
              <a:rPr lang="en-US" sz="16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Fórmula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7539990" y="3188018"/>
            <a:ext cx="637163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Font typeface="Patrick Hand"/>
              <a:buNone/>
            </a:pPr>
            <a:r>
              <a:rPr lang="en-US" sz="16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Tviaje = D / V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1" name="Google Shape;7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5180" y="4245888"/>
            <a:ext cx="1026795" cy="17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"/>
          <p:cNvSpPr/>
          <p:nvPr/>
        </p:nvSpPr>
        <p:spPr>
          <a:xfrm>
            <a:off x="7539990" y="4451152"/>
            <a:ext cx="2053709" cy="25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Font typeface="Patrick Hand"/>
              <a:buNone/>
            </a:pPr>
            <a:r>
              <a:rPr lang="en-US" sz="16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Pseudocódigo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7539990" y="4830961"/>
            <a:ext cx="6371630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Font typeface="Patrick Hand"/>
              <a:buNone/>
            </a:pPr>
            <a:r>
              <a:rPr lang="en-US" sz="16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Inicio Leer D // Ingresar la distancia en kilómetros</a:t>
            </a:r>
            <a:endParaRPr sz="1600">
              <a:solidFill>
                <a:srgbClr val="383838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Font typeface="Patrick Hand"/>
              <a:buNone/>
            </a:pPr>
            <a:r>
              <a:rPr lang="en-US" sz="16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 Leer V  // Ingresar la velocidad promedio en km/h </a:t>
            </a:r>
            <a:endParaRPr/>
          </a:p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Font typeface="Patrick Hand"/>
              <a:buNone/>
            </a:pPr>
            <a:r>
              <a:rPr lang="en-US" sz="16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T_viaje = D / V   // Calcular el tiempo de viaje </a:t>
            </a:r>
            <a:endParaRPr/>
          </a:p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83838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Font typeface="Patrick Hand"/>
              <a:buNone/>
            </a:pPr>
            <a:r>
              <a:rPr lang="en-US" sz="16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Imprimir "El tiempo de viaje es: ",</a:t>
            </a:r>
            <a:endParaRPr/>
          </a:p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83838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Font typeface="Patrick Hand"/>
              <a:buNone/>
            </a:pPr>
            <a:r>
              <a:rPr lang="en-US" sz="16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 T_viaje  // Mostrar el resultado </a:t>
            </a:r>
            <a:endParaRPr/>
          </a:p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83838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Font typeface="Patrick Hand"/>
              <a:buNone/>
            </a:pPr>
            <a:r>
              <a:rPr lang="en-US" sz="1600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rPr>
              <a:t>Fin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2024-11-09T01:01:35Z</dcterms:created>
  <dc:creator>PptxGenJS</dc:creator>
</cp:coreProperties>
</file>