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8229600" cx="14630400"/>
  <p:notesSz cx="8229600" cy="14630400"/>
  <p:embeddedFontLst>
    <p:embeddedFont>
      <p:font typeface="Bitter"/>
      <p:regular r:id="rId10"/>
      <p:bold r:id="rId11"/>
      <p:italic r:id="rId12"/>
      <p:boldItalic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jI34ztjpJaHwvEgcS0UYiOGkj+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Bitter-bold.fntdata"/><Relationship Id="rId10" Type="http://schemas.openxmlformats.org/officeDocument/2006/relationships/font" Target="fonts/Bitter-regular.fntdata"/><Relationship Id="rId13" Type="http://schemas.openxmlformats.org/officeDocument/2006/relationships/font" Target="fonts/Bitter-boldItalic.fntdata"/><Relationship Id="rId12" Type="http://schemas.openxmlformats.org/officeDocument/2006/relationships/font" Target="fonts/Bitter-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 name="Shape 11"/>
        <p:cNvGrpSpPr/>
        <p:nvPr/>
      </p:nvGrpSpPr>
      <p:grpSpPr>
        <a:xfrm>
          <a:off x="0" y="0"/>
          <a:ext cx="0" cy="0"/>
          <a:chOff x="0" y="0"/>
          <a:chExt cx="0" cy="0"/>
        </a:xfrm>
      </p:grpSpPr>
      <p:sp>
        <p:nvSpPr>
          <p:cNvPr id="12" name="Google Shape;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 name="Google Shape;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0"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hyperlink" Target="https://www.dane.gov.co/index.php/estadisticas-por-tema/demografia-y-poblacion/censo-nacional-de-poblacion-y-vivenda-2018" TargetMode="External"/><Relationship Id="rId6" Type="http://schemas.openxmlformats.org/officeDocument/2006/relationships/hyperlink" Target="https://www.dane.gov.co/index.php/estadisticas-p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1"/>
          <p:cNvSpPr/>
          <p:nvPr/>
        </p:nvSpPr>
        <p:spPr>
          <a:xfrm>
            <a:off x="0" y="0"/>
            <a:ext cx="14630400" cy="8229600"/>
          </a:xfrm>
          <a:prstGeom prst="rect">
            <a:avLst/>
          </a:prstGeom>
          <a:solidFill>
            <a:srgbClr val="AABC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147825" y="-61600"/>
            <a:ext cx="14630400" cy="8229600"/>
          </a:xfrm>
          <a:prstGeom prst="rect">
            <a:avLst/>
          </a:prstGeom>
          <a:solidFill>
            <a:srgbClr val="FFF8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8" name="Google Shape;18;p1"/>
          <p:cNvPicPr preferRelativeResize="0"/>
          <p:nvPr/>
        </p:nvPicPr>
        <p:blipFill rotWithShape="1">
          <a:blip r:embed="rId3">
            <a:alphaModFix/>
          </a:blip>
          <a:srcRect b="0" l="0" r="0" t="0"/>
          <a:stretch/>
        </p:blipFill>
        <p:spPr>
          <a:xfrm>
            <a:off x="0" y="0"/>
            <a:ext cx="5486400" cy="8229600"/>
          </a:xfrm>
          <a:prstGeom prst="rect">
            <a:avLst/>
          </a:prstGeom>
          <a:noFill/>
          <a:ln>
            <a:noFill/>
          </a:ln>
        </p:spPr>
      </p:pic>
      <p:pic>
        <p:nvPicPr>
          <p:cNvPr descr="preencoded.png" id="19" name="Google Shape;19;p1"/>
          <p:cNvPicPr preferRelativeResize="0"/>
          <p:nvPr/>
        </p:nvPicPr>
        <p:blipFill rotWithShape="1">
          <a:blip r:embed="rId4">
            <a:alphaModFix/>
          </a:blip>
          <a:srcRect b="0" l="0" r="0" t="0"/>
          <a:stretch/>
        </p:blipFill>
        <p:spPr>
          <a:xfrm>
            <a:off x="283488" y="2173962"/>
            <a:ext cx="4919305" cy="3881676"/>
          </a:xfrm>
          <a:prstGeom prst="rect">
            <a:avLst/>
          </a:prstGeom>
          <a:noFill/>
          <a:ln>
            <a:noFill/>
          </a:ln>
        </p:spPr>
      </p:pic>
      <p:sp>
        <p:nvSpPr>
          <p:cNvPr id="20" name="Google Shape;20;p1"/>
          <p:cNvSpPr/>
          <p:nvPr/>
        </p:nvSpPr>
        <p:spPr>
          <a:xfrm>
            <a:off x="6341790" y="504567"/>
            <a:ext cx="7556400" cy="1956300"/>
          </a:xfrm>
          <a:prstGeom prst="rect">
            <a:avLst/>
          </a:prstGeom>
          <a:noFill/>
          <a:ln>
            <a:noFill/>
          </a:ln>
        </p:spPr>
        <p:txBody>
          <a:bodyPr anchorCtr="0" anchor="t" bIns="45700" lIns="91425" spcFirstLastPara="1" rIns="91425" wrap="square" tIns="45700">
            <a:noAutofit/>
          </a:bodyPr>
          <a:lstStyle/>
          <a:p>
            <a:pPr indent="0" lvl="0" marL="0" marR="0" rtl="0" algn="l">
              <a:lnSpc>
                <a:spcPct val="124991"/>
              </a:lnSpc>
              <a:spcBef>
                <a:spcPts val="0"/>
              </a:spcBef>
              <a:spcAft>
                <a:spcPts val="0"/>
              </a:spcAft>
              <a:buClr>
                <a:srgbClr val="2C3F42"/>
              </a:buClr>
              <a:buSzPts val="6162"/>
              <a:buFont typeface="Bitter"/>
              <a:buNone/>
            </a:pPr>
            <a:r>
              <a:rPr b="0" i="0" lang="en-US" sz="6162" u="none" cap="none" strike="noStrike">
                <a:solidFill>
                  <a:srgbClr val="2C3F42"/>
                </a:solidFill>
                <a:latin typeface="Bitter"/>
                <a:ea typeface="Bitter"/>
                <a:cs typeface="Bitter"/>
                <a:sym typeface="Bitter"/>
              </a:rPr>
              <a:t>Análisis Demográfico del CNPV 2018</a:t>
            </a:r>
            <a:endParaRPr b="0" i="0" sz="6162" u="none" cap="none" strike="noStrike">
              <a:solidFill>
                <a:schemeClr val="dk1"/>
              </a:solidFill>
              <a:latin typeface="Calibri"/>
              <a:ea typeface="Calibri"/>
              <a:cs typeface="Calibri"/>
              <a:sym typeface="Calibri"/>
            </a:endParaRPr>
          </a:p>
        </p:txBody>
      </p:sp>
      <p:sp>
        <p:nvSpPr>
          <p:cNvPr id="21" name="Google Shape;21;p1"/>
          <p:cNvSpPr/>
          <p:nvPr/>
        </p:nvSpPr>
        <p:spPr>
          <a:xfrm>
            <a:off x="6280190" y="3848338"/>
            <a:ext cx="7556421" cy="2177415"/>
          </a:xfrm>
          <a:prstGeom prst="rect">
            <a:avLst/>
          </a:prstGeom>
          <a:noFill/>
          <a:ln>
            <a:noFill/>
          </a:ln>
        </p:spPr>
        <p:txBody>
          <a:bodyPr anchorCtr="0" anchor="t" bIns="45700" lIns="91425" spcFirstLastPara="1" rIns="91425" wrap="square" tIns="45700">
            <a:noAutofit/>
          </a:bodyPr>
          <a:lstStyle/>
          <a:p>
            <a:pPr indent="0" lvl="0" marL="0" marR="0" rtl="0" algn="l">
              <a:lnSpc>
                <a:spcPct val="160022"/>
              </a:lnSpc>
              <a:spcBef>
                <a:spcPts val="0"/>
              </a:spcBef>
              <a:spcAft>
                <a:spcPts val="0"/>
              </a:spcAft>
              <a:buClr>
                <a:srgbClr val="2B2E3C"/>
              </a:buClr>
              <a:buSzPts val="1786"/>
              <a:buFont typeface="Open Sans"/>
              <a:buNone/>
            </a:pPr>
            <a:r>
              <a:rPr b="0" i="0" lang="en-US" sz="1786" u="none" cap="none" strike="noStrike">
                <a:solidFill>
                  <a:srgbClr val="2B2E3C"/>
                </a:solidFill>
                <a:latin typeface="Open Sans"/>
                <a:ea typeface="Open Sans"/>
                <a:cs typeface="Open Sans"/>
                <a:sym typeface="Open Sans"/>
              </a:rPr>
              <a:t>El Censo Nacional de Población y Vivienda (CNPV) de 2018 es una herramienta fundamental para comprender la composición, distribución y dinámica de la población colombiana. Este análisis se centra en la información contenida en los documentos del CNPV, con el objetivo de extraer variables claves que permitan obtener una visión completa de la demografía colombiana.</a:t>
            </a:r>
            <a:endParaRPr b="0" i="0" sz="1786" u="none" cap="none" strike="noStrike">
              <a:solidFill>
                <a:srgbClr val="2B2E3C"/>
              </a:solidFill>
              <a:latin typeface="Open Sans"/>
              <a:ea typeface="Open Sans"/>
              <a:cs typeface="Open Sans"/>
              <a:sym typeface="Open Sans"/>
            </a:endParaRPr>
          </a:p>
          <a:p>
            <a:pPr indent="0" lvl="0" marL="0" marR="0" rtl="0" algn="l">
              <a:lnSpc>
                <a:spcPct val="160022"/>
              </a:lnSpc>
              <a:spcBef>
                <a:spcPts val="0"/>
              </a:spcBef>
              <a:spcAft>
                <a:spcPts val="0"/>
              </a:spcAft>
              <a:buClr>
                <a:srgbClr val="2B2E3C"/>
              </a:buClr>
              <a:buSzPts val="1786"/>
              <a:buFont typeface="Open Sans"/>
              <a:buNone/>
            </a:pPr>
            <a:r>
              <a:t/>
            </a:r>
            <a:endParaRPr sz="1786">
              <a:solidFill>
                <a:srgbClr val="2B2E3C"/>
              </a:solidFill>
              <a:latin typeface="Open Sans"/>
              <a:ea typeface="Open Sans"/>
              <a:cs typeface="Open Sans"/>
              <a:sym typeface="Open Sans"/>
            </a:endParaRPr>
          </a:p>
          <a:p>
            <a:pPr indent="0" lvl="0" marL="0" rtl="0" algn="l">
              <a:lnSpc>
                <a:spcPct val="160022"/>
              </a:lnSpc>
              <a:spcBef>
                <a:spcPts val="0"/>
              </a:spcBef>
              <a:spcAft>
                <a:spcPts val="0"/>
              </a:spcAft>
              <a:buClr>
                <a:schemeClr val="dk1"/>
              </a:buClr>
              <a:buSzPts val="1100"/>
              <a:buFont typeface="Arial"/>
              <a:buNone/>
            </a:pPr>
            <a:r>
              <a:rPr lang="en-US" sz="1786" u="sng">
                <a:solidFill>
                  <a:schemeClr val="hlink"/>
                </a:solidFill>
                <a:latin typeface="Open Sans"/>
                <a:ea typeface="Open Sans"/>
                <a:cs typeface="Open Sans"/>
                <a:sym typeface="Open Sans"/>
                <a:hlinkClick r:id="rId5"/>
              </a:rPr>
              <a:t> (https://www.dane.gov.co/index.php/estadisticas-por-</a:t>
            </a:r>
            <a:endParaRPr sz="1786">
              <a:solidFill>
                <a:srgbClr val="2B2E3C"/>
              </a:solidFill>
              <a:latin typeface="Open Sans"/>
              <a:ea typeface="Open Sans"/>
              <a:cs typeface="Open Sans"/>
              <a:sym typeface="Open Sans"/>
            </a:endParaRPr>
          </a:p>
          <a:p>
            <a:pPr indent="0" lvl="0" marL="0" marR="0" rtl="0" algn="l">
              <a:lnSpc>
                <a:spcPct val="160022"/>
              </a:lnSpc>
              <a:spcBef>
                <a:spcPts val="0"/>
              </a:spcBef>
              <a:spcAft>
                <a:spcPts val="0"/>
              </a:spcAft>
              <a:buClr>
                <a:srgbClr val="2B2E3C"/>
              </a:buClr>
              <a:buSzPts val="1786"/>
              <a:buFont typeface="Open Sans"/>
              <a:buNone/>
            </a:pPr>
            <a:r>
              <a:rPr lang="en-US" sz="1786" u="sng">
                <a:solidFill>
                  <a:schemeClr val="hlink"/>
                </a:solidFill>
                <a:latin typeface="Open Sans"/>
                <a:ea typeface="Open Sans"/>
                <a:cs typeface="Open Sans"/>
                <a:sym typeface="Open Sans"/>
                <a:hlinkClick r:id="rId6"/>
              </a:rPr>
              <a:t>tema/demografia-y-poblacion/censo-nacional-de-poblacion-y-vivenda-2018</a:t>
            </a:r>
            <a:endParaRPr sz="1786">
              <a:solidFill>
                <a:srgbClr val="2B2E3C"/>
              </a:solidFill>
              <a:latin typeface="Open Sans"/>
              <a:ea typeface="Open Sans"/>
              <a:cs typeface="Open Sans"/>
              <a:sym typeface="Open Sans"/>
            </a:endParaRPr>
          </a:p>
        </p:txBody>
      </p:sp>
      <p:sp>
        <p:nvSpPr>
          <p:cNvPr id="22" name="Google Shape;22;p1"/>
          <p:cNvSpPr/>
          <p:nvPr/>
        </p:nvSpPr>
        <p:spPr>
          <a:xfrm>
            <a:off x="6280190" y="6297811"/>
            <a:ext cx="362903" cy="362903"/>
          </a:xfrm>
          <a:prstGeom prst="roundRect">
            <a:avLst>
              <a:gd fmla="val 25194296"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2"/>
          <p:cNvSpPr/>
          <p:nvPr/>
        </p:nvSpPr>
        <p:spPr>
          <a:xfrm>
            <a:off x="0" y="0"/>
            <a:ext cx="14630400" cy="8229600"/>
          </a:xfrm>
          <a:prstGeom prst="rect">
            <a:avLst/>
          </a:prstGeom>
          <a:solidFill>
            <a:srgbClr val="AABC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0" y="0"/>
            <a:ext cx="14630400" cy="8229600"/>
          </a:xfrm>
          <a:prstGeom prst="rect">
            <a:avLst/>
          </a:prstGeom>
          <a:solidFill>
            <a:srgbClr val="FFF8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93803" y="1031925"/>
            <a:ext cx="10343400" cy="708900"/>
          </a:xfrm>
          <a:prstGeom prst="rect">
            <a:avLst/>
          </a:prstGeom>
          <a:noFill/>
          <a:ln>
            <a:noFill/>
          </a:ln>
        </p:spPr>
        <p:txBody>
          <a:bodyPr anchorCtr="0" anchor="t" bIns="45700" lIns="91425" spcFirstLastPara="1" rIns="91425" wrap="square" tIns="45700">
            <a:noAutofit/>
          </a:bodyPr>
          <a:lstStyle/>
          <a:p>
            <a:pPr indent="0" lvl="0" marL="0" marR="0" rtl="0" algn="l">
              <a:lnSpc>
                <a:spcPct val="124994"/>
              </a:lnSpc>
              <a:spcBef>
                <a:spcPts val="0"/>
              </a:spcBef>
              <a:spcAft>
                <a:spcPts val="0"/>
              </a:spcAft>
              <a:buClr>
                <a:srgbClr val="2C3F42"/>
              </a:buClr>
              <a:buSzPts val="4465"/>
              <a:buFont typeface="Bitter"/>
              <a:buNone/>
            </a:pPr>
            <a:r>
              <a:rPr b="0" i="0" lang="en-US" sz="4465" u="none" cap="none" strike="noStrike">
                <a:solidFill>
                  <a:srgbClr val="2C3F42"/>
                </a:solidFill>
                <a:latin typeface="Bitter"/>
                <a:ea typeface="Bitter"/>
                <a:cs typeface="Bitter"/>
                <a:sym typeface="Bitter"/>
              </a:rPr>
              <a:t>Extracción de Información Clave</a:t>
            </a:r>
            <a:endParaRPr b="0" i="0" sz="4465" u="none" cap="none" strike="noStrike">
              <a:solidFill>
                <a:schemeClr val="dk1"/>
              </a:solidFill>
              <a:latin typeface="Calibri"/>
              <a:ea typeface="Calibri"/>
              <a:cs typeface="Calibri"/>
              <a:sym typeface="Calibri"/>
            </a:endParaRPr>
          </a:p>
        </p:txBody>
      </p:sp>
      <p:sp>
        <p:nvSpPr>
          <p:cNvPr id="31" name="Google Shape;31;p2"/>
          <p:cNvSpPr/>
          <p:nvPr/>
        </p:nvSpPr>
        <p:spPr>
          <a:xfrm>
            <a:off x="793790" y="2307669"/>
            <a:ext cx="2835235" cy="354330"/>
          </a:xfrm>
          <a:prstGeom prst="rect">
            <a:avLst/>
          </a:prstGeom>
          <a:noFill/>
          <a:ln>
            <a:noFill/>
          </a:ln>
        </p:spPr>
        <p:txBody>
          <a:bodyPr anchorCtr="0" anchor="t" bIns="45700" lIns="91425" spcFirstLastPara="1" rIns="91425" wrap="square" tIns="45700">
            <a:noAutofit/>
          </a:bodyPr>
          <a:lstStyle/>
          <a:p>
            <a:pPr indent="0" lvl="0" marL="0" marR="0" rtl="0" algn="l">
              <a:lnSpc>
                <a:spcPct val="124988"/>
              </a:lnSpc>
              <a:spcBef>
                <a:spcPts val="0"/>
              </a:spcBef>
              <a:spcAft>
                <a:spcPts val="0"/>
              </a:spcAft>
              <a:buClr>
                <a:srgbClr val="2C3F42"/>
              </a:buClr>
              <a:buSzPts val="2233"/>
              <a:buFont typeface="Bitter"/>
              <a:buNone/>
            </a:pPr>
            <a:r>
              <a:rPr b="0" i="0" lang="en-US" sz="2233" u="none" cap="none" strike="noStrike">
                <a:solidFill>
                  <a:srgbClr val="2C3F42"/>
                </a:solidFill>
                <a:latin typeface="Bitter"/>
                <a:ea typeface="Bitter"/>
                <a:cs typeface="Bitter"/>
                <a:sym typeface="Bitter"/>
              </a:rPr>
              <a:t>Variables Clave</a:t>
            </a:r>
            <a:endParaRPr b="0" i="0" sz="2233" u="none" cap="none" strike="noStrike">
              <a:solidFill>
                <a:schemeClr val="dk1"/>
              </a:solidFill>
              <a:latin typeface="Calibri"/>
              <a:ea typeface="Calibri"/>
              <a:cs typeface="Calibri"/>
              <a:sym typeface="Calibri"/>
            </a:endParaRPr>
          </a:p>
        </p:txBody>
      </p:sp>
      <p:sp>
        <p:nvSpPr>
          <p:cNvPr id="32" name="Google Shape;32;p2"/>
          <p:cNvSpPr/>
          <p:nvPr/>
        </p:nvSpPr>
        <p:spPr>
          <a:xfrm>
            <a:off x="793801" y="2888825"/>
            <a:ext cx="4392900" cy="1451700"/>
          </a:xfrm>
          <a:prstGeom prst="rect">
            <a:avLst/>
          </a:prstGeom>
          <a:noFill/>
          <a:ln>
            <a:noFill/>
          </a:ln>
        </p:spPr>
        <p:txBody>
          <a:bodyPr anchorCtr="0" anchor="t" bIns="45700" lIns="91425" spcFirstLastPara="1" rIns="91425" wrap="square" tIns="45700">
            <a:noAutofit/>
          </a:bodyPr>
          <a:lstStyle/>
          <a:p>
            <a:pPr indent="0" lvl="0" marL="0" marR="0" rtl="0" algn="l">
              <a:lnSpc>
                <a:spcPct val="160022"/>
              </a:lnSpc>
              <a:spcBef>
                <a:spcPts val="0"/>
              </a:spcBef>
              <a:spcAft>
                <a:spcPts val="0"/>
              </a:spcAft>
              <a:buClr>
                <a:srgbClr val="2B2E3C"/>
              </a:buClr>
              <a:buSzPts val="1786"/>
              <a:buFont typeface="Open Sans"/>
              <a:buNone/>
            </a:pPr>
            <a:r>
              <a:rPr b="0" i="0" lang="en-US" sz="1786" u="none" cap="none" strike="noStrike">
                <a:solidFill>
                  <a:srgbClr val="2B2E3C"/>
                </a:solidFill>
                <a:latin typeface="Open Sans"/>
                <a:ea typeface="Open Sans"/>
                <a:cs typeface="Open Sans"/>
                <a:sym typeface="Open Sans"/>
              </a:rPr>
              <a:t>El análisis de los documentos del CNPV 2018 permite identificar variables clave que reflejan aspectos relevantes de la población colombiana. Estas incluyen:</a:t>
            </a:r>
            <a:endParaRPr b="0" i="0" sz="1786" u="none" cap="none" strike="noStrike">
              <a:solidFill>
                <a:schemeClr val="dk1"/>
              </a:solidFill>
              <a:latin typeface="Calibri"/>
              <a:ea typeface="Calibri"/>
              <a:cs typeface="Calibri"/>
              <a:sym typeface="Calibri"/>
            </a:endParaRPr>
          </a:p>
        </p:txBody>
      </p:sp>
      <p:sp>
        <p:nvSpPr>
          <p:cNvPr id="33" name="Google Shape;33;p2"/>
          <p:cNvSpPr/>
          <p:nvPr/>
        </p:nvSpPr>
        <p:spPr>
          <a:xfrm>
            <a:off x="1156701" y="4544500"/>
            <a:ext cx="3918900" cy="36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22"/>
              </a:lnSpc>
              <a:spcBef>
                <a:spcPts val="0"/>
              </a:spcBef>
              <a:spcAft>
                <a:spcPts val="0"/>
              </a:spcAft>
              <a:buClr>
                <a:srgbClr val="2B2E3C"/>
              </a:buClr>
              <a:buSzPts val="1786"/>
              <a:buFont typeface="Open Sans"/>
              <a:buChar char="•"/>
            </a:pPr>
            <a:r>
              <a:rPr b="0" i="0" lang="en-US" sz="1786" u="none" cap="none" strike="noStrike">
                <a:solidFill>
                  <a:srgbClr val="2B2E3C"/>
                </a:solidFill>
                <a:latin typeface="Open Sans"/>
                <a:ea typeface="Open Sans"/>
                <a:cs typeface="Open Sans"/>
                <a:sym typeface="Open Sans"/>
              </a:rPr>
              <a:t>Tamaño de los hogares</a:t>
            </a:r>
            <a:endParaRPr b="0" i="0" sz="1786" u="none" cap="none" strike="noStrike">
              <a:solidFill>
                <a:schemeClr val="dk1"/>
              </a:solidFill>
              <a:latin typeface="Calibri"/>
              <a:ea typeface="Calibri"/>
              <a:cs typeface="Calibri"/>
              <a:sym typeface="Calibri"/>
            </a:endParaRPr>
          </a:p>
        </p:txBody>
      </p:sp>
      <p:sp>
        <p:nvSpPr>
          <p:cNvPr id="34" name="Google Shape;34;p2"/>
          <p:cNvSpPr/>
          <p:nvPr/>
        </p:nvSpPr>
        <p:spPr>
          <a:xfrm>
            <a:off x="1156692" y="4986695"/>
            <a:ext cx="3615214" cy="36290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22"/>
              </a:lnSpc>
              <a:spcBef>
                <a:spcPts val="0"/>
              </a:spcBef>
              <a:spcAft>
                <a:spcPts val="0"/>
              </a:spcAft>
              <a:buClr>
                <a:srgbClr val="2B2E3C"/>
              </a:buClr>
              <a:buSzPts val="1786"/>
              <a:buFont typeface="Open Sans"/>
              <a:buChar char="•"/>
            </a:pPr>
            <a:r>
              <a:rPr b="0" i="0" lang="en-US" sz="1786" u="none" cap="none" strike="noStrike">
                <a:solidFill>
                  <a:srgbClr val="2B2E3C"/>
                </a:solidFill>
                <a:latin typeface="Open Sans"/>
                <a:ea typeface="Open Sans"/>
                <a:cs typeface="Open Sans"/>
                <a:sym typeface="Open Sans"/>
              </a:rPr>
              <a:t>Índice de envejecimiento</a:t>
            </a:r>
            <a:endParaRPr b="0" i="0" sz="1786" u="none" cap="none" strike="noStrike">
              <a:solidFill>
                <a:schemeClr val="dk1"/>
              </a:solidFill>
              <a:latin typeface="Calibri"/>
              <a:ea typeface="Calibri"/>
              <a:cs typeface="Calibri"/>
              <a:sym typeface="Calibri"/>
            </a:endParaRPr>
          </a:p>
        </p:txBody>
      </p:sp>
      <p:sp>
        <p:nvSpPr>
          <p:cNvPr id="35" name="Google Shape;35;p2"/>
          <p:cNvSpPr/>
          <p:nvPr/>
        </p:nvSpPr>
        <p:spPr>
          <a:xfrm>
            <a:off x="1156692" y="5428893"/>
            <a:ext cx="3615214" cy="36290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22"/>
              </a:lnSpc>
              <a:spcBef>
                <a:spcPts val="0"/>
              </a:spcBef>
              <a:spcAft>
                <a:spcPts val="0"/>
              </a:spcAft>
              <a:buClr>
                <a:srgbClr val="2B2E3C"/>
              </a:buClr>
              <a:buSzPts val="1786"/>
              <a:buFont typeface="Open Sans"/>
              <a:buChar char="•"/>
            </a:pPr>
            <a:r>
              <a:rPr b="0" i="0" lang="en-US" sz="1786" u="none" cap="none" strike="noStrike">
                <a:solidFill>
                  <a:srgbClr val="2B2E3C"/>
                </a:solidFill>
                <a:latin typeface="Open Sans"/>
                <a:ea typeface="Open Sans"/>
                <a:cs typeface="Open Sans"/>
                <a:sym typeface="Open Sans"/>
              </a:rPr>
              <a:t>Índice de juventud</a:t>
            </a:r>
            <a:endParaRPr b="0" i="0" sz="1786" u="none" cap="none" strike="noStrike">
              <a:solidFill>
                <a:schemeClr val="dk1"/>
              </a:solidFill>
              <a:latin typeface="Calibri"/>
              <a:ea typeface="Calibri"/>
              <a:cs typeface="Calibri"/>
              <a:sym typeface="Calibri"/>
            </a:endParaRPr>
          </a:p>
        </p:txBody>
      </p:sp>
      <p:sp>
        <p:nvSpPr>
          <p:cNvPr id="36" name="Google Shape;36;p2"/>
          <p:cNvSpPr/>
          <p:nvPr/>
        </p:nvSpPr>
        <p:spPr>
          <a:xfrm>
            <a:off x="1156692" y="5871091"/>
            <a:ext cx="3615214" cy="36290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22"/>
              </a:lnSpc>
              <a:spcBef>
                <a:spcPts val="0"/>
              </a:spcBef>
              <a:spcAft>
                <a:spcPts val="0"/>
              </a:spcAft>
              <a:buClr>
                <a:srgbClr val="2B2E3C"/>
              </a:buClr>
              <a:buSzPts val="1786"/>
              <a:buFont typeface="Open Sans"/>
              <a:buChar char="•"/>
            </a:pPr>
            <a:r>
              <a:rPr b="0" i="0" lang="en-US" sz="1786" u="none" cap="none" strike="noStrike">
                <a:solidFill>
                  <a:srgbClr val="2B2E3C"/>
                </a:solidFill>
                <a:latin typeface="Open Sans"/>
                <a:ea typeface="Open Sans"/>
                <a:cs typeface="Open Sans"/>
                <a:sym typeface="Open Sans"/>
              </a:rPr>
              <a:t>Distribución por género</a:t>
            </a:r>
            <a:endParaRPr b="0" i="0" sz="1786" u="none" cap="none" strike="noStrike">
              <a:solidFill>
                <a:schemeClr val="dk1"/>
              </a:solidFill>
              <a:latin typeface="Calibri"/>
              <a:ea typeface="Calibri"/>
              <a:cs typeface="Calibri"/>
              <a:sym typeface="Calibri"/>
            </a:endParaRPr>
          </a:p>
        </p:txBody>
      </p:sp>
      <p:sp>
        <p:nvSpPr>
          <p:cNvPr id="37" name="Google Shape;37;p2"/>
          <p:cNvSpPr/>
          <p:nvPr/>
        </p:nvSpPr>
        <p:spPr>
          <a:xfrm>
            <a:off x="1156692" y="6313289"/>
            <a:ext cx="3615214" cy="36290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22"/>
              </a:lnSpc>
              <a:spcBef>
                <a:spcPts val="0"/>
              </a:spcBef>
              <a:spcAft>
                <a:spcPts val="0"/>
              </a:spcAft>
              <a:buClr>
                <a:srgbClr val="2B2E3C"/>
              </a:buClr>
              <a:buSzPts val="1786"/>
              <a:buFont typeface="Open Sans"/>
              <a:buChar char="•"/>
            </a:pPr>
            <a:r>
              <a:rPr b="0" i="0" lang="en-US" sz="1786" u="none" cap="none" strike="noStrike">
                <a:solidFill>
                  <a:srgbClr val="2B2E3C"/>
                </a:solidFill>
                <a:latin typeface="Open Sans"/>
                <a:ea typeface="Open Sans"/>
                <a:cs typeface="Open Sans"/>
                <a:sym typeface="Open Sans"/>
              </a:rPr>
              <a:t>Acceso a servicios públicos</a:t>
            </a:r>
            <a:endParaRPr b="0" i="0" sz="1786" u="none" cap="none" strike="noStrike">
              <a:solidFill>
                <a:schemeClr val="dk1"/>
              </a:solidFill>
              <a:latin typeface="Calibri"/>
              <a:ea typeface="Calibri"/>
              <a:cs typeface="Calibri"/>
              <a:sym typeface="Calibri"/>
            </a:endParaRPr>
          </a:p>
        </p:txBody>
      </p:sp>
      <p:sp>
        <p:nvSpPr>
          <p:cNvPr id="38" name="Google Shape;38;p2"/>
          <p:cNvSpPr/>
          <p:nvPr/>
        </p:nvSpPr>
        <p:spPr>
          <a:xfrm>
            <a:off x="1156692" y="6755487"/>
            <a:ext cx="3615214" cy="36290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22"/>
              </a:lnSpc>
              <a:spcBef>
                <a:spcPts val="0"/>
              </a:spcBef>
              <a:spcAft>
                <a:spcPts val="0"/>
              </a:spcAft>
              <a:buClr>
                <a:srgbClr val="2B2E3C"/>
              </a:buClr>
              <a:buSzPts val="1786"/>
              <a:buFont typeface="Open Sans"/>
              <a:buChar char="•"/>
            </a:pPr>
            <a:r>
              <a:rPr b="0" i="0" lang="en-US" sz="1786" u="none" cap="none" strike="noStrike">
                <a:solidFill>
                  <a:srgbClr val="2B2E3C"/>
                </a:solidFill>
                <a:latin typeface="Open Sans"/>
                <a:ea typeface="Open Sans"/>
                <a:cs typeface="Open Sans"/>
                <a:sym typeface="Open Sans"/>
              </a:rPr>
              <a:t>Autorreconocimiento étnico</a:t>
            </a:r>
            <a:endParaRPr b="0" i="0" sz="1786" u="none" cap="none" strike="noStrike">
              <a:solidFill>
                <a:schemeClr val="dk1"/>
              </a:solidFill>
              <a:latin typeface="Calibri"/>
              <a:ea typeface="Calibri"/>
              <a:cs typeface="Calibri"/>
              <a:sym typeface="Calibri"/>
            </a:endParaRPr>
          </a:p>
        </p:txBody>
      </p:sp>
      <p:sp>
        <p:nvSpPr>
          <p:cNvPr id="39" name="Google Shape;39;p2"/>
          <p:cNvSpPr/>
          <p:nvPr/>
        </p:nvSpPr>
        <p:spPr>
          <a:xfrm>
            <a:off x="5332928" y="2307669"/>
            <a:ext cx="2835235" cy="354330"/>
          </a:xfrm>
          <a:prstGeom prst="rect">
            <a:avLst/>
          </a:prstGeom>
          <a:noFill/>
          <a:ln>
            <a:noFill/>
          </a:ln>
        </p:spPr>
        <p:txBody>
          <a:bodyPr anchorCtr="0" anchor="t" bIns="45700" lIns="91425" spcFirstLastPara="1" rIns="91425" wrap="square" tIns="45700">
            <a:noAutofit/>
          </a:bodyPr>
          <a:lstStyle/>
          <a:p>
            <a:pPr indent="0" lvl="0" marL="0" marR="0" rtl="0" algn="l">
              <a:lnSpc>
                <a:spcPct val="124988"/>
              </a:lnSpc>
              <a:spcBef>
                <a:spcPts val="0"/>
              </a:spcBef>
              <a:spcAft>
                <a:spcPts val="0"/>
              </a:spcAft>
              <a:buClr>
                <a:srgbClr val="2C3F42"/>
              </a:buClr>
              <a:buSzPts val="2233"/>
              <a:buFont typeface="Bitter"/>
              <a:buNone/>
            </a:pPr>
            <a:r>
              <a:rPr b="0" i="0" lang="en-US" sz="2233" u="none" cap="none" strike="noStrike">
                <a:solidFill>
                  <a:srgbClr val="2C3F42"/>
                </a:solidFill>
                <a:latin typeface="Bitter"/>
                <a:ea typeface="Bitter"/>
                <a:cs typeface="Bitter"/>
                <a:sym typeface="Bitter"/>
              </a:rPr>
              <a:t>Metodología</a:t>
            </a:r>
            <a:endParaRPr b="0" i="0" sz="2233" u="none" cap="none" strike="noStrike">
              <a:solidFill>
                <a:schemeClr val="dk1"/>
              </a:solidFill>
              <a:latin typeface="Calibri"/>
              <a:ea typeface="Calibri"/>
              <a:cs typeface="Calibri"/>
              <a:sym typeface="Calibri"/>
            </a:endParaRPr>
          </a:p>
        </p:txBody>
      </p:sp>
      <p:sp>
        <p:nvSpPr>
          <p:cNvPr id="40" name="Google Shape;40;p2"/>
          <p:cNvSpPr/>
          <p:nvPr/>
        </p:nvSpPr>
        <p:spPr>
          <a:xfrm>
            <a:off x="5332928" y="2888813"/>
            <a:ext cx="3978116" cy="3266123"/>
          </a:xfrm>
          <a:prstGeom prst="rect">
            <a:avLst/>
          </a:prstGeom>
          <a:noFill/>
          <a:ln>
            <a:noFill/>
          </a:ln>
        </p:spPr>
        <p:txBody>
          <a:bodyPr anchorCtr="0" anchor="t" bIns="45700" lIns="91425" spcFirstLastPara="1" rIns="91425" wrap="square" tIns="45700">
            <a:noAutofit/>
          </a:bodyPr>
          <a:lstStyle/>
          <a:p>
            <a:pPr indent="0" lvl="0" marL="0" marR="0" rtl="0" algn="l">
              <a:lnSpc>
                <a:spcPct val="160022"/>
              </a:lnSpc>
              <a:spcBef>
                <a:spcPts val="0"/>
              </a:spcBef>
              <a:spcAft>
                <a:spcPts val="0"/>
              </a:spcAft>
              <a:buClr>
                <a:srgbClr val="2B2E3C"/>
              </a:buClr>
              <a:buSzPts val="1786"/>
              <a:buFont typeface="Open Sans"/>
              <a:buNone/>
            </a:pPr>
            <a:r>
              <a:rPr b="0" i="0" lang="en-US" sz="1786" u="none" cap="none" strike="noStrike">
                <a:solidFill>
                  <a:srgbClr val="2B2E3C"/>
                </a:solidFill>
                <a:latin typeface="Open Sans"/>
                <a:ea typeface="Open Sans"/>
                <a:cs typeface="Open Sans"/>
                <a:sym typeface="Open Sans"/>
              </a:rPr>
              <a:t>La extracción de información se realiza a través de la revisión de los gráficos estadísticos incluidos en los documentos del CNPV. Estos gráficos presentan datos sobre variables demográficas relevantes, como la distribución por edad, género, etnicidad, tipo de vivienda, acceso a servicios públicos, entre otros.</a:t>
            </a:r>
            <a:endParaRPr b="0" i="0" sz="1786" u="none" cap="none" strike="noStrike">
              <a:solidFill>
                <a:schemeClr val="dk1"/>
              </a:solidFill>
              <a:latin typeface="Calibri"/>
              <a:ea typeface="Calibri"/>
              <a:cs typeface="Calibri"/>
              <a:sym typeface="Calibri"/>
            </a:endParaRPr>
          </a:p>
        </p:txBody>
      </p:sp>
      <p:sp>
        <p:nvSpPr>
          <p:cNvPr id="41" name="Google Shape;41;p2"/>
          <p:cNvSpPr/>
          <p:nvPr/>
        </p:nvSpPr>
        <p:spPr>
          <a:xfrm>
            <a:off x="9872078" y="2307675"/>
            <a:ext cx="3918900" cy="354300"/>
          </a:xfrm>
          <a:prstGeom prst="rect">
            <a:avLst/>
          </a:prstGeom>
          <a:noFill/>
          <a:ln>
            <a:noFill/>
          </a:ln>
        </p:spPr>
        <p:txBody>
          <a:bodyPr anchorCtr="0" anchor="t" bIns="45700" lIns="91425" spcFirstLastPara="1" rIns="91425" wrap="square" tIns="45700">
            <a:noAutofit/>
          </a:bodyPr>
          <a:lstStyle/>
          <a:p>
            <a:pPr indent="0" lvl="0" marL="0" marR="0" rtl="0" algn="l">
              <a:lnSpc>
                <a:spcPct val="124988"/>
              </a:lnSpc>
              <a:spcBef>
                <a:spcPts val="0"/>
              </a:spcBef>
              <a:spcAft>
                <a:spcPts val="0"/>
              </a:spcAft>
              <a:buClr>
                <a:srgbClr val="2C3F42"/>
              </a:buClr>
              <a:buSzPts val="2233"/>
              <a:buFont typeface="Bitter"/>
              <a:buNone/>
            </a:pPr>
            <a:r>
              <a:rPr b="0" i="0" lang="en-US" sz="2233" u="none" cap="none" strike="noStrike">
                <a:solidFill>
                  <a:srgbClr val="2C3F42"/>
                </a:solidFill>
                <a:latin typeface="Bitter"/>
                <a:ea typeface="Bitter"/>
                <a:cs typeface="Bitter"/>
                <a:sym typeface="Bitter"/>
              </a:rPr>
              <a:t>Elaboración de Gráficos</a:t>
            </a:r>
            <a:endParaRPr b="0" i="0" sz="2233" u="none" cap="none" strike="noStrike">
              <a:solidFill>
                <a:schemeClr val="dk1"/>
              </a:solidFill>
              <a:latin typeface="Calibri"/>
              <a:ea typeface="Calibri"/>
              <a:cs typeface="Calibri"/>
              <a:sym typeface="Calibri"/>
            </a:endParaRPr>
          </a:p>
        </p:txBody>
      </p:sp>
      <p:sp>
        <p:nvSpPr>
          <p:cNvPr id="42" name="Google Shape;42;p2"/>
          <p:cNvSpPr/>
          <p:nvPr/>
        </p:nvSpPr>
        <p:spPr>
          <a:xfrm>
            <a:off x="9872067" y="2888813"/>
            <a:ext cx="3978116" cy="3266123"/>
          </a:xfrm>
          <a:prstGeom prst="rect">
            <a:avLst/>
          </a:prstGeom>
          <a:noFill/>
          <a:ln>
            <a:noFill/>
          </a:ln>
        </p:spPr>
        <p:txBody>
          <a:bodyPr anchorCtr="0" anchor="t" bIns="45700" lIns="91425" spcFirstLastPara="1" rIns="91425" wrap="square" tIns="45700">
            <a:noAutofit/>
          </a:bodyPr>
          <a:lstStyle/>
          <a:p>
            <a:pPr indent="0" lvl="0" marL="0" marR="0" rtl="0" algn="l">
              <a:lnSpc>
                <a:spcPct val="160022"/>
              </a:lnSpc>
              <a:spcBef>
                <a:spcPts val="0"/>
              </a:spcBef>
              <a:spcAft>
                <a:spcPts val="0"/>
              </a:spcAft>
              <a:buClr>
                <a:srgbClr val="2B2E3C"/>
              </a:buClr>
              <a:buSzPts val="1786"/>
              <a:buFont typeface="Open Sans"/>
              <a:buNone/>
            </a:pPr>
            <a:r>
              <a:rPr b="0" i="0" lang="en-US" sz="1786" u="none" cap="none" strike="noStrike">
                <a:solidFill>
                  <a:srgbClr val="2B2E3C"/>
                </a:solidFill>
                <a:latin typeface="Open Sans"/>
                <a:ea typeface="Open Sans"/>
                <a:cs typeface="Open Sans"/>
                <a:sym typeface="Open Sans"/>
              </a:rPr>
              <a:t>Para variables que no se presentan en los gráficos del CNPV, se requiere la elaboración de nuevos gráficos. Esto se puede realizar mediante programas como Excel o Google Sheets, utilizando herramientas para crear histogramas, diagramas de barras o diagramas circulares, dependiendo del tipo de datos.</a:t>
            </a:r>
            <a:endParaRPr b="0" i="0" sz="1786"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3"/>
          <p:cNvSpPr/>
          <p:nvPr/>
        </p:nvSpPr>
        <p:spPr>
          <a:xfrm>
            <a:off x="8263670" y="7045002"/>
            <a:ext cx="387300" cy="387300"/>
          </a:xfrm>
          <a:prstGeom prst="roundRect">
            <a:avLst>
              <a:gd fmla="val 18668" name="adj"/>
            </a:avLst>
          </a:prstGeom>
          <a:solidFill>
            <a:srgbClr val="FCE2CF"/>
          </a:solidFill>
          <a:ln cap="flat" cmpd="sng" w="9525">
            <a:solidFill>
              <a:srgbClr val="E2C8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0" y="0"/>
            <a:ext cx="14630400" cy="8229600"/>
          </a:xfrm>
          <a:prstGeom prst="rect">
            <a:avLst/>
          </a:prstGeom>
          <a:solidFill>
            <a:srgbClr val="AABC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98550" y="0"/>
            <a:ext cx="14630400" cy="8229600"/>
          </a:xfrm>
          <a:prstGeom prst="rect">
            <a:avLst/>
          </a:prstGeom>
          <a:solidFill>
            <a:srgbClr val="FFF8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51" name="Google Shape;51;p3"/>
          <p:cNvPicPr preferRelativeResize="0"/>
          <p:nvPr/>
        </p:nvPicPr>
        <p:blipFill rotWithShape="1">
          <a:blip r:embed="rId3">
            <a:alphaModFix/>
          </a:blip>
          <a:srcRect b="0" l="0" r="0" t="0"/>
          <a:stretch/>
        </p:blipFill>
        <p:spPr>
          <a:xfrm>
            <a:off x="0" y="0"/>
            <a:ext cx="14630400" cy="2151817"/>
          </a:xfrm>
          <a:prstGeom prst="rect">
            <a:avLst/>
          </a:prstGeom>
          <a:noFill/>
          <a:ln>
            <a:noFill/>
          </a:ln>
        </p:spPr>
      </p:pic>
      <p:pic>
        <p:nvPicPr>
          <p:cNvPr descr="preencoded.png" id="52" name="Google Shape;52;p3"/>
          <p:cNvPicPr preferRelativeResize="0"/>
          <p:nvPr/>
        </p:nvPicPr>
        <p:blipFill rotWithShape="1">
          <a:blip r:embed="rId4">
            <a:alphaModFix/>
          </a:blip>
          <a:srcRect b="0" l="0" r="0" t="0"/>
          <a:stretch/>
        </p:blipFill>
        <p:spPr>
          <a:xfrm>
            <a:off x="6500336" y="215146"/>
            <a:ext cx="1629728" cy="1721525"/>
          </a:xfrm>
          <a:prstGeom prst="rect">
            <a:avLst/>
          </a:prstGeom>
          <a:noFill/>
          <a:ln>
            <a:noFill/>
          </a:ln>
        </p:spPr>
      </p:pic>
      <p:sp>
        <p:nvSpPr>
          <p:cNvPr id="53" name="Google Shape;53;p3"/>
          <p:cNvSpPr/>
          <p:nvPr/>
        </p:nvSpPr>
        <p:spPr>
          <a:xfrm>
            <a:off x="1623428" y="2901675"/>
            <a:ext cx="7554900" cy="537900"/>
          </a:xfrm>
          <a:prstGeom prst="rect">
            <a:avLst/>
          </a:prstGeom>
          <a:noFill/>
          <a:ln>
            <a:noFill/>
          </a:ln>
        </p:spPr>
        <p:txBody>
          <a:bodyPr anchorCtr="0" anchor="t" bIns="45700" lIns="91425" spcFirstLastPara="1" rIns="91425" wrap="square" tIns="45700">
            <a:noAutofit/>
          </a:bodyPr>
          <a:lstStyle/>
          <a:p>
            <a:pPr indent="0" lvl="0" marL="0" marR="0" rtl="0" algn="l">
              <a:lnSpc>
                <a:spcPct val="124992"/>
              </a:lnSpc>
              <a:spcBef>
                <a:spcPts val="0"/>
              </a:spcBef>
              <a:spcAft>
                <a:spcPts val="0"/>
              </a:spcAft>
              <a:buClr>
                <a:srgbClr val="2C3F42"/>
              </a:buClr>
              <a:buSzPts val="3389"/>
              <a:buFont typeface="Bitter"/>
              <a:buNone/>
            </a:pPr>
            <a:r>
              <a:rPr b="0" i="0" lang="en-US" sz="3389" u="none" cap="none" strike="noStrike">
                <a:solidFill>
                  <a:srgbClr val="2C3F42"/>
                </a:solidFill>
                <a:latin typeface="Bitter"/>
                <a:ea typeface="Bitter"/>
                <a:cs typeface="Bitter"/>
                <a:sym typeface="Bitter"/>
              </a:rPr>
              <a:t>Importancia de las Variables</a:t>
            </a:r>
            <a:endParaRPr b="0" i="0" sz="3389" u="none" cap="none" strike="noStrike">
              <a:solidFill>
                <a:schemeClr val="dk1"/>
              </a:solidFill>
              <a:latin typeface="Calibri"/>
              <a:ea typeface="Calibri"/>
              <a:cs typeface="Calibri"/>
              <a:sym typeface="Calibri"/>
            </a:endParaRPr>
          </a:p>
        </p:txBody>
      </p:sp>
      <p:sp>
        <p:nvSpPr>
          <p:cNvPr id="54" name="Google Shape;54;p3"/>
          <p:cNvSpPr/>
          <p:nvPr/>
        </p:nvSpPr>
        <p:spPr>
          <a:xfrm>
            <a:off x="1623417" y="3891320"/>
            <a:ext cx="387310" cy="387310"/>
          </a:xfrm>
          <a:prstGeom prst="roundRect">
            <a:avLst>
              <a:gd fmla="val 18668" name="adj"/>
            </a:avLst>
          </a:prstGeom>
          <a:solidFill>
            <a:srgbClr val="FCE2CF"/>
          </a:solidFill>
          <a:ln cap="flat" cmpd="sng" w="9525">
            <a:solidFill>
              <a:srgbClr val="E2C8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1767364" y="3955852"/>
            <a:ext cx="99417" cy="25824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B2E3C"/>
              </a:buClr>
              <a:buSzPts val="2033"/>
              <a:buFont typeface="Bitter"/>
              <a:buNone/>
            </a:pPr>
            <a:r>
              <a:rPr b="0" i="0" lang="en-US" sz="2033" u="none" cap="none" strike="noStrike">
                <a:solidFill>
                  <a:srgbClr val="2B2E3C"/>
                </a:solidFill>
                <a:latin typeface="Bitter"/>
                <a:ea typeface="Bitter"/>
                <a:cs typeface="Bitter"/>
                <a:sym typeface="Bitter"/>
              </a:rPr>
              <a:t>1</a:t>
            </a:r>
            <a:endParaRPr b="0" i="0" sz="2033" u="none" cap="none" strike="noStrike">
              <a:solidFill>
                <a:schemeClr val="dk1"/>
              </a:solidFill>
              <a:latin typeface="Calibri"/>
              <a:ea typeface="Calibri"/>
              <a:cs typeface="Calibri"/>
              <a:sym typeface="Calibri"/>
            </a:endParaRPr>
          </a:p>
        </p:txBody>
      </p:sp>
      <p:sp>
        <p:nvSpPr>
          <p:cNvPr id="56" name="Google Shape;56;p3"/>
          <p:cNvSpPr/>
          <p:nvPr/>
        </p:nvSpPr>
        <p:spPr>
          <a:xfrm>
            <a:off x="2182776" y="3891325"/>
            <a:ext cx="3407400" cy="268800"/>
          </a:xfrm>
          <a:prstGeom prst="rect">
            <a:avLst/>
          </a:prstGeom>
          <a:noFill/>
          <a:ln>
            <a:noFill/>
          </a:ln>
        </p:spPr>
        <p:txBody>
          <a:bodyPr anchorCtr="0" anchor="t" bIns="45700" lIns="91425" spcFirstLastPara="1" rIns="91425" wrap="square" tIns="45700">
            <a:noAutofit/>
          </a:bodyPr>
          <a:lstStyle/>
          <a:p>
            <a:pPr indent="0" lvl="0" marL="0" marR="0" rtl="0" algn="l">
              <a:lnSpc>
                <a:spcPct val="125029"/>
              </a:lnSpc>
              <a:spcBef>
                <a:spcPts val="0"/>
              </a:spcBef>
              <a:spcAft>
                <a:spcPts val="0"/>
              </a:spcAft>
              <a:buClr>
                <a:srgbClr val="2B2E3C"/>
              </a:buClr>
              <a:buSzPts val="1694"/>
              <a:buFont typeface="Bitter"/>
              <a:buNone/>
            </a:pPr>
            <a:r>
              <a:rPr b="0" i="0" lang="en-US" sz="1694" u="none" cap="none" strike="noStrike">
                <a:solidFill>
                  <a:srgbClr val="2B2E3C"/>
                </a:solidFill>
                <a:latin typeface="Bitter"/>
                <a:ea typeface="Bitter"/>
                <a:cs typeface="Bitter"/>
                <a:sym typeface="Bitter"/>
              </a:rPr>
              <a:t>Tamaño de los Hogares</a:t>
            </a:r>
            <a:endParaRPr b="0" i="0" sz="1694" u="none" cap="none" strike="noStrike">
              <a:solidFill>
                <a:schemeClr val="dk1"/>
              </a:solidFill>
              <a:latin typeface="Calibri"/>
              <a:ea typeface="Calibri"/>
              <a:cs typeface="Calibri"/>
              <a:sym typeface="Calibri"/>
            </a:endParaRPr>
          </a:p>
        </p:txBody>
      </p:sp>
      <p:sp>
        <p:nvSpPr>
          <p:cNvPr id="57" name="Google Shape;57;p3"/>
          <p:cNvSpPr/>
          <p:nvPr/>
        </p:nvSpPr>
        <p:spPr>
          <a:xfrm>
            <a:off x="2182773" y="4263390"/>
            <a:ext cx="5046464" cy="1101566"/>
          </a:xfrm>
          <a:prstGeom prst="rect">
            <a:avLst/>
          </a:prstGeom>
          <a:noFill/>
          <a:ln>
            <a:noFill/>
          </a:ln>
        </p:spPr>
        <p:txBody>
          <a:bodyPr anchorCtr="0" anchor="t" bIns="45700" lIns="91425" spcFirstLastPara="1" rIns="91425" wrap="square" tIns="45700">
            <a:noAutofit/>
          </a:bodyPr>
          <a:lstStyle/>
          <a:p>
            <a:pPr indent="0" lvl="0" marL="0" marR="0" rtl="0" algn="l">
              <a:lnSpc>
                <a:spcPct val="159955"/>
              </a:lnSpc>
              <a:spcBef>
                <a:spcPts val="0"/>
              </a:spcBef>
              <a:spcAft>
                <a:spcPts val="0"/>
              </a:spcAft>
              <a:buClr>
                <a:srgbClr val="2B2E3C"/>
              </a:buClr>
              <a:buSzPts val="1356"/>
              <a:buFont typeface="Open Sans"/>
              <a:buNone/>
            </a:pPr>
            <a:r>
              <a:rPr b="0" i="0" lang="en-US" sz="1356" u="none" cap="none" strike="noStrike">
                <a:solidFill>
                  <a:srgbClr val="2B2E3C"/>
                </a:solidFill>
                <a:latin typeface="Open Sans"/>
                <a:ea typeface="Open Sans"/>
                <a:cs typeface="Open Sans"/>
                <a:sym typeface="Open Sans"/>
              </a:rPr>
              <a:t>El tamaño de los hogares refleja la estructura familiar y su evolución, lo cual es fundamental para la planificación de recursos, la demanda de vivienda y el desarrollo de políticas sociales.</a:t>
            </a:r>
            <a:endParaRPr b="0" i="0" sz="1356" u="none" cap="none" strike="noStrike">
              <a:solidFill>
                <a:schemeClr val="dk1"/>
              </a:solidFill>
              <a:latin typeface="Calibri"/>
              <a:ea typeface="Calibri"/>
              <a:cs typeface="Calibri"/>
              <a:sym typeface="Calibri"/>
            </a:endParaRPr>
          </a:p>
        </p:txBody>
      </p:sp>
      <p:sp>
        <p:nvSpPr>
          <p:cNvPr id="58" name="Google Shape;58;p3"/>
          <p:cNvSpPr/>
          <p:nvPr/>
        </p:nvSpPr>
        <p:spPr>
          <a:xfrm>
            <a:off x="8263682" y="2726220"/>
            <a:ext cx="387300" cy="387300"/>
          </a:xfrm>
          <a:prstGeom prst="roundRect">
            <a:avLst>
              <a:gd fmla="val 18668" name="adj"/>
            </a:avLst>
          </a:prstGeom>
          <a:solidFill>
            <a:srgbClr val="FCE2CF"/>
          </a:solidFill>
          <a:ln cap="flat" cmpd="sng" w="9525">
            <a:solidFill>
              <a:srgbClr val="E2C8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8328527" y="2726227"/>
            <a:ext cx="134400" cy="258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B2E3C"/>
              </a:buClr>
              <a:buSzPts val="2033"/>
              <a:buFont typeface="Bitter"/>
              <a:buNone/>
            </a:pPr>
            <a:r>
              <a:rPr lang="en-US" sz="2033">
                <a:solidFill>
                  <a:srgbClr val="2B2E3C"/>
                </a:solidFill>
                <a:latin typeface="Bitter"/>
                <a:ea typeface="Bitter"/>
                <a:cs typeface="Bitter"/>
                <a:sym typeface="Bitter"/>
              </a:rPr>
              <a:t>3</a:t>
            </a:r>
            <a:endParaRPr b="0" i="0" sz="2033" u="none" cap="none" strike="noStrike">
              <a:solidFill>
                <a:schemeClr val="dk1"/>
              </a:solidFill>
              <a:latin typeface="Calibri"/>
              <a:ea typeface="Calibri"/>
              <a:cs typeface="Calibri"/>
              <a:sym typeface="Calibri"/>
            </a:endParaRPr>
          </a:p>
        </p:txBody>
      </p:sp>
      <p:sp>
        <p:nvSpPr>
          <p:cNvPr id="60" name="Google Shape;60;p3"/>
          <p:cNvSpPr/>
          <p:nvPr/>
        </p:nvSpPr>
        <p:spPr>
          <a:xfrm>
            <a:off x="8815029" y="2457425"/>
            <a:ext cx="4617900" cy="268800"/>
          </a:xfrm>
          <a:prstGeom prst="rect">
            <a:avLst/>
          </a:prstGeom>
          <a:noFill/>
          <a:ln>
            <a:noFill/>
          </a:ln>
        </p:spPr>
        <p:txBody>
          <a:bodyPr anchorCtr="0" anchor="t" bIns="45700" lIns="91425" spcFirstLastPara="1" rIns="91425" wrap="square" tIns="45700">
            <a:noAutofit/>
          </a:bodyPr>
          <a:lstStyle/>
          <a:p>
            <a:pPr indent="0" lvl="0" marL="0" marR="0" rtl="0" algn="l">
              <a:lnSpc>
                <a:spcPct val="125029"/>
              </a:lnSpc>
              <a:spcBef>
                <a:spcPts val="0"/>
              </a:spcBef>
              <a:spcAft>
                <a:spcPts val="0"/>
              </a:spcAft>
              <a:buClr>
                <a:srgbClr val="2B2E3C"/>
              </a:buClr>
              <a:buSzPts val="1694"/>
              <a:buFont typeface="Bitter"/>
              <a:buNone/>
            </a:pPr>
            <a:r>
              <a:rPr b="0" i="0" lang="en-US" sz="1694" u="none" cap="none" strike="noStrike">
                <a:solidFill>
                  <a:srgbClr val="2B2E3C"/>
                </a:solidFill>
                <a:latin typeface="Bitter"/>
                <a:ea typeface="Bitter"/>
                <a:cs typeface="Bitter"/>
                <a:sym typeface="Bitter"/>
              </a:rPr>
              <a:t>Índice de Envejecimiento y Juventud</a:t>
            </a:r>
            <a:endParaRPr b="0" i="0" sz="1694" u="none" cap="none" strike="noStrike">
              <a:solidFill>
                <a:schemeClr val="dk1"/>
              </a:solidFill>
              <a:latin typeface="Calibri"/>
              <a:ea typeface="Calibri"/>
              <a:cs typeface="Calibri"/>
              <a:sym typeface="Calibri"/>
            </a:endParaRPr>
          </a:p>
        </p:txBody>
      </p:sp>
      <p:sp>
        <p:nvSpPr>
          <p:cNvPr id="61" name="Google Shape;61;p3"/>
          <p:cNvSpPr/>
          <p:nvPr/>
        </p:nvSpPr>
        <p:spPr>
          <a:xfrm>
            <a:off x="8815013" y="2954803"/>
            <a:ext cx="5046600" cy="1377000"/>
          </a:xfrm>
          <a:prstGeom prst="rect">
            <a:avLst/>
          </a:prstGeom>
          <a:noFill/>
          <a:ln>
            <a:noFill/>
          </a:ln>
        </p:spPr>
        <p:txBody>
          <a:bodyPr anchorCtr="0" anchor="t" bIns="45700" lIns="91425" spcFirstLastPara="1" rIns="91425" wrap="square" tIns="45700">
            <a:noAutofit/>
          </a:bodyPr>
          <a:lstStyle/>
          <a:p>
            <a:pPr indent="0" lvl="0" marL="0" marR="0" rtl="0" algn="l">
              <a:lnSpc>
                <a:spcPct val="159955"/>
              </a:lnSpc>
              <a:spcBef>
                <a:spcPts val="0"/>
              </a:spcBef>
              <a:spcAft>
                <a:spcPts val="0"/>
              </a:spcAft>
              <a:buClr>
                <a:srgbClr val="2B2E3C"/>
              </a:buClr>
              <a:buSzPts val="1356"/>
              <a:buFont typeface="Open Sans"/>
              <a:buNone/>
            </a:pPr>
            <a:r>
              <a:rPr b="0" i="0" lang="en-US" sz="1356" u="none" cap="none" strike="noStrike">
                <a:solidFill>
                  <a:srgbClr val="2B2E3C"/>
                </a:solidFill>
                <a:latin typeface="Open Sans"/>
                <a:ea typeface="Open Sans"/>
                <a:cs typeface="Open Sans"/>
                <a:sym typeface="Open Sans"/>
              </a:rPr>
              <a:t>Los índices de envejecimiento y juventud son indicadores clave para determinar la demanda futura de servicios de salud, educación y pensiones. También revelan tendencias demográficas como el envejecimiento de la población o la expansión de la población joven.</a:t>
            </a:r>
            <a:endParaRPr b="0" i="0" sz="1356" u="none" cap="none" strike="noStrike">
              <a:solidFill>
                <a:schemeClr val="dk1"/>
              </a:solidFill>
              <a:latin typeface="Calibri"/>
              <a:ea typeface="Calibri"/>
              <a:cs typeface="Calibri"/>
              <a:sym typeface="Calibri"/>
            </a:endParaRPr>
          </a:p>
        </p:txBody>
      </p:sp>
      <p:sp>
        <p:nvSpPr>
          <p:cNvPr id="62" name="Google Shape;62;p3"/>
          <p:cNvSpPr/>
          <p:nvPr/>
        </p:nvSpPr>
        <p:spPr>
          <a:xfrm>
            <a:off x="1623417" y="6005989"/>
            <a:ext cx="387310" cy="387310"/>
          </a:xfrm>
          <a:prstGeom prst="roundRect">
            <a:avLst>
              <a:gd fmla="val 18668" name="adj"/>
            </a:avLst>
          </a:prstGeom>
          <a:solidFill>
            <a:srgbClr val="FCE2CF"/>
          </a:solidFill>
          <a:ln cap="flat" cmpd="sng" w="9525">
            <a:solidFill>
              <a:srgbClr val="E2C8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1747004" y="6070521"/>
            <a:ext cx="140018" cy="25824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B2E3C"/>
              </a:buClr>
              <a:buSzPts val="2033"/>
              <a:buFont typeface="Bitter"/>
              <a:buNone/>
            </a:pPr>
            <a:r>
              <a:rPr lang="en-US" sz="2033">
                <a:solidFill>
                  <a:srgbClr val="2B2E3C"/>
                </a:solidFill>
                <a:latin typeface="Bitter"/>
                <a:ea typeface="Bitter"/>
                <a:cs typeface="Bitter"/>
                <a:sym typeface="Bitter"/>
              </a:rPr>
              <a:t>2</a:t>
            </a:r>
            <a:endParaRPr b="0" i="0" sz="2033" u="none" cap="none" strike="noStrike">
              <a:solidFill>
                <a:schemeClr val="dk1"/>
              </a:solidFill>
              <a:latin typeface="Calibri"/>
              <a:ea typeface="Calibri"/>
              <a:cs typeface="Calibri"/>
              <a:sym typeface="Calibri"/>
            </a:endParaRPr>
          </a:p>
        </p:txBody>
      </p:sp>
      <p:sp>
        <p:nvSpPr>
          <p:cNvPr id="64" name="Google Shape;64;p3"/>
          <p:cNvSpPr/>
          <p:nvPr/>
        </p:nvSpPr>
        <p:spPr>
          <a:xfrm>
            <a:off x="2182777" y="6006000"/>
            <a:ext cx="4038600" cy="268800"/>
          </a:xfrm>
          <a:prstGeom prst="rect">
            <a:avLst/>
          </a:prstGeom>
          <a:noFill/>
          <a:ln>
            <a:noFill/>
          </a:ln>
        </p:spPr>
        <p:txBody>
          <a:bodyPr anchorCtr="0" anchor="t" bIns="45700" lIns="91425" spcFirstLastPara="1" rIns="91425" wrap="square" tIns="45700">
            <a:noAutofit/>
          </a:bodyPr>
          <a:lstStyle/>
          <a:p>
            <a:pPr indent="0" lvl="0" marL="0" marR="0" rtl="0" algn="l">
              <a:lnSpc>
                <a:spcPct val="125029"/>
              </a:lnSpc>
              <a:spcBef>
                <a:spcPts val="0"/>
              </a:spcBef>
              <a:spcAft>
                <a:spcPts val="0"/>
              </a:spcAft>
              <a:buClr>
                <a:srgbClr val="2B2E3C"/>
              </a:buClr>
              <a:buSzPts val="1694"/>
              <a:buFont typeface="Bitter"/>
              <a:buNone/>
            </a:pPr>
            <a:r>
              <a:rPr b="0" i="0" lang="en-US" sz="1694" u="none" cap="none" strike="noStrike">
                <a:solidFill>
                  <a:srgbClr val="2B2E3C"/>
                </a:solidFill>
                <a:latin typeface="Bitter"/>
                <a:ea typeface="Bitter"/>
                <a:cs typeface="Bitter"/>
                <a:sym typeface="Bitter"/>
              </a:rPr>
              <a:t>Distribución por Género</a:t>
            </a:r>
            <a:endParaRPr b="0" i="0" sz="1694" u="none" cap="none" strike="noStrike">
              <a:solidFill>
                <a:schemeClr val="dk1"/>
              </a:solidFill>
              <a:latin typeface="Calibri"/>
              <a:ea typeface="Calibri"/>
              <a:cs typeface="Calibri"/>
              <a:sym typeface="Calibri"/>
            </a:endParaRPr>
          </a:p>
        </p:txBody>
      </p:sp>
      <p:sp>
        <p:nvSpPr>
          <p:cNvPr id="65" name="Google Shape;65;p3"/>
          <p:cNvSpPr/>
          <p:nvPr/>
        </p:nvSpPr>
        <p:spPr>
          <a:xfrm>
            <a:off x="2182773" y="6378059"/>
            <a:ext cx="5046464" cy="1101566"/>
          </a:xfrm>
          <a:prstGeom prst="rect">
            <a:avLst/>
          </a:prstGeom>
          <a:noFill/>
          <a:ln>
            <a:noFill/>
          </a:ln>
        </p:spPr>
        <p:txBody>
          <a:bodyPr anchorCtr="0" anchor="t" bIns="45700" lIns="91425" spcFirstLastPara="1" rIns="91425" wrap="square" tIns="45700">
            <a:noAutofit/>
          </a:bodyPr>
          <a:lstStyle/>
          <a:p>
            <a:pPr indent="0" lvl="0" marL="0" marR="0" rtl="0" algn="l">
              <a:lnSpc>
                <a:spcPct val="159955"/>
              </a:lnSpc>
              <a:spcBef>
                <a:spcPts val="0"/>
              </a:spcBef>
              <a:spcAft>
                <a:spcPts val="0"/>
              </a:spcAft>
              <a:buClr>
                <a:srgbClr val="2B2E3C"/>
              </a:buClr>
              <a:buSzPts val="1356"/>
              <a:buFont typeface="Open Sans"/>
              <a:buNone/>
            </a:pPr>
            <a:r>
              <a:rPr b="0" i="0" lang="en-US" sz="1356" u="none" cap="none" strike="noStrike">
                <a:solidFill>
                  <a:srgbClr val="2B2E3C"/>
                </a:solidFill>
                <a:latin typeface="Open Sans"/>
                <a:ea typeface="Open Sans"/>
                <a:cs typeface="Open Sans"/>
                <a:sym typeface="Open Sans"/>
              </a:rPr>
              <a:t>La distribución por género es esencial para evaluar las políticas de género y el desarrollo social. Ayuda a comprender las desigualdades y las oportunidades que enfrentan hombres y mujeres en diferentes ámbitos.</a:t>
            </a:r>
            <a:endParaRPr b="0" i="0" sz="1356" u="none" cap="none" strike="noStrike">
              <a:solidFill>
                <a:schemeClr val="dk1"/>
              </a:solidFill>
              <a:latin typeface="Calibri"/>
              <a:ea typeface="Calibri"/>
              <a:cs typeface="Calibri"/>
              <a:sym typeface="Calibri"/>
            </a:endParaRPr>
          </a:p>
        </p:txBody>
      </p:sp>
      <p:sp>
        <p:nvSpPr>
          <p:cNvPr id="66" name="Google Shape;66;p3"/>
          <p:cNvSpPr/>
          <p:nvPr/>
        </p:nvSpPr>
        <p:spPr>
          <a:xfrm>
            <a:off x="8462920" y="4762964"/>
            <a:ext cx="387300" cy="387300"/>
          </a:xfrm>
          <a:prstGeom prst="roundRect">
            <a:avLst>
              <a:gd fmla="val 18668" name="adj"/>
            </a:avLst>
          </a:prstGeom>
          <a:solidFill>
            <a:srgbClr val="FCE2CF"/>
          </a:solidFill>
          <a:ln cap="flat" cmpd="sng" w="9525">
            <a:solidFill>
              <a:srgbClr val="E2C8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462932" y="4827471"/>
            <a:ext cx="145200" cy="258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B2E3C"/>
              </a:buClr>
              <a:buSzPts val="2033"/>
              <a:buFont typeface="Bitter"/>
              <a:buNone/>
            </a:pPr>
            <a:r>
              <a:rPr b="0" i="0" lang="en-US" sz="2033" u="none" cap="none" strike="noStrike">
                <a:solidFill>
                  <a:srgbClr val="2B2E3C"/>
                </a:solidFill>
                <a:latin typeface="Bitter"/>
                <a:ea typeface="Bitter"/>
                <a:cs typeface="Bitter"/>
                <a:sym typeface="Bitter"/>
              </a:rPr>
              <a:t>4</a:t>
            </a:r>
            <a:endParaRPr b="0" i="0" sz="2033" u="none" cap="none" strike="noStrike">
              <a:solidFill>
                <a:schemeClr val="dk1"/>
              </a:solidFill>
              <a:latin typeface="Calibri"/>
              <a:ea typeface="Calibri"/>
              <a:cs typeface="Calibri"/>
              <a:sym typeface="Calibri"/>
            </a:endParaRPr>
          </a:p>
        </p:txBody>
      </p:sp>
      <p:sp>
        <p:nvSpPr>
          <p:cNvPr id="68" name="Google Shape;68;p3"/>
          <p:cNvSpPr/>
          <p:nvPr/>
        </p:nvSpPr>
        <p:spPr>
          <a:xfrm>
            <a:off x="8894970" y="4713975"/>
            <a:ext cx="4223700" cy="268800"/>
          </a:xfrm>
          <a:prstGeom prst="rect">
            <a:avLst/>
          </a:prstGeom>
          <a:noFill/>
          <a:ln>
            <a:noFill/>
          </a:ln>
        </p:spPr>
        <p:txBody>
          <a:bodyPr anchorCtr="0" anchor="t" bIns="45700" lIns="91425" spcFirstLastPara="1" rIns="91425" wrap="square" tIns="45700">
            <a:noAutofit/>
          </a:bodyPr>
          <a:lstStyle/>
          <a:p>
            <a:pPr indent="0" lvl="0" marL="0" marR="0" rtl="0" algn="l">
              <a:lnSpc>
                <a:spcPct val="125029"/>
              </a:lnSpc>
              <a:spcBef>
                <a:spcPts val="0"/>
              </a:spcBef>
              <a:spcAft>
                <a:spcPts val="0"/>
              </a:spcAft>
              <a:buClr>
                <a:srgbClr val="2B2E3C"/>
              </a:buClr>
              <a:buSzPts val="1694"/>
              <a:buFont typeface="Bitter"/>
              <a:buNone/>
            </a:pPr>
            <a:r>
              <a:rPr b="0" i="0" lang="en-US" sz="1694" u="none" cap="none" strike="noStrike">
                <a:solidFill>
                  <a:srgbClr val="2B2E3C"/>
                </a:solidFill>
                <a:latin typeface="Bitter"/>
                <a:ea typeface="Bitter"/>
                <a:cs typeface="Bitter"/>
                <a:sym typeface="Bitter"/>
              </a:rPr>
              <a:t>Acceso a Servicios Públicos</a:t>
            </a:r>
            <a:endParaRPr b="0" i="0" sz="1694" u="none" cap="none" strike="noStrike">
              <a:solidFill>
                <a:schemeClr val="dk1"/>
              </a:solidFill>
              <a:latin typeface="Calibri"/>
              <a:ea typeface="Calibri"/>
              <a:cs typeface="Calibri"/>
              <a:sym typeface="Calibri"/>
            </a:endParaRPr>
          </a:p>
        </p:txBody>
      </p:sp>
      <p:sp>
        <p:nvSpPr>
          <p:cNvPr id="69" name="Google Shape;69;p3"/>
          <p:cNvSpPr/>
          <p:nvPr/>
        </p:nvSpPr>
        <p:spPr>
          <a:xfrm>
            <a:off x="9079751" y="5137609"/>
            <a:ext cx="5046600" cy="1101600"/>
          </a:xfrm>
          <a:prstGeom prst="rect">
            <a:avLst/>
          </a:prstGeom>
          <a:noFill/>
          <a:ln>
            <a:noFill/>
          </a:ln>
        </p:spPr>
        <p:txBody>
          <a:bodyPr anchorCtr="0" anchor="t" bIns="45700" lIns="91425" spcFirstLastPara="1" rIns="91425" wrap="square" tIns="45700">
            <a:noAutofit/>
          </a:bodyPr>
          <a:lstStyle/>
          <a:p>
            <a:pPr indent="0" lvl="0" marL="0" marR="0" rtl="0" algn="l">
              <a:lnSpc>
                <a:spcPct val="159955"/>
              </a:lnSpc>
              <a:spcBef>
                <a:spcPts val="0"/>
              </a:spcBef>
              <a:spcAft>
                <a:spcPts val="0"/>
              </a:spcAft>
              <a:buClr>
                <a:srgbClr val="2B2E3C"/>
              </a:buClr>
              <a:buSzPts val="1356"/>
              <a:buFont typeface="Open Sans"/>
              <a:buNone/>
            </a:pPr>
            <a:r>
              <a:rPr b="0" i="0" lang="en-US" sz="1356" u="none" cap="none" strike="noStrike">
                <a:solidFill>
                  <a:srgbClr val="2B2E3C"/>
                </a:solidFill>
                <a:latin typeface="Open Sans"/>
                <a:ea typeface="Open Sans"/>
                <a:cs typeface="Open Sans"/>
                <a:sym typeface="Open Sans"/>
              </a:rPr>
              <a:t>El acceso a servicios públicos como la electricidad, el acueducto y el alcantarillado refleja el nivel de desarrollo y bienestar en diferentes regiones del país, permitiendo identificar áreas que requieren mayor atención.</a:t>
            </a:r>
            <a:endParaRPr b="0" i="0" sz="1356" u="none" cap="none" strike="noStrike">
              <a:solidFill>
                <a:schemeClr val="dk1"/>
              </a:solidFill>
              <a:latin typeface="Calibri"/>
              <a:ea typeface="Calibri"/>
              <a:cs typeface="Calibri"/>
              <a:sym typeface="Calibri"/>
            </a:endParaRPr>
          </a:p>
        </p:txBody>
      </p:sp>
      <p:sp>
        <p:nvSpPr>
          <p:cNvPr id="70" name="Google Shape;70;p3"/>
          <p:cNvSpPr/>
          <p:nvPr/>
        </p:nvSpPr>
        <p:spPr>
          <a:xfrm>
            <a:off x="8738820" y="6697563"/>
            <a:ext cx="4223700" cy="268800"/>
          </a:xfrm>
          <a:prstGeom prst="rect">
            <a:avLst/>
          </a:prstGeom>
          <a:noFill/>
          <a:ln>
            <a:noFill/>
          </a:ln>
        </p:spPr>
        <p:txBody>
          <a:bodyPr anchorCtr="0" anchor="t" bIns="45700" lIns="91425" spcFirstLastPara="1" rIns="91425" wrap="square" tIns="45700">
            <a:noAutofit/>
          </a:bodyPr>
          <a:lstStyle/>
          <a:p>
            <a:pPr indent="0" lvl="0" marL="0" marR="0" rtl="0" algn="l">
              <a:lnSpc>
                <a:spcPct val="125029"/>
              </a:lnSpc>
              <a:spcBef>
                <a:spcPts val="0"/>
              </a:spcBef>
              <a:spcAft>
                <a:spcPts val="0"/>
              </a:spcAft>
              <a:buClr>
                <a:srgbClr val="2B2E3C"/>
              </a:buClr>
              <a:buSzPts val="1694"/>
              <a:buFont typeface="Bitter"/>
              <a:buNone/>
            </a:pPr>
            <a:r>
              <a:rPr lang="en-US" sz="1694">
                <a:solidFill>
                  <a:srgbClr val="2B2E3C"/>
                </a:solidFill>
                <a:latin typeface="Bitter"/>
                <a:ea typeface="Bitter"/>
                <a:cs typeface="Bitter"/>
                <a:sym typeface="Bitter"/>
              </a:rPr>
              <a:t>Fenómenos migratorios</a:t>
            </a:r>
            <a:endParaRPr b="0" i="0" sz="1694" u="none" cap="none" strike="noStrike">
              <a:solidFill>
                <a:schemeClr val="dk1"/>
              </a:solidFill>
              <a:latin typeface="Calibri"/>
              <a:ea typeface="Calibri"/>
              <a:cs typeface="Calibri"/>
              <a:sym typeface="Calibri"/>
            </a:endParaRPr>
          </a:p>
        </p:txBody>
      </p:sp>
      <p:sp>
        <p:nvSpPr>
          <p:cNvPr id="71" name="Google Shape;71;p3"/>
          <p:cNvSpPr/>
          <p:nvPr/>
        </p:nvSpPr>
        <p:spPr>
          <a:xfrm>
            <a:off x="8766876" y="7044997"/>
            <a:ext cx="5046600" cy="1101600"/>
          </a:xfrm>
          <a:prstGeom prst="rect">
            <a:avLst/>
          </a:prstGeom>
          <a:noFill/>
          <a:ln>
            <a:noFill/>
          </a:ln>
        </p:spPr>
        <p:txBody>
          <a:bodyPr anchorCtr="0" anchor="t" bIns="45700" lIns="91425" spcFirstLastPara="1" rIns="91425" wrap="square" tIns="45700">
            <a:noAutofit/>
          </a:bodyPr>
          <a:lstStyle/>
          <a:p>
            <a:pPr indent="0" lvl="0" marL="0" marR="0" rtl="0" algn="l">
              <a:lnSpc>
                <a:spcPct val="159955"/>
              </a:lnSpc>
              <a:spcBef>
                <a:spcPts val="0"/>
              </a:spcBef>
              <a:spcAft>
                <a:spcPts val="0"/>
              </a:spcAft>
              <a:buClr>
                <a:srgbClr val="2B2E3C"/>
              </a:buClr>
              <a:buSzPts val="1356"/>
              <a:buFont typeface="Open Sans"/>
              <a:buNone/>
            </a:pPr>
            <a:r>
              <a:rPr lang="en-US" sz="1356">
                <a:solidFill>
                  <a:srgbClr val="2B2E3C"/>
                </a:solidFill>
                <a:latin typeface="Open Sans"/>
                <a:ea typeface="Open Sans"/>
                <a:cs typeface="Open Sans"/>
                <a:sym typeface="Open Sans"/>
              </a:rPr>
              <a:t>Cambios en el lugar de residencia de la población indican dinámicas socioeconómicas que afectan la oferta laboral, el crecimiento urbano, y la presión sobre los servicios públicos.</a:t>
            </a:r>
            <a:endParaRPr b="0" i="0" sz="1356" u="none" cap="none" strike="noStrike">
              <a:solidFill>
                <a:schemeClr val="dk1"/>
              </a:solidFill>
              <a:latin typeface="Calibri"/>
              <a:ea typeface="Calibri"/>
              <a:cs typeface="Calibri"/>
              <a:sym typeface="Calibri"/>
            </a:endParaRPr>
          </a:p>
        </p:txBody>
      </p:sp>
      <p:sp>
        <p:nvSpPr>
          <p:cNvPr id="72" name="Google Shape;72;p3"/>
          <p:cNvSpPr/>
          <p:nvPr/>
        </p:nvSpPr>
        <p:spPr>
          <a:xfrm>
            <a:off x="8341867" y="6799702"/>
            <a:ext cx="387300" cy="387300"/>
          </a:xfrm>
          <a:prstGeom prst="roundRect">
            <a:avLst>
              <a:gd fmla="val 18668" name="adj"/>
            </a:avLst>
          </a:prstGeom>
          <a:solidFill>
            <a:srgbClr val="FCE2CF"/>
          </a:solidFill>
          <a:ln cap="flat" cmpd="sng" w="9525">
            <a:solidFill>
              <a:srgbClr val="E2C8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385657" y="6799696"/>
            <a:ext cx="145200" cy="258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B2E3C"/>
              </a:buClr>
              <a:buSzPts val="2033"/>
              <a:buFont typeface="Bitter"/>
              <a:buNone/>
            </a:pPr>
            <a:r>
              <a:rPr lang="en-US" sz="2033">
                <a:solidFill>
                  <a:srgbClr val="2B2E3C"/>
                </a:solidFill>
                <a:latin typeface="Bitter"/>
                <a:ea typeface="Bitter"/>
                <a:cs typeface="Bitter"/>
                <a:sym typeface="Bitter"/>
              </a:rPr>
              <a:t>5</a:t>
            </a:r>
            <a:endParaRPr b="0" i="0" sz="2033"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p:nvPr/>
        </p:nvSpPr>
        <p:spPr>
          <a:xfrm>
            <a:off x="0" y="0"/>
            <a:ext cx="14630400" cy="8229600"/>
          </a:xfrm>
          <a:prstGeom prst="rect">
            <a:avLst/>
          </a:prstGeom>
          <a:solidFill>
            <a:srgbClr val="AABC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0" y="0"/>
            <a:ext cx="14630400" cy="8791575"/>
          </a:xfrm>
          <a:prstGeom prst="rect">
            <a:avLst/>
          </a:prstGeom>
          <a:solidFill>
            <a:srgbClr val="FFF8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81" name="Google Shape;81;p4"/>
          <p:cNvPicPr preferRelativeResize="0"/>
          <p:nvPr/>
        </p:nvPicPr>
        <p:blipFill rotWithShape="1">
          <a:blip r:embed="rId3">
            <a:alphaModFix/>
          </a:blip>
          <a:srcRect b="0" l="0" r="0" t="0"/>
          <a:stretch/>
        </p:blipFill>
        <p:spPr>
          <a:xfrm>
            <a:off x="9144000" y="0"/>
            <a:ext cx="5486400" cy="8791575"/>
          </a:xfrm>
          <a:prstGeom prst="rect">
            <a:avLst/>
          </a:prstGeom>
          <a:noFill/>
          <a:ln>
            <a:noFill/>
          </a:ln>
        </p:spPr>
      </p:pic>
      <p:pic>
        <p:nvPicPr>
          <p:cNvPr descr="preencoded.png" id="82" name="Google Shape;82;p4"/>
          <p:cNvPicPr preferRelativeResize="0"/>
          <p:nvPr/>
        </p:nvPicPr>
        <p:blipFill rotWithShape="1">
          <a:blip r:embed="rId4">
            <a:alphaModFix/>
          </a:blip>
          <a:srcRect b="0" l="0" r="0" t="0"/>
          <a:stretch/>
        </p:blipFill>
        <p:spPr>
          <a:xfrm>
            <a:off x="9342477" y="3004661"/>
            <a:ext cx="5089446" cy="2782253"/>
          </a:xfrm>
          <a:prstGeom prst="rect">
            <a:avLst/>
          </a:prstGeom>
          <a:noFill/>
          <a:ln>
            <a:noFill/>
          </a:ln>
        </p:spPr>
      </p:pic>
      <p:sp>
        <p:nvSpPr>
          <p:cNvPr id="83" name="Google Shape;83;p4"/>
          <p:cNvSpPr/>
          <p:nvPr/>
        </p:nvSpPr>
        <p:spPr>
          <a:xfrm>
            <a:off x="555679" y="436600"/>
            <a:ext cx="7427400" cy="496200"/>
          </a:xfrm>
          <a:prstGeom prst="rect">
            <a:avLst/>
          </a:prstGeom>
          <a:noFill/>
          <a:ln>
            <a:noFill/>
          </a:ln>
        </p:spPr>
        <p:txBody>
          <a:bodyPr anchorCtr="0" anchor="t" bIns="45700" lIns="91425" spcFirstLastPara="1" rIns="91425" wrap="square" tIns="45700">
            <a:noAutofit/>
          </a:bodyPr>
          <a:lstStyle/>
          <a:p>
            <a:pPr indent="0" lvl="0" marL="0" marR="0" rtl="0" algn="l">
              <a:lnSpc>
                <a:spcPct val="124984"/>
              </a:lnSpc>
              <a:spcBef>
                <a:spcPts val="0"/>
              </a:spcBef>
              <a:spcAft>
                <a:spcPts val="0"/>
              </a:spcAft>
              <a:buClr>
                <a:srgbClr val="2C3F42"/>
              </a:buClr>
              <a:buSzPts val="3126"/>
              <a:buFont typeface="Bitter"/>
              <a:buNone/>
            </a:pPr>
            <a:r>
              <a:rPr b="0" i="0" lang="en-US" sz="3126" u="none" cap="none" strike="noStrike">
                <a:solidFill>
                  <a:srgbClr val="2C3F42"/>
                </a:solidFill>
                <a:latin typeface="Bitter"/>
                <a:ea typeface="Bitter"/>
                <a:cs typeface="Bitter"/>
                <a:sym typeface="Bitter"/>
              </a:rPr>
              <a:t>Presentación de los Hallazgos</a:t>
            </a:r>
            <a:endParaRPr b="0" i="0" sz="3126" u="none" cap="none" strike="noStrike">
              <a:solidFill>
                <a:schemeClr val="dk1"/>
              </a:solidFill>
              <a:latin typeface="Calibri"/>
              <a:ea typeface="Calibri"/>
              <a:cs typeface="Calibri"/>
              <a:sym typeface="Calibri"/>
            </a:endParaRPr>
          </a:p>
        </p:txBody>
      </p:sp>
      <p:sp>
        <p:nvSpPr>
          <p:cNvPr id="84" name="Google Shape;84;p4"/>
          <p:cNvSpPr/>
          <p:nvPr/>
        </p:nvSpPr>
        <p:spPr>
          <a:xfrm>
            <a:off x="782360" y="1170861"/>
            <a:ext cx="22860" cy="7184112"/>
          </a:xfrm>
          <a:prstGeom prst="roundRect">
            <a:avLst>
              <a:gd fmla="val 291721" name="adj"/>
            </a:avLst>
          </a:prstGeom>
          <a:solidFill>
            <a:srgbClr val="E2C8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949523" y="1516618"/>
            <a:ext cx="555665" cy="22860"/>
          </a:xfrm>
          <a:prstGeom prst="roundRect">
            <a:avLst>
              <a:gd fmla="val 291721" name="adj"/>
            </a:avLst>
          </a:prstGeom>
          <a:solidFill>
            <a:srgbClr val="E2C8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615196" y="1349454"/>
            <a:ext cx="357188" cy="357188"/>
          </a:xfrm>
          <a:prstGeom prst="roundRect">
            <a:avLst>
              <a:gd fmla="val 18670" name="adj"/>
            </a:avLst>
          </a:prstGeom>
          <a:solidFill>
            <a:srgbClr val="FCE2CF"/>
          </a:solidFill>
          <a:ln cap="flat" cmpd="sng" w="9525">
            <a:solidFill>
              <a:srgbClr val="E2C8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747951" y="1408986"/>
            <a:ext cx="91678" cy="2381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B2E3C"/>
              </a:buClr>
              <a:buSzPts val="1875"/>
              <a:buFont typeface="Bitter"/>
              <a:buNone/>
            </a:pPr>
            <a:r>
              <a:rPr b="0" i="0" lang="en-US" sz="1875" u="none" cap="none" strike="noStrike">
                <a:solidFill>
                  <a:srgbClr val="2B2E3C"/>
                </a:solidFill>
                <a:latin typeface="Bitter"/>
                <a:ea typeface="Bitter"/>
                <a:cs typeface="Bitter"/>
                <a:sym typeface="Bitter"/>
              </a:rPr>
              <a:t>1</a:t>
            </a:r>
            <a:endParaRPr b="0" i="0" sz="1875" u="none" cap="none" strike="noStrike">
              <a:solidFill>
                <a:schemeClr val="dk1"/>
              </a:solidFill>
              <a:latin typeface="Calibri"/>
              <a:ea typeface="Calibri"/>
              <a:cs typeface="Calibri"/>
              <a:sym typeface="Calibri"/>
            </a:endParaRPr>
          </a:p>
        </p:txBody>
      </p:sp>
      <p:sp>
        <p:nvSpPr>
          <p:cNvPr id="88" name="Google Shape;88;p4"/>
          <p:cNvSpPr/>
          <p:nvPr/>
        </p:nvSpPr>
        <p:spPr>
          <a:xfrm>
            <a:off x="1667006" y="1329575"/>
            <a:ext cx="3815400" cy="248100"/>
          </a:xfrm>
          <a:prstGeom prst="rect">
            <a:avLst/>
          </a:prstGeom>
          <a:noFill/>
          <a:ln>
            <a:noFill/>
          </a:ln>
        </p:spPr>
        <p:txBody>
          <a:bodyPr anchorCtr="0" anchor="t" bIns="45700" lIns="91425" spcFirstLastPara="1" rIns="91425" wrap="square" tIns="45700">
            <a:noAutofit/>
          </a:bodyPr>
          <a:lstStyle/>
          <a:p>
            <a:pPr indent="0" lvl="0" marL="0" marR="0" rtl="0" algn="l">
              <a:lnSpc>
                <a:spcPct val="124952"/>
              </a:lnSpc>
              <a:spcBef>
                <a:spcPts val="0"/>
              </a:spcBef>
              <a:spcAft>
                <a:spcPts val="0"/>
              </a:spcAft>
              <a:buClr>
                <a:srgbClr val="2B2E3C"/>
              </a:buClr>
              <a:buSzPts val="1563"/>
              <a:buFont typeface="Bitter"/>
              <a:buNone/>
            </a:pPr>
            <a:r>
              <a:rPr b="0" i="0" lang="en-US" sz="1563" u="none" cap="none" strike="noStrike">
                <a:solidFill>
                  <a:srgbClr val="2B2E3C"/>
                </a:solidFill>
                <a:latin typeface="Bitter"/>
                <a:ea typeface="Bitter"/>
                <a:cs typeface="Bitter"/>
                <a:sym typeface="Bitter"/>
              </a:rPr>
              <a:t>Presentación Inicial</a:t>
            </a:r>
            <a:endParaRPr b="0" i="0" sz="1563" u="none" cap="none" strike="noStrike">
              <a:solidFill>
                <a:schemeClr val="dk1"/>
              </a:solidFill>
              <a:latin typeface="Calibri"/>
              <a:ea typeface="Calibri"/>
              <a:cs typeface="Calibri"/>
              <a:sym typeface="Calibri"/>
            </a:endParaRPr>
          </a:p>
        </p:txBody>
      </p:sp>
      <p:sp>
        <p:nvSpPr>
          <p:cNvPr id="89" name="Google Shape;89;p4"/>
          <p:cNvSpPr/>
          <p:nvPr/>
        </p:nvSpPr>
        <p:spPr>
          <a:xfrm>
            <a:off x="1666994" y="1672828"/>
            <a:ext cx="6921341" cy="1016318"/>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B2E3C"/>
              </a:buClr>
              <a:buSzPts val="1250"/>
              <a:buFont typeface="Open Sans"/>
              <a:buNone/>
            </a:pPr>
            <a:r>
              <a:rPr b="0" i="0" lang="en-US" sz="1250" u="none" cap="none" strike="noStrike">
                <a:solidFill>
                  <a:srgbClr val="2B2E3C"/>
                </a:solidFill>
                <a:latin typeface="Open Sans"/>
                <a:ea typeface="Open Sans"/>
                <a:cs typeface="Open Sans"/>
                <a:sym typeface="Open Sans"/>
              </a:rPr>
              <a:t>La presentación del análisis comienza con una introducción al CNPV 2018, destacando su importancia como fuente de información demográfica y el propósito del análisis. Se resalta la relevancia de comprender la composición y dinámica de la población para la toma de decisiones informada.</a:t>
            </a:r>
            <a:endParaRPr b="0" i="0" sz="1250" u="none" cap="none" strike="noStrike">
              <a:solidFill>
                <a:schemeClr val="dk1"/>
              </a:solidFill>
              <a:latin typeface="Calibri"/>
              <a:ea typeface="Calibri"/>
              <a:cs typeface="Calibri"/>
              <a:sym typeface="Calibri"/>
            </a:endParaRPr>
          </a:p>
        </p:txBody>
      </p:sp>
      <p:sp>
        <p:nvSpPr>
          <p:cNvPr id="90" name="Google Shape;90;p4"/>
          <p:cNvSpPr/>
          <p:nvPr/>
        </p:nvSpPr>
        <p:spPr>
          <a:xfrm>
            <a:off x="949523" y="3352324"/>
            <a:ext cx="555665" cy="22860"/>
          </a:xfrm>
          <a:prstGeom prst="roundRect">
            <a:avLst>
              <a:gd fmla="val 291721" name="adj"/>
            </a:avLst>
          </a:prstGeom>
          <a:solidFill>
            <a:srgbClr val="E2C8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615196" y="3185160"/>
            <a:ext cx="357188" cy="357188"/>
          </a:xfrm>
          <a:prstGeom prst="roundRect">
            <a:avLst>
              <a:gd fmla="val 18670" name="adj"/>
            </a:avLst>
          </a:prstGeom>
          <a:solidFill>
            <a:srgbClr val="FCE2CF"/>
          </a:solidFill>
          <a:ln cap="flat" cmpd="sng" w="9525">
            <a:solidFill>
              <a:srgbClr val="E2C8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731877" y="3244691"/>
            <a:ext cx="123825" cy="2381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B2E3C"/>
              </a:buClr>
              <a:buSzPts val="1875"/>
              <a:buFont typeface="Bitter"/>
              <a:buNone/>
            </a:pPr>
            <a:r>
              <a:rPr b="0" i="0" lang="en-US" sz="1875" u="none" cap="none" strike="noStrike">
                <a:solidFill>
                  <a:srgbClr val="2B2E3C"/>
                </a:solidFill>
                <a:latin typeface="Bitter"/>
                <a:ea typeface="Bitter"/>
                <a:cs typeface="Bitter"/>
                <a:sym typeface="Bitter"/>
              </a:rPr>
              <a:t>2</a:t>
            </a:r>
            <a:endParaRPr b="0" i="0" sz="1875" u="none" cap="none" strike="noStrike">
              <a:solidFill>
                <a:schemeClr val="dk1"/>
              </a:solidFill>
              <a:latin typeface="Calibri"/>
              <a:ea typeface="Calibri"/>
              <a:cs typeface="Calibri"/>
              <a:sym typeface="Calibri"/>
            </a:endParaRPr>
          </a:p>
        </p:txBody>
      </p:sp>
      <p:sp>
        <p:nvSpPr>
          <p:cNvPr id="93" name="Google Shape;93;p4"/>
          <p:cNvSpPr/>
          <p:nvPr/>
        </p:nvSpPr>
        <p:spPr>
          <a:xfrm>
            <a:off x="1667003" y="3165275"/>
            <a:ext cx="3630600" cy="248100"/>
          </a:xfrm>
          <a:prstGeom prst="rect">
            <a:avLst/>
          </a:prstGeom>
          <a:noFill/>
          <a:ln>
            <a:noFill/>
          </a:ln>
        </p:spPr>
        <p:txBody>
          <a:bodyPr anchorCtr="0" anchor="t" bIns="45700" lIns="91425" spcFirstLastPara="1" rIns="91425" wrap="square" tIns="45700">
            <a:noAutofit/>
          </a:bodyPr>
          <a:lstStyle/>
          <a:p>
            <a:pPr indent="0" lvl="0" marL="0" marR="0" rtl="0" algn="l">
              <a:lnSpc>
                <a:spcPct val="124952"/>
              </a:lnSpc>
              <a:spcBef>
                <a:spcPts val="0"/>
              </a:spcBef>
              <a:spcAft>
                <a:spcPts val="0"/>
              </a:spcAft>
              <a:buClr>
                <a:srgbClr val="2B2E3C"/>
              </a:buClr>
              <a:buSzPts val="1563"/>
              <a:buFont typeface="Bitter"/>
              <a:buNone/>
            </a:pPr>
            <a:r>
              <a:rPr b="0" i="0" lang="en-US" sz="1563" u="none" cap="none" strike="noStrike">
                <a:solidFill>
                  <a:srgbClr val="2B2E3C"/>
                </a:solidFill>
                <a:latin typeface="Bitter"/>
                <a:ea typeface="Bitter"/>
                <a:cs typeface="Bitter"/>
                <a:sym typeface="Bitter"/>
              </a:rPr>
              <a:t>Explicación del Instrumento</a:t>
            </a:r>
            <a:endParaRPr b="0" i="0" sz="1563" u="none" cap="none" strike="noStrike">
              <a:solidFill>
                <a:schemeClr val="dk1"/>
              </a:solidFill>
              <a:latin typeface="Calibri"/>
              <a:ea typeface="Calibri"/>
              <a:cs typeface="Calibri"/>
              <a:sym typeface="Calibri"/>
            </a:endParaRPr>
          </a:p>
        </p:txBody>
      </p:sp>
      <p:sp>
        <p:nvSpPr>
          <p:cNvPr id="94" name="Google Shape;94;p4"/>
          <p:cNvSpPr/>
          <p:nvPr/>
        </p:nvSpPr>
        <p:spPr>
          <a:xfrm>
            <a:off x="1666994" y="3508534"/>
            <a:ext cx="6921341" cy="1016318"/>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B2E3C"/>
              </a:buClr>
              <a:buSzPts val="1250"/>
              <a:buFont typeface="Open Sans"/>
              <a:buNone/>
            </a:pPr>
            <a:r>
              <a:rPr b="0" i="0" lang="en-US" sz="1250" u="none" cap="none" strike="noStrike">
                <a:solidFill>
                  <a:srgbClr val="2B2E3C"/>
                </a:solidFill>
                <a:latin typeface="Open Sans"/>
                <a:ea typeface="Open Sans"/>
                <a:cs typeface="Open Sans"/>
                <a:sym typeface="Open Sans"/>
              </a:rPr>
              <a:t>Se explica el proceso de recolección de datos del CNPV, incluyendo la metodología utilizada, el alcance geográfico y la participación de la población. Se describe el uso de cuestionarios para obtener información sobre hogares y personas, enfatizando la importancia de la precisión y la representatividad de la información.</a:t>
            </a:r>
            <a:endParaRPr b="0" i="0" sz="1250" u="none" cap="none" strike="noStrike">
              <a:solidFill>
                <a:schemeClr val="dk1"/>
              </a:solidFill>
              <a:latin typeface="Calibri"/>
              <a:ea typeface="Calibri"/>
              <a:cs typeface="Calibri"/>
              <a:sym typeface="Calibri"/>
            </a:endParaRPr>
          </a:p>
        </p:txBody>
      </p:sp>
      <p:sp>
        <p:nvSpPr>
          <p:cNvPr id="95" name="Google Shape;95;p4"/>
          <p:cNvSpPr/>
          <p:nvPr/>
        </p:nvSpPr>
        <p:spPr>
          <a:xfrm>
            <a:off x="949523" y="5188029"/>
            <a:ext cx="555665" cy="22860"/>
          </a:xfrm>
          <a:prstGeom prst="roundRect">
            <a:avLst>
              <a:gd fmla="val 291721" name="adj"/>
            </a:avLst>
          </a:prstGeom>
          <a:solidFill>
            <a:srgbClr val="E2C8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615196" y="5020866"/>
            <a:ext cx="357188" cy="357188"/>
          </a:xfrm>
          <a:prstGeom prst="roundRect">
            <a:avLst>
              <a:gd fmla="val 18670" name="adj"/>
            </a:avLst>
          </a:prstGeom>
          <a:solidFill>
            <a:srgbClr val="FCE2CF"/>
          </a:solidFill>
          <a:ln cap="flat" cmpd="sng" w="9525">
            <a:solidFill>
              <a:srgbClr val="E2C8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729258" y="5080397"/>
            <a:ext cx="129064" cy="2381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B2E3C"/>
              </a:buClr>
              <a:buSzPts val="1875"/>
              <a:buFont typeface="Bitter"/>
              <a:buNone/>
            </a:pPr>
            <a:r>
              <a:rPr b="0" i="0" lang="en-US" sz="1875" u="none" cap="none" strike="noStrike">
                <a:solidFill>
                  <a:srgbClr val="2B2E3C"/>
                </a:solidFill>
                <a:latin typeface="Bitter"/>
                <a:ea typeface="Bitter"/>
                <a:cs typeface="Bitter"/>
                <a:sym typeface="Bitter"/>
              </a:rPr>
              <a:t>3</a:t>
            </a:r>
            <a:endParaRPr b="0" i="0" sz="1875" u="none" cap="none" strike="noStrike">
              <a:solidFill>
                <a:schemeClr val="dk1"/>
              </a:solidFill>
              <a:latin typeface="Calibri"/>
              <a:ea typeface="Calibri"/>
              <a:cs typeface="Calibri"/>
              <a:sym typeface="Calibri"/>
            </a:endParaRPr>
          </a:p>
        </p:txBody>
      </p:sp>
      <p:sp>
        <p:nvSpPr>
          <p:cNvPr id="98" name="Google Shape;98;p4"/>
          <p:cNvSpPr/>
          <p:nvPr/>
        </p:nvSpPr>
        <p:spPr>
          <a:xfrm>
            <a:off x="1667004" y="5000975"/>
            <a:ext cx="3581100" cy="248100"/>
          </a:xfrm>
          <a:prstGeom prst="rect">
            <a:avLst/>
          </a:prstGeom>
          <a:noFill/>
          <a:ln>
            <a:noFill/>
          </a:ln>
        </p:spPr>
        <p:txBody>
          <a:bodyPr anchorCtr="0" anchor="t" bIns="45700" lIns="91425" spcFirstLastPara="1" rIns="91425" wrap="square" tIns="45700">
            <a:noAutofit/>
          </a:bodyPr>
          <a:lstStyle/>
          <a:p>
            <a:pPr indent="0" lvl="0" marL="0" marR="0" rtl="0" algn="l">
              <a:lnSpc>
                <a:spcPct val="124952"/>
              </a:lnSpc>
              <a:spcBef>
                <a:spcPts val="0"/>
              </a:spcBef>
              <a:spcAft>
                <a:spcPts val="0"/>
              </a:spcAft>
              <a:buClr>
                <a:srgbClr val="2B2E3C"/>
              </a:buClr>
              <a:buSzPts val="1563"/>
              <a:buFont typeface="Bitter"/>
              <a:buNone/>
            </a:pPr>
            <a:r>
              <a:rPr b="0" i="0" lang="en-US" sz="1563" u="none" cap="none" strike="noStrike">
                <a:solidFill>
                  <a:srgbClr val="2B2E3C"/>
                </a:solidFill>
                <a:latin typeface="Bitter"/>
                <a:ea typeface="Bitter"/>
                <a:cs typeface="Bitter"/>
                <a:sym typeface="Bitter"/>
              </a:rPr>
              <a:t>Análisis de la Información</a:t>
            </a:r>
            <a:endParaRPr b="0" i="0" sz="1563" u="none" cap="none" strike="noStrike">
              <a:solidFill>
                <a:schemeClr val="dk1"/>
              </a:solidFill>
              <a:latin typeface="Calibri"/>
              <a:ea typeface="Calibri"/>
              <a:cs typeface="Calibri"/>
              <a:sym typeface="Calibri"/>
            </a:endParaRPr>
          </a:p>
        </p:txBody>
      </p:sp>
      <p:sp>
        <p:nvSpPr>
          <p:cNvPr id="99" name="Google Shape;99;p4"/>
          <p:cNvSpPr/>
          <p:nvPr/>
        </p:nvSpPr>
        <p:spPr>
          <a:xfrm>
            <a:off x="1666994" y="5344239"/>
            <a:ext cx="6921341" cy="1016318"/>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B2E3C"/>
              </a:buClr>
              <a:buSzPts val="1250"/>
              <a:buFont typeface="Open Sans"/>
              <a:buNone/>
            </a:pPr>
            <a:r>
              <a:rPr b="0" i="0" lang="en-US" sz="1250" u="none" cap="none" strike="noStrike">
                <a:solidFill>
                  <a:srgbClr val="2B2E3C"/>
                </a:solidFill>
                <a:latin typeface="Open Sans"/>
                <a:ea typeface="Open Sans"/>
                <a:cs typeface="Open Sans"/>
                <a:sym typeface="Open Sans"/>
              </a:rPr>
              <a:t>Se presenta una interpretación detallada de los gráficos elaborados o extraídos del CNPV, resaltando tendencias clave como el envejecimiento de la población, la distribución espacial de la población, el acceso a servicios públicos y la diversidad étnica. Se realiza un análisis comparativo entre diferentes regiones y grupos demográficos.</a:t>
            </a:r>
            <a:endParaRPr b="0" i="0" sz="1250" u="none" cap="none" strike="noStrike">
              <a:solidFill>
                <a:schemeClr val="dk1"/>
              </a:solidFill>
              <a:latin typeface="Calibri"/>
              <a:ea typeface="Calibri"/>
              <a:cs typeface="Calibri"/>
              <a:sym typeface="Calibri"/>
            </a:endParaRPr>
          </a:p>
        </p:txBody>
      </p:sp>
      <p:sp>
        <p:nvSpPr>
          <p:cNvPr id="100" name="Google Shape;100;p4"/>
          <p:cNvSpPr/>
          <p:nvPr/>
        </p:nvSpPr>
        <p:spPr>
          <a:xfrm>
            <a:off x="949523" y="7023735"/>
            <a:ext cx="555665" cy="22860"/>
          </a:xfrm>
          <a:prstGeom prst="roundRect">
            <a:avLst>
              <a:gd fmla="val 291721" name="adj"/>
            </a:avLst>
          </a:prstGeom>
          <a:solidFill>
            <a:srgbClr val="E2C8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615196" y="6856571"/>
            <a:ext cx="357188" cy="357188"/>
          </a:xfrm>
          <a:prstGeom prst="roundRect">
            <a:avLst>
              <a:gd fmla="val 18670" name="adj"/>
            </a:avLst>
          </a:prstGeom>
          <a:solidFill>
            <a:srgbClr val="FCE2CF"/>
          </a:solidFill>
          <a:ln cap="flat" cmpd="sng" w="9525">
            <a:solidFill>
              <a:srgbClr val="E2C8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726877" y="6916103"/>
            <a:ext cx="133826" cy="2381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B2E3C"/>
              </a:buClr>
              <a:buSzPts val="1875"/>
              <a:buFont typeface="Bitter"/>
              <a:buNone/>
            </a:pPr>
            <a:r>
              <a:rPr b="0" i="0" lang="en-US" sz="1875" u="none" cap="none" strike="noStrike">
                <a:solidFill>
                  <a:srgbClr val="2B2E3C"/>
                </a:solidFill>
                <a:latin typeface="Bitter"/>
                <a:ea typeface="Bitter"/>
                <a:cs typeface="Bitter"/>
                <a:sym typeface="Bitter"/>
              </a:rPr>
              <a:t>4</a:t>
            </a:r>
            <a:endParaRPr b="0" i="0" sz="1875" u="none" cap="none" strike="noStrike">
              <a:solidFill>
                <a:schemeClr val="dk1"/>
              </a:solidFill>
              <a:latin typeface="Calibri"/>
              <a:ea typeface="Calibri"/>
              <a:cs typeface="Calibri"/>
              <a:sym typeface="Calibri"/>
            </a:endParaRPr>
          </a:p>
        </p:txBody>
      </p:sp>
      <p:sp>
        <p:nvSpPr>
          <p:cNvPr id="103" name="Google Shape;103;p4"/>
          <p:cNvSpPr/>
          <p:nvPr/>
        </p:nvSpPr>
        <p:spPr>
          <a:xfrm>
            <a:off x="1666994" y="6836688"/>
            <a:ext cx="1984653" cy="248007"/>
          </a:xfrm>
          <a:prstGeom prst="rect">
            <a:avLst/>
          </a:prstGeom>
          <a:noFill/>
          <a:ln>
            <a:noFill/>
          </a:ln>
        </p:spPr>
        <p:txBody>
          <a:bodyPr anchorCtr="0" anchor="t" bIns="45700" lIns="91425" spcFirstLastPara="1" rIns="91425" wrap="square" tIns="45700">
            <a:noAutofit/>
          </a:bodyPr>
          <a:lstStyle/>
          <a:p>
            <a:pPr indent="0" lvl="0" marL="0" marR="0" rtl="0" algn="l">
              <a:lnSpc>
                <a:spcPct val="124952"/>
              </a:lnSpc>
              <a:spcBef>
                <a:spcPts val="0"/>
              </a:spcBef>
              <a:spcAft>
                <a:spcPts val="0"/>
              </a:spcAft>
              <a:buClr>
                <a:srgbClr val="2B2E3C"/>
              </a:buClr>
              <a:buSzPts val="1563"/>
              <a:buFont typeface="Bitter"/>
              <a:buNone/>
            </a:pPr>
            <a:r>
              <a:rPr b="0" i="0" lang="en-US" sz="1563" u="none" cap="none" strike="noStrike">
                <a:solidFill>
                  <a:srgbClr val="2B2E3C"/>
                </a:solidFill>
                <a:latin typeface="Bitter"/>
                <a:ea typeface="Bitter"/>
                <a:cs typeface="Bitter"/>
                <a:sym typeface="Bitter"/>
              </a:rPr>
              <a:t>Conclusiones</a:t>
            </a:r>
            <a:endParaRPr b="0" i="0" sz="1563" u="none" cap="none" strike="noStrike">
              <a:solidFill>
                <a:schemeClr val="dk1"/>
              </a:solidFill>
              <a:latin typeface="Calibri"/>
              <a:ea typeface="Calibri"/>
              <a:cs typeface="Calibri"/>
              <a:sym typeface="Calibri"/>
            </a:endParaRPr>
          </a:p>
        </p:txBody>
      </p:sp>
      <p:sp>
        <p:nvSpPr>
          <p:cNvPr id="104" name="Google Shape;104;p4"/>
          <p:cNvSpPr/>
          <p:nvPr/>
        </p:nvSpPr>
        <p:spPr>
          <a:xfrm>
            <a:off x="1666994" y="7179945"/>
            <a:ext cx="6921341" cy="1016318"/>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2B2E3C"/>
              </a:buClr>
              <a:buSzPts val="1250"/>
              <a:buFont typeface="Open Sans"/>
              <a:buNone/>
            </a:pPr>
            <a:r>
              <a:rPr b="0" i="0" lang="en-US" sz="1250" u="none" cap="none" strike="noStrike">
                <a:solidFill>
                  <a:srgbClr val="2B2E3C"/>
                </a:solidFill>
                <a:latin typeface="Open Sans"/>
                <a:ea typeface="Open Sans"/>
                <a:cs typeface="Open Sans"/>
                <a:sym typeface="Open Sans"/>
              </a:rPr>
              <a:t>Se resumen los hallazgos más relevantes del análisis, destacando las implicaciones de las tendencias demográficas identificadas para la planificación de políticas públicas. Se exponen las necesidades de adaptación a las nuevas realidades demográficas, como el aumento de la población envejecida o la expansión de las áreas urbanas.</a:t>
            </a:r>
            <a:endParaRPr b="0" i="0" sz="125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p:nvPr/>
        </p:nvSpPr>
        <p:spPr>
          <a:xfrm>
            <a:off x="0" y="0"/>
            <a:ext cx="14630400" cy="8229600"/>
          </a:xfrm>
          <a:prstGeom prst="rect">
            <a:avLst/>
          </a:prstGeom>
          <a:solidFill>
            <a:srgbClr val="AABC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0" y="0"/>
            <a:ext cx="14630400" cy="8229600"/>
          </a:xfrm>
          <a:prstGeom prst="rect">
            <a:avLst/>
          </a:prstGeom>
          <a:solidFill>
            <a:srgbClr val="FFF8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12" name="Google Shape;112;p5"/>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pic>
        <p:nvPicPr>
          <p:cNvPr descr="preencoded.png" id="113" name="Google Shape;113;p5"/>
          <p:cNvPicPr preferRelativeResize="0"/>
          <p:nvPr/>
        </p:nvPicPr>
        <p:blipFill rotWithShape="1">
          <a:blip r:embed="rId4">
            <a:alphaModFix/>
          </a:blip>
          <a:srcRect b="0" l="0" r="0" t="0"/>
          <a:stretch/>
        </p:blipFill>
        <p:spPr>
          <a:xfrm>
            <a:off x="9346763" y="1589127"/>
            <a:ext cx="5080754" cy="5051227"/>
          </a:xfrm>
          <a:prstGeom prst="rect">
            <a:avLst/>
          </a:prstGeom>
          <a:noFill/>
          <a:ln>
            <a:noFill/>
          </a:ln>
        </p:spPr>
      </p:pic>
      <p:sp>
        <p:nvSpPr>
          <p:cNvPr id="114" name="Google Shape;114;p5"/>
          <p:cNvSpPr/>
          <p:nvPr/>
        </p:nvSpPr>
        <p:spPr>
          <a:xfrm>
            <a:off x="789559" y="873682"/>
            <a:ext cx="6974100" cy="506700"/>
          </a:xfrm>
          <a:prstGeom prst="rect">
            <a:avLst/>
          </a:prstGeom>
          <a:noFill/>
          <a:ln>
            <a:noFill/>
          </a:ln>
        </p:spPr>
        <p:txBody>
          <a:bodyPr anchorCtr="0" anchor="t" bIns="45700" lIns="91425" spcFirstLastPara="1" rIns="91425" wrap="square" tIns="45700">
            <a:noAutofit/>
          </a:bodyPr>
          <a:lstStyle/>
          <a:p>
            <a:pPr indent="0" lvl="0" marL="0" marR="0" rtl="0" algn="l">
              <a:lnSpc>
                <a:spcPct val="124984"/>
              </a:lnSpc>
              <a:spcBef>
                <a:spcPts val="0"/>
              </a:spcBef>
              <a:spcAft>
                <a:spcPts val="0"/>
              </a:spcAft>
              <a:buClr>
                <a:srgbClr val="2C3F42"/>
              </a:buClr>
              <a:buSzPts val="3194"/>
              <a:buFont typeface="Bitter"/>
              <a:buNone/>
            </a:pPr>
            <a:r>
              <a:rPr b="0" i="0" lang="en-US" sz="3194" u="none" cap="none" strike="noStrike">
                <a:solidFill>
                  <a:srgbClr val="2C3F42"/>
                </a:solidFill>
                <a:latin typeface="Bitter"/>
                <a:ea typeface="Bitter"/>
                <a:cs typeface="Bitter"/>
                <a:sym typeface="Bitter"/>
              </a:rPr>
              <a:t>Recomendaciones para la Presentación</a:t>
            </a:r>
            <a:endParaRPr b="0" i="0" sz="3194" u="none" cap="none" strike="noStrike">
              <a:solidFill>
                <a:schemeClr val="dk1"/>
              </a:solidFill>
              <a:latin typeface="Calibri"/>
              <a:ea typeface="Calibri"/>
              <a:cs typeface="Calibri"/>
              <a:sym typeface="Calibri"/>
            </a:endParaRPr>
          </a:p>
        </p:txBody>
      </p:sp>
      <p:sp>
        <p:nvSpPr>
          <p:cNvPr id="115" name="Google Shape;115;p5"/>
          <p:cNvSpPr/>
          <p:nvPr/>
        </p:nvSpPr>
        <p:spPr>
          <a:xfrm>
            <a:off x="567809" y="2350651"/>
            <a:ext cx="8008382" cy="4278392"/>
          </a:xfrm>
          <a:prstGeom prst="roundRect">
            <a:avLst>
              <a:gd fmla="val 1593" name="adj"/>
            </a:avLst>
          </a:prstGeom>
          <a:noFill/>
          <a:ln cap="flat" cmpd="sng" w="9525">
            <a:solidFill>
              <a:srgbClr val="000000">
                <a:alpha val="784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575429" y="2358271"/>
            <a:ext cx="7993142" cy="1507569"/>
          </a:xfrm>
          <a:prstGeom prst="rect">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737592" y="2463165"/>
            <a:ext cx="3668435" cy="259556"/>
          </a:xfrm>
          <a:prstGeom prst="rect">
            <a:avLst/>
          </a:prstGeom>
          <a:noFill/>
          <a:ln>
            <a:noFill/>
          </a:ln>
        </p:spPr>
        <p:txBody>
          <a:bodyPr anchorCtr="0" anchor="t" bIns="45700" lIns="91425" spcFirstLastPara="1" rIns="91425" wrap="square" tIns="45700">
            <a:noAutofit/>
          </a:bodyPr>
          <a:lstStyle/>
          <a:p>
            <a:pPr indent="0" lvl="0" marL="0" marR="0" rtl="0" algn="l">
              <a:lnSpc>
                <a:spcPct val="160062"/>
              </a:lnSpc>
              <a:spcBef>
                <a:spcPts val="0"/>
              </a:spcBef>
              <a:spcAft>
                <a:spcPts val="0"/>
              </a:spcAft>
              <a:buClr>
                <a:srgbClr val="2B2E3C"/>
              </a:buClr>
              <a:buSzPts val="1277"/>
              <a:buFont typeface="Open Sans"/>
              <a:buNone/>
            </a:pPr>
            <a:r>
              <a:rPr b="0" i="0" lang="en-US" sz="1277" u="none" cap="none" strike="noStrike">
                <a:solidFill>
                  <a:srgbClr val="2B2E3C"/>
                </a:solidFill>
                <a:latin typeface="Open Sans"/>
                <a:ea typeface="Open Sans"/>
                <a:cs typeface="Open Sans"/>
                <a:sym typeface="Open Sans"/>
              </a:rPr>
              <a:t>Color</a:t>
            </a:r>
            <a:endParaRPr b="0" i="0" sz="1277" u="none" cap="none" strike="noStrike">
              <a:solidFill>
                <a:schemeClr val="dk1"/>
              </a:solidFill>
              <a:latin typeface="Calibri"/>
              <a:ea typeface="Calibri"/>
              <a:cs typeface="Calibri"/>
              <a:sym typeface="Calibri"/>
            </a:endParaRPr>
          </a:p>
        </p:txBody>
      </p:sp>
      <p:sp>
        <p:nvSpPr>
          <p:cNvPr id="118" name="Google Shape;118;p5"/>
          <p:cNvSpPr/>
          <p:nvPr/>
        </p:nvSpPr>
        <p:spPr>
          <a:xfrm>
            <a:off x="4737973" y="2463165"/>
            <a:ext cx="3668435" cy="1297781"/>
          </a:xfrm>
          <a:prstGeom prst="rect">
            <a:avLst/>
          </a:prstGeom>
          <a:noFill/>
          <a:ln>
            <a:noFill/>
          </a:ln>
        </p:spPr>
        <p:txBody>
          <a:bodyPr anchorCtr="0" anchor="t" bIns="45700" lIns="91425" spcFirstLastPara="1" rIns="91425" wrap="square" tIns="45700">
            <a:noAutofit/>
          </a:bodyPr>
          <a:lstStyle/>
          <a:p>
            <a:pPr indent="0" lvl="0" marL="0" marR="0" rtl="0" algn="l">
              <a:lnSpc>
                <a:spcPct val="160062"/>
              </a:lnSpc>
              <a:spcBef>
                <a:spcPts val="0"/>
              </a:spcBef>
              <a:spcAft>
                <a:spcPts val="0"/>
              </a:spcAft>
              <a:buClr>
                <a:srgbClr val="2B2E3C"/>
              </a:buClr>
              <a:buSzPts val="1277"/>
              <a:buFont typeface="Open Sans"/>
              <a:buNone/>
            </a:pPr>
            <a:r>
              <a:rPr b="0" i="0" lang="en-US" sz="1277" u="none" cap="none" strike="noStrike">
                <a:solidFill>
                  <a:srgbClr val="2B2E3C"/>
                </a:solidFill>
                <a:latin typeface="Open Sans"/>
                <a:ea typeface="Open Sans"/>
                <a:cs typeface="Open Sans"/>
                <a:sym typeface="Open Sans"/>
              </a:rPr>
              <a:t>Utilizar una paleta de colores coherente que permita una lectura clara y agradable. Evitar colores demasiado brillantes o contrastantes que puedan dificultar la comprensión de la información.</a:t>
            </a:r>
            <a:endParaRPr b="0" i="0" sz="1277" u="none" cap="none" strike="noStrike">
              <a:solidFill>
                <a:schemeClr val="dk1"/>
              </a:solidFill>
              <a:latin typeface="Calibri"/>
              <a:ea typeface="Calibri"/>
              <a:cs typeface="Calibri"/>
              <a:sym typeface="Calibri"/>
            </a:endParaRPr>
          </a:p>
        </p:txBody>
      </p:sp>
      <p:sp>
        <p:nvSpPr>
          <p:cNvPr id="119" name="Google Shape;119;p5"/>
          <p:cNvSpPr/>
          <p:nvPr/>
        </p:nvSpPr>
        <p:spPr>
          <a:xfrm>
            <a:off x="575429" y="3865840"/>
            <a:ext cx="7993142" cy="1507569"/>
          </a:xfrm>
          <a:prstGeom prst="rect">
            <a:avLst/>
          </a:prstGeom>
          <a:solidFill>
            <a:srgbClr val="000000">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737592" y="3970734"/>
            <a:ext cx="3668435" cy="259556"/>
          </a:xfrm>
          <a:prstGeom prst="rect">
            <a:avLst/>
          </a:prstGeom>
          <a:noFill/>
          <a:ln>
            <a:noFill/>
          </a:ln>
        </p:spPr>
        <p:txBody>
          <a:bodyPr anchorCtr="0" anchor="t" bIns="45700" lIns="91425" spcFirstLastPara="1" rIns="91425" wrap="square" tIns="45700">
            <a:noAutofit/>
          </a:bodyPr>
          <a:lstStyle/>
          <a:p>
            <a:pPr indent="0" lvl="0" marL="0" marR="0" rtl="0" algn="l">
              <a:lnSpc>
                <a:spcPct val="160062"/>
              </a:lnSpc>
              <a:spcBef>
                <a:spcPts val="0"/>
              </a:spcBef>
              <a:spcAft>
                <a:spcPts val="0"/>
              </a:spcAft>
              <a:buClr>
                <a:srgbClr val="2B2E3C"/>
              </a:buClr>
              <a:buSzPts val="1277"/>
              <a:buFont typeface="Open Sans"/>
              <a:buNone/>
            </a:pPr>
            <a:r>
              <a:rPr b="0" i="0" lang="en-US" sz="1277" u="none" cap="none" strike="noStrike">
                <a:solidFill>
                  <a:srgbClr val="2B2E3C"/>
                </a:solidFill>
                <a:latin typeface="Open Sans"/>
                <a:ea typeface="Open Sans"/>
                <a:cs typeface="Open Sans"/>
                <a:sym typeface="Open Sans"/>
              </a:rPr>
              <a:t>Imágenes</a:t>
            </a:r>
            <a:endParaRPr b="0" i="0" sz="1277" u="none" cap="none" strike="noStrike">
              <a:solidFill>
                <a:schemeClr val="dk1"/>
              </a:solidFill>
              <a:latin typeface="Calibri"/>
              <a:ea typeface="Calibri"/>
              <a:cs typeface="Calibri"/>
              <a:sym typeface="Calibri"/>
            </a:endParaRPr>
          </a:p>
        </p:txBody>
      </p:sp>
      <p:sp>
        <p:nvSpPr>
          <p:cNvPr id="121" name="Google Shape;121;p5"/>
          <p:cNvSpPr/>
          <p:nvPr/>
        </p:nvSpPr>
        <p:spPr>
          <a:xfrm>
            <a:off x="4737973" y="3970734"/>
            <a:ext cx="3668435" cy="1297781"/>
          </a:xfrm>
          <a:prstGeom prst="rect">
            <a:avLst/>
          </a:prstGeom>
          <a:noFill/>
          <a:ln>
            <a:noFill/>
          </a:ln>
        </p:spPr>
        <p:txBody>
          <a:bodyPr anchorCtr="0" anchor="t" bIns="45700" lIns="91425" spcFirstLastPara="1" rIns="91425" wrap="square" tIns="45700">
            <a:noAutofit/>
          </a:bodyPr>
          <a:lstStyle/>
          <a:p>
            <a:pPr indent="0" lvl="0" marL="0" marR="0" rtl="0" algn="l">
              <a:lnSpc>
                <a:spcPct val="160062"/>
              </a:lnSpc>
              <a:spcBef>
                <a:spcPts val="0"/>
              </a:spcBef>
              <a:spcAft>
                <a:spcPts val="0"/>
              </a:spcAft>
              <a:buClr>
                <a:srgbClr val="2B2E3C"/>
              </a:buClr>
              <a:buSzPts val="1277"/>
              <a:buFont typeface="Open Sans"/>
              <a:buNone/>
            </a:pPr>
            <a:r>
              <a:rPr b="0" i="0" lang="en-US" sz="1277" u="none" cap="none" strike="noStrike">
                <a:solidFill>
                  <a:srgbClr val="2B2E3C"/>
                </a:solidFill>
                <a:latin typeface="Open Sans"/>
                <a:ea typeface="Open Sans"/>
                <a:cs typeface="Open Sans"/>
                <a:sym typeface="Open Sans"/>
              </a:rPr>
              <a:t>Incorporar imágenes relevantes y de alta calidad que complementen el mensaje y faciliten la comprensión del contenido. Seleccionar imágenes que sean atractivas y que se ajusten al tono de la presentación.</a:t>
            </a:r>
            <a:endParaRPr b="0" i="0" sz="1277" u="none" cap="none" strike="noStrike">
              <a:solidFill>
                <a:schemeClr val="dk1"/>
              </a:solidFill>
              <a:latin typeface="Calibri"/>
              <a:ea typeface="Calibri"/>
              <a:cs typeface="Calibri"/>
              <a:sym typeface="Calibri"/>
            </a:endParaRPr>
          </a:p>
        </p:txBody>
      </p:sp>
      <p:sp>
        <p:nvSpPr>
          <p:cNvPr id="122" name="Google Shape;122;p5"/>
          <p:cNvSpPr/>
          <p:nvPr/>
        </p:nvSpPr>
        <p:spPr>
          <a:xfrm>
            <a:off x="575429" y="5373410"/>
            <a:ext cx="7993142" cy="1248013"/>
          </a:xfrm>
          <a:prstGeom prst="rect">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737592" y="5478304"/>
            <a:ext cx="3668435" cy="259556"/>
          </a:xfrm>
          <a:prstGeom prst="rect">
            <a:avLst/>
          </a:prstGeom>
          <a:noFill/>
          <a:ln>
            <a:noFill/>
          </a:ln>
        </p:spPr>
        <p:txBody>
          <a:bodyPr anchorCtr="0" anchor="t" bIns="45700" lIns="91425" spcFirstLastPara="1" rIns="91425" wrap="square" tIns="45700">
            <a:noAutofit/>
          </a:bodyPr>
          <a:lstStyle/>
          <a:p>
            <a:pPr indent="0" lvl="0" marL="0" marR="0" rtl="0" algn="l">
              <a:lnSpc>
                <a:spcPct val="160062"/>
              </a:lnSpc>
              <a:spcBef>
                <a:spcPts val="0"/>
              </a:spcBef>
              <a:spcAft>
                <a:spcPts val="0"/>
              </a:spcAft>
              <a:buClr>
                <a:srgbClr val="2B2E3C"/>
              </a:buClr>
              <a:buSzPts val="1277"/>
              <a:buFont typeface="Open Sans"/>
              <a:buNone/>
            </a:pPr>
            <a:r>
              <a:rPr b="0" i="0" lang="en-US" sz="1277" u="none" cap="none" strike="noStrike">
                <a:solidFill>
                  <a:srgbClr val="2B2E3C"/>
                </a:solidFill>
                <a:latin typeface="Open Sans"/>
                <a:ea typeface="Open Sans"/>
                <a:cs typeface="Open Sans"/>
                <a:sym typeface="Open Sans"/>
              </a:rPr>
              <a:t>Duración</a:t>
            </a:r>
            <a:endParaRPr b="0" i="0" sz="1277" u="none" cap="none" strike="noStrike">
              <a:solidFill>
                <a:schemeClr val="dk1"/>
              </a:solidFill>
              <a:latin typeface="Calibri"/>
              <a:ea typeface="Calibri"/>
              <a:cs typeface="Calibri"/>
              <a:sym typeface="Calibri"/>
            </a:endParaRPr>
          </a:p>
        </p:txBody>
      </p:sp>
      <p:sp>
        <p:nvSpPr>
          <p:cNvPr id="124" name="Google Shape;124;p5"/>
          <p:cNvSpPr/>
          <p:nvPr/>
        </p:nvSpPr>
        <p:spPr>
          <a:xfrm>
            <a:off x="4737973" y="5478304"/>
            <a:ext cx="3668435" cy="1038225"/>
          </a:xfrm>
          <a:prstGeom prst="rect">
            <a:avLst/>
          </a:prstGeom>
          <a:noFill/>
          <a:ln>
            <a:noFill/>
          </a:ln>
        </p:spPr>
        <p:txBody>
          <a:bodyPr anchorCtr="0" anchor="t" bIns="45700" lIns="91425" spcFirstLastPara="1" rIns="91425" wrap="square" tIns="45700">
            <a:noAutofit/>
          </a:bodyPr>
          <a:lstStyle/>
          <a:p>
            <a:pPr indent="0" lvl="0" marL="0" marR="0" rtl="0" algn="l">
              <a:lnSpc>
                <a:spcPct val="160062"/>
              </a:lnSpc>
              <a:spcBef>
                <a:spcPts val="0"/>
              </a:spcBef>
              <a:spcAft>
                <a:spcPts val="0"/>
              </a:spcAft>
              <a:buClr>
                <a:srgbClr val="2B2E3C"/>
              </a:buClr>
              <a:buSzPts val="1277"/>
              <a:buFont typeface="Open Sans"/>
              <a:buNone/>
            </a:pPr>
            <a:r>
              <a:rPr b="0" i="0" lang="en-US" sz="1277" u="none" cap="none" strike="noStrike">
                <a:solidFill>
                  <a:srgbClr val="2B2E3C"/>
                </a:solidFill>
                <a:latin typeface="Open Sans"/>
                <a:ea typeface="Open Sans"/>
                <a:cs typeface="Open Sans"/>
                <a:sym typeface="Open Sans"/>
              </a:rPr>
              <a:t>Mantener el video conciso, con una duración ideal entre 5 y 10 minutos. Enfocarse en los puntos más importantes y evitar divagaciones que puedan desviar la atención del público.</a:t>
            </a:r>
            <a:endParaRPr b="0" i="0" sz="1277"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2024-08-28T15:21:41Z</dcterms:created>
  <dc:creator>PptxGenJS</dc:creator>
</cp:coreProperties>
</file>