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8229600" cx="14630400"/>
  <p:notesSz cx="8229600" cy="14630400"/>
  <p:embeddedFontLst>
    <p:embeddedFont>
      <p:font typeface="Patrick Hand"/>
      <p:regular r:id="rId19"/>
    </p:embeddedFont>
    <p:embeddedFont>
      <p:font typeface="Raleway"/>
      <p:regular r:id="rId20"/>
      <p:bold r:id="rId21"/>
      <p:italic r:id="rId22"/>
      <p:boldItalic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j9QnWH0LuJbaAzLUGGsBLrvpr7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Robo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customschemas.google.com/relationships/presentationmetadata" Target="meta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PatrickHand-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 name="Shape 11"/>
        <p:cNvGrpSpPr/>
        <p:nvPr/>
      </p:nvGrpSpPr>
      <p:grpSpPr>
        <a:xfrm>
          <a:off x="0" y="0"/>
          <a:ext cx="0" cy="0"/>
          <a:chOff x="0" y="0"/>
          <a:chExt cx="0" cy="0"/>
        </a:xfrm>
      </p:grpSpPr>
      <p:sp>
        <p:nvSpPr>
          <p:cNvPr id="12" name="Google Shape;1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 name="Google Shape;1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 name="Google Shape;1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553e0452a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g2f553e0452a_0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2f553e0452a_0_1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f553e0452a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2f553e0452a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2f553e0452a_0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553e0452a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g2f553e0452a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2f553e0452a_0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f553e0452a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2f553e0452a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2f553e0452a_0_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f553e0452a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2f553e0452a_0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2f553e0452a_0_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 name="Google Shape;2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 name="Google Shape;2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 name="Google Shape;3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 name="Google Shape;3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 name="Google Shape;6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f553e0452a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2f553e0452a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2f553e0452a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f553e0452a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2f553e0452a_0_1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2f553e0452a_0_1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10" name="Shape 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hyperlink" Target="https://lucid.app/lucidchart/56bcbff0-a58d-4a6d-9cf3-94ac96f64437/edit?viewport_loc=769%2C-640%2C2219%2C1052%2C0_0&amp;invitationId=inv_e573b15f-83f1-47a4-a67b-d129f332be56"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lucid.app/lucidchart/c2d23501-b535-4584-b8de-8a136e6280f8/edit?viewport_loc=-11%2C83%2C2219%2C1052%2C0_0&amp;invitationId=inv_4997d3cc-7a15-4b50-9d4c-69a79ac1ed09"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 name="Shape 15"/>
        <p:cNvGrpSpPr/>
        <p:nvPr/>
      </p:nvGrpSpPr>
      <p:grpSpPr>
        <a:xfrm>
          <a:off x="0" y="0"/>
          <a:ext cx="0" cy="0"/>
          <a:chOff x="0" y="0"/>
          <a:chExt cx="0" cy="0"/>
        </a:xfrm>
      </p:grpSpPr>
      <p:sp>
        <p:nvSpPr>
          <p:cNvPr id="16" name="Google Shape;16;p1"/>
          <p:cNvSpPr/>
          <p:nvPr/>
        </p:nvSpPr>
        <p:spPr>
          <a:xfrm>
            <a:off x="0" y="0"/>
            <a:ext cx="14630400" cy="82296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0" y="62075"/>
            <a:ext cx="14630400" cy="822960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8" name="Google Shape;18;p1"/>
          <p:cNvPicPr preferRelativeResize="0"/>
          <p:nvPr/>
        </p:nvPicPr>
        <p:blipFill rotWithShape="1">
          <a:blip r:embed="rId3">
            <a:alphaModFix/>
          </a:blip>
          <a:srcRect b="0" l="0" r="0" t="0"/>
          <a:stretch/>
        </p:blipFill>
        <p:spPr>
          <a:xfrm>
            <a:off x="0" y="0"/>
            <a:ext cx="5486400" cy="8229600"/>
          </a:xfrm>
          <a:prstGeom prst="rect">
            <a:avLst/>
          </a:prstGeom>
          <a:noFill/>
          <a:ln>
            <a:noFill/>
          </a:ln>
        </p:spPr>
      </p:pic>
      <p:pic>
        <p:nvPicPr>
          <p:cNvPr descr="preencoded.png" id="19" name="Google Shape;19;p1"/>
          <p:cNvPicPr preferRelativeResize="0"/>
          <p:nvPr/>
        </p:nvPicPr>
        <p:blipFill rotWithShape="1">
          <a:blip r:embed="rId4">
            <a:alphaModFix/>
          </a:blip>
          <a:srcRect b="0" l="0" r="0" t="0"/>
          <a:stretch/>
        </p:blipFill>
        <p:spPr>
          <a:xfrm>
            <a:off x="308610" y="2118479"/>
            <a:ext cx="4869061" cy="3992642"/>
          </a:xfrm>
          <a:prstGeom prst="rect">
            <a:avLst/>
          </a:prstGeom>
          <a:noFill/>
          <a:ln>
            <a:noFill/>
          </a:ln>
        </p:spPr>
      </p:pic>
      <p:sp>
        <p:nvSpPr>
          <p:cNvPr id="20" name="Google Shape;20;p1"/>
          <p:cNvSpPr/>
          <p:nvPr/>
        </p:nvSpPr>
        <p:spPr>
          <a:xfrm>
            <a:off x="6155850" y="589875"/>
            <a:ext cx="8270700" cy="3406500"/>
          </a:xfrm>
          <a:prstGeom prst="rect">
            <a:avLst/>
          </a:prstGeom>
          <a:noFill/>
          <a:ln>
            <a:noFill/>
          </a:ln>
        </p:spPr>
        <p:txBody>
          <a:bodyPr anchorCtr="0" anchor="t" bIns="45700" lIns="91425" spcFirstLastPara="1" rIns="91425" wrap="square" tIns="45700">
            <a:noAutofit/>
          </a:bodyPr>
          <a:lstStyle/>
          <a:p>
            <a:pPr indent="0" lvl="0" marL="0" marR="0" rtl="0" algn="l">
              <a:lnSpc>
                <a:spcPct val="125013"/>
              </a:lnSpc>
              <a:spcBef>
                <a:spcPts val="0"/>
              </a:spcBef>
              <a:spcAft>
                <a:spcPts val="0"/>
              </a:spcAft>
              <a:buClr>
                <a:srgbClr val="383838"/>
              </a:buClr>
              <a:buSzPts val="5365"/>
              <a:buFont typeface="Patrick Hand"/>
              <a:buNone/>
            </a:pPr>
            <a:r>
              <a:rPr b="0" i="0" lang="en-US" sz="5365" u="none" cap="none" strike="noStrike">
                <a:solidFill>
                  <a:srgbClr val="383838"/>
                </a:solidFill>
                <a:latin typeface="Patrick Hand"/>
                <a:ea typeface="Patrick Hand"/>
                <a:cs typeface="Patrick Hand"/>
                <a:sym typeface="Patrick Hand"/>
              </a:rPr>
              <a:t>Evidencia GA2-220501093-AA1-EV02: Elaboración de Diagramas y Plantillas para Casos de Uso del Proyecto</a:t>
            </a:r>
            <a:endParaRPr b="0" i="0" sz="5365" u="none" cap="none" strike="noStrike">
              <a:solidFill>
                <a:schemeClr val="dk1"/>
              </a:solidFill>
              <a:latin typeface="Calibri"/>
              <a:ea typeface="Calibri"/>
              <a:cs typeface="Calibri"/>
              <a:sym typeface="Calibri"/>
            </a:endParaRPr>
          </a:p>
        </p:txBody>
      </p:sp>
      <p:sp>
        <p:nvSpPr>
          <p:cNvPr id="21" name="Google Shape;21;p1"/>
          <p:cNvSpPr/>
          <p:nvPr/>
        </p:nvSpPr>
        <p:spPr>
          <a:xfrm>
            <a:off x="6350437" y="5450919"/>
            <a:ext cx="7415927" cy="395049"/>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383838"/>
              </a:buClr>
              <a:buSzPts val="1944"/>
              <a:buFont typeface="Patrick Hand"/>
              <a:buNone/>
            </a:pPr>
            <a:r>
              <a:rPr b="0" i="0" lang="en-US" sz="1944" u="none" cap="none" strike="noStrike">
                <a:solidFill>
                  <a:srgbClr val="383838"/>
                </a:solidFill>
                <a:latin typeface="Patrick Hand"/>
                <a:ea typeface="Patrick Hand"/>
                <a:cs typeface="Patrick Hand"/>
                <a:sym typeface="Patrick Hand"/>
              </a:rPr>
              <a:t>Automatización de Pagos en la Cafetería Universitaria</a:t>
            </a:r>
            <a:endParaRPr b="0" i="0" sz="1944" u="none" cap="none" strike="noStrike">
              <a:solidFill>
                <a:schemeClr val="dk1"/>
              </a:solidFill>
              <a:latin typeface="Calibri"/>
              <a:ea typeface="Calibri"/>
              <a:cs typeface="Calibri"/>
              <a:sym typeface="Calibri"/>
            </a:endParaRPr>
          </a:p>
        </p:txBody>
      </p:sp>
      <p:sp>
        <p:nvSpPr>
          <p:cNvPr id="22" name="Google Shape;22;p1"/>
          <p:cNvSpPr/>
          <p:nvPr/>
        </p:nvSpPr>
        <p:spPr>
          <a:xfrm>
            <a:off x="6350437" y="6142077"/>
            <a:ext cx="394930" cy="394930"/>
          </a:xfrm>
          <a:prstGeom prst="roundRect">
            <a:avLst>
              <a:gd fmla="val 23151155"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f553e0452a_0_120"/>
          <p:cNvSpPr/>
          <p:nvPr/>
        </p:nvSpPr>
        <p:spPr>
          <a:xfrm>
            <a:off x="0" y="0"/>
            <a:ext cx="14630400" cy="82296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2f553e0452a_0_120"/>
          <p:cNvSpPr/>
          <p:nvPr/>
        </p:nvSpPr>
        <p:spPr>
          <a:xfrm>
            <a:off x="0" y="0"/>
            <a:ext cx="14630400" cy="822960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https://lucid.app/lucidchart/56bcbff0-a58d-4a6d-9cf3-94ac96f64437/edit?viewport_loc=769%2C-640%2C2219%2C1052%2C0_0&amp;invitationId=inv_e573b15f-83f1-47a4-a67b-d129f332be56</a:t>
            </a:r>
            <a:endParaRPr/>
          </a:p>
        </p:txBody>
      </p:sp>
      <p:sp>
        <p:nvSpPr>
          <p:cNvPr id="155" name="Google Shape;155;g2f553e0452a_0_120"/>
          <p:cNvSpPr/>
          <p:nvPr/>
        </p:nvSpPr>
        <p:spPr>
          <a:xfrm>
            <a:off x="1920729" y="1596750"/>
            <a:ext cx="8033700" cy="6171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383838"/>
              </a:buClr>
              <a:buSzPts val="3888"/>
              <a:buFont typeface="Patrick Hand"/>
              <a:buNone/>
            </a:pPr>
            <a:r>
              <a:t/>
            </a:r>
            <a:endParaRPr b="0" i="0" sz="3888" u="none" cap="none" strike="noStrike">
              <a:solidFill>
                <a:schemeClr val="dk1"/>
              </a:solidFill>
              <a:latin typeface="Calibri"/>
              <a:ea typeface="Calibri"/>
              <a:cs typeface="Calibri"/>
              <a:sym typeface="Calibri"/>
            </a:endParaRPr>
          </a:p>
        </p:txBody>
      </p:sp>
      <p:pic>
        <p:nvPicPr>
          <p:cNvPr id="156" name="Google Shape;156;g2f553e0452a_0_120"/>
          <p:cNvPicPr preferRelativeResize="0"/>
          <p:nvPr/>
        </p:nvPicPr>
        <p:blipFill>
          <a:blip r:embed="rId3">
            <a:alphaModFix/>
          </a:blip>
          <a:stretch>
            <a:fillRect/>
          </a:stretch>
        </p:blipFill>
        <p:spPr>
          <a:xfrm>
            <a:off x="0" y="594532"/>
            <a:ext cx="14630401" cy="7040537"/>
          </a:xfrm>
          <a:prstGeom prst="rect">
            <a:avLst/>
          </a:prstGeom>
          <a:noFill/>
          <a:ln>
            <a:noFill/>
          </a:ln>
        </p:spPr>
      </p:pic>
      <p:sp>
        <p:nvSpPr>
          <p:cNvPr id="157" name="Google Shape;157;g2f553e0452a_0_120"/>
          <p:cNvSpPr txBox="1"/>
          <p:nvPr/>
        </p:nvSpPr>
        <p:spPr>
          <a:xfrm>
            <a:off x="0" y="0"/>
            <a:ext cx="1193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hlinkClick r:id="rId4"/>
              </a:rPr>
              <a:t>https://lucid.app/lucidchart/56bcbff0-a58d-4a6d-9cf3-94ac96f64437/edit?viewport_loc=769%2C-640%2C2219%2C1052%2C0_0&amp;invitationId=inv_e573b15f-83f1-47a4-a67b-d129f332be56</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f553e0452a_0_20"/>
          <p:cNvSpPr/>
          <p:nvPr/>
        </p:nvSpPr>
        <p:spPr>
          <a:xfrm>
            <a:off x="0" y="0"/>
            <a:ext cx="14630400" cy="8229600"/>
          </a:xfrm>
          <a:prstGeom prst="rect">
            <a:avLst/>
          </a:prstGeom>
          <a:solidFill>
            <a:srgbClr val="ECEC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f553e0452a_0_20"/>
          <p:cNvSpPr/>
          <p:nvPr/>
        </p:nvSpPr>
        <p:spPr>
          <a:xfrm>
            <a:off x="0" y="0"/>
            <a:ext cx="14630400" cy="8229600"/>
          </a:xfrm>
          <a:prstGeom prst="rect">
            <a:avLst/>
          </a:prstGeom>
          <a:solidFill>
            <a:srgbClr val="FFFFFF">
              <a:alpha val="74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65" name="Google Shape;165;g2f553e0452a_0_20"/>
          <p:cNvPicPr preferRelativeResize="0"/>
          <p:nvPr/>
        </p:nvPicPr>
        <p:blipFill rotWithShape="1">
          <a:blip r:embed="rId3">
            <a:alphaModFix/>
          </a:blip>
          <a:srcRect b="0" l="0" r="0" t="0"/>
          <a:stretch/>
        </p:blipFill>
        <p:spPr>
          <a:xfrm>
            <a:off x="0" y="0"/>
            <a:ext cx="5486400" cy="8229600"/>
          </a:xfrm>
          <a:prstGeom prst="rect">
            <a:avLst/>
          </a:prstGeom>
          <a:noFill/>
          <a:ln>
            <a:noFill/>
          </a:ln>
        </p:spPr>
      </p:pic>
      <p:pic>
        <p:nvPicPr>
          <p:cNvPr descr="preencoded.png" id="166" name="Google Shape;166;g2f553e0452a_0_20"/>
          <p:cNvPicPr preferRelativeResize="0"/>
          <p:nvPr/>
        </p:nvPicPr>
        <p:blipFill rotWithShape="1">
          <a:blip r:embed="rId4">
            <a:alphaModFix/>
          </a:blip>
          <a:srcRect b="0" l="0" r="0" t="0"/>
          <a:stretch/>
        </p:blipFill>
        <p:spPr>
          <a:xfrm>
            <a:off x="283488" y="2306955"/>
            <a:ext cx="4919305" cy="3615691"/>
          </a:xfrm>
          <a:prstGeom prst="rect">
            <a:avLst/>
          </a:prstGeom>
          <a:noFill/>
          <a:ln>
            <a:noFill/>
          </a:ln>
        </p:spPr>
      </p:pic>
      <p:sp>
        <p:nvSpPr>
          <p:cNvPr id="167" name="Google Shape;167;g2f553e0452a_0_20"/>
          <p:cNvSpPr/>
          <p:nvPr/>
        </p:nvSpPr>
        <p:spPr>
          <a:xfrm>
            <a:off x="6280190" y="1188839"/>
            <a:ext cx="7556400" cy="1956300"/>
          </a:xfrm>
          <a:prstGeom prst="rect">
            <a:avLst/>
          </a:prstGeom>
          <a:noFill/>
          <a:ln>
            <a:noFill/>
          </a:ln>
        </p:spPr>
        <p:txBody>
          <a:bodyPr anchorCtr="0" anchor="t" bIns="45700" lIns="91425" spcFirstLastPara="1" rIns="91425" wrap="square" tIns="45700">
            <a:noAutofit/>
          </a:bodyPr>
          <a:lstStyle/>
          <a:p>
            <a:pPr indent="0" lvl="0" marL="0" marR="0" rtl="0" algn="l">
              <a:lnSpc>
                <a:spcPct val="124991"/>
              </a:lnSpc>
              <a:spcBef>
                <a:spcPts val="0"/>
              </a:spcBef>
              <a:spcAft>
                <a:spcPts val="0"/>
              </a:spcAft>
              <a:buClr>
                <a:srgbClr val="1B1B27"/>
              </a:buClr>
              <a:buSzPts val="6162"/>
              <a:buFont typeface="Raleway"/>
              <a:buNone/>
            </a:pPr>
            <a:r>
              <a:rPr b="0" i="0" lang="en-US" sz="6162" u="none" cap="none" strike="noStrike">
                <a:solidFill>
                  <a:srgbClr val="1B1B27"/>
                </a:solidFill>
                <a:latin typeface="Raleway"/>
                <a:ea typeface="Raleway"/>
                <a:cs typeface="Raleway"/>
                <a:sym typeface="Raleway"/>
              </a:rPr>
              <a:t>Plantilla para Casos de Uso</a:t>
            </a:r>
            <a:endParaRPr b="0" i="0" sz="6162" u="none" cap="none" strike="noStrike">
              <a:solidFill>
                <a:schemeClr val="dk1"/>
              </a:solidFill>
              <a:latin typeface="Calibri"/>
              <a:ea typeface="Calibri"/>
              <a:cs typeface="Calibri"/>
              <a:sym typeface="Calibri"/>
            </a:endParaRPr>
          </a:p>
        </p:txBody>
      </p:sp>
      <p:sp>
        <p:nvSpPr>
          <p:cNvPr id="168" name="Google Shape;168;g2f553e0452a_0_20"/>
          <p:cNvSpPr/>
          <p:nvPr/>
        </p:nvSpPr>
        <p:spPr>
          <a:xfrm>
            <a:off x="6280190" y="3485436"/>
            <a:ext cx="7556400" cy="2903100"/>
          </a:xfrm>
          <a:prstGeom prst="rect">
            <a:avLst/>
          </a:prstGeom>
          <a:noFill/>
          <a:ln>
            <a:noFill/>
          </a:ln>
        </p:spPr>
        <p:txBody>
          <a:bodyPr anchorCtr="0" anchor="t" bIns="45700" lIns="91425" spcFirstLastPara="1" rIns="91425" wrap="square" tIns="45700">
            <a:noAutofit/>
          </a:bodyPr>
          <a:lstStyle/>
          <a:p>
            <a:pPr indent="0" lvl="0" marL="0" marR="0" rtl="0" algn="l">
              <a:lnSpc>
                <a:spcPct val="160022"/>
              </a:lnSpc>
              <a:spcBef>
                <a:spcPts val="0"/>
              </a:spcBef>
              <a:spcAft>
                <a:spcPts val="0"/>
              </a:spcAft>
              <a:buClr>
                <a:srgbClr val="3C3939"/>
              </a:buClr>
              <a:buSzPts val="1786"/>
              <a:buFont typeface="Roboto"/>
              <a:buNone/>
            </a:pPr>
            <a:r>
              <a:rPr b="0" i="0" lang="en-US" sz="1786" u="none" cap="none" strike="noStrike">
                <a:solidFill>
                  <a:srgbClr val="3C3939"/>
                </a:solidFill>
                <a:latin typeface="Roboto"/>
                <a:ea typeface="Roboto"/>
                <a:cs typeface="Roboto"/>
                <a:sym typeface="Roboto"/>
              </a:rPr>
              <a:t>Los casos de uso son una herramienta fundamental en el análisis y diseño de sistemas de software. Permiten describir de forma detallada las interacciones entre los usuarios (actores) y el sistema, incluyendo las funcionalidades que se ofrecen y los pasos que se llevan a cabo durante cada flujo de trabajo. Esta plantilla proporciona una estructura estandarizada para la creación de casos de uso, asegurando que se incluya toda la información relevante y que se mantenga una coherencia en su presentación.</a:t>
            </a:r>
            <a:endParaRPr b="0" i="0" sz="1786" u="none" cap="none" strike="noStrike">
              <a:solidFill>
                <a:schemeClr val="dk1"/>
              </a:solidFill>
              <a:latin typeface="Calibri"/>
              <a:ea typeface="Calibri"/>
              <a:cs typeface="Calibri"/>
              <a:sym typeface="Calibri"/>
            </a:endParaRPr>
          </a:p>
        </p:txBody>
      </p:sp>
      <p:sp>
        <p:nvSpPr>
          <p:cNvPr id="169" name="Google Shape;169;g2f553e0452a_0_20"/>
          <p:cNvSpPr/>
          <p:nvPr/>
        </p:nvSpPr>
        <p:spPr>
          <a:xfrm>
            <a:off x="6280190" y="6660713"/>
            <a:ext cx="363000" cy="363000"/>
          </a:xfrm>
          <a:prstGeom prst="roundRect">
            <a:avLst>
              <a:gd fmla="val 25194296"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f553e0452a_0_34"/>
          <p:cNvSpPr/>
          <p:nvPr/>
        </p:nvSpPr>
        <p:spPr>
          <a:xfrm>
            <a:off x="0" y="0"/>
            <a:ext cx="14630400" cy="8229600"/>
          </a:xfrm>
          <a:prstGeom prst="rect">
            <a:avLst/>
          </a:prstGeom>
          <a:solidFill>
            <a:srgbClr val="ECEC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f553e0452a_0_34"/>
          <p:cNvSpPr/>
          <p:nvPr/>
        </p:nvSpPr>
        <p:spPr>
          <a:xfrm>
            <a:off x="0" y="0"/>
            <a:ext cx="14630400" cy="8229600"/>
          </a:xfrm>
          <a:prstGeom prst="rect">
            <a:avLst/>
          </a:prstGeom>
          <a:solidFill>
            <a:srgbClr val="FFFFFF">
              <a:alpha val="74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77" name="Google Shape;177;g2f553e0452a_0_34"/>
          <p:cNvPicPr preferRelativeResize="0"/>
          <p:nvPr/>
        </p:nvPicPr>
        <p:blipFill rotWithShape="1">
          <a:blip r:embed="rId3">
            <a:alphaModFix/>
          </a:blip>
          <a:srcRect b="0" l="0" r="0" t="0"/>
          <a:stretch/>
        </p:blipFill>
        <p:spPr>
          <a:xfrm>
            <a:off x="9144000" y="0"/>
            <a:ext cx="5486400" cy="8229600"/>
          </a:xfrm>
          <a:prstGeom prst="rect">
            <a:avLst/>
          </a:prstGeom>
          <a:noFill/>
          <a:ln>
            <a:noFill/>
          </a:ln>
        </p:spPr>
      </p:pic>
      <p:pic>
        <p:nvPicPr>
          <p:cNvPr descr="preencoded.png" id="178" name="Google Shape;178;g2f553e0452a_0_34"/>
          <p:cNvPicPr preferRelativeResize="0"/>
          <p:nvPr/>
        </p:nvPicPr>
        <p:blipFill rotWithShape="1">
          <a:blip r:embed="rId4">
            <a:alphaModFix/>
          </a:blip>
          <a:srcRect b="0" l="0" r="0" t="0"/>
          <a:stretch/>
        </p:blipFill>
        <p:spPr>
          <a:xfrm>
            <a:off x="9427488" y="1544360"/>
            <a:ext cx="4919305" cy="5140761"/>
          </a:xfrm>
          <a:prstGeom prst="rect">
            <a:avLst/>
          </a:prstGeom>
          <a:noFill/>
          <a:ln>
            <a:noFill/>
          </a:ln>
        </p:spPr>
      </p:pic>
      <p:sp>
        <p:nvSpPr>
          <p:cNvPr id="179" name="Google Shape;179;g2f553e0452a_0_34"/>
          <p:cNvSpPr/>
          <p:nvPr/>
        </p:nvSpPr>
        <p:spPr>
          <a:xfrm>
            <a:off x="793801" y="624250"/>
            <a:ext cx="8248800" cy="708900"/>
          </a:xfrm>
          <a:prstGeom prst="rect">
            <a:avLst/>
          </a:prstGeom>
          <a:noFill/>
          <a:ln>
            <a:noFill/>
          </a:ln>
        </p:spPr>
        <p:txBody>
          <a:bodyPr anchorCtr="0" anchor="t" bIns="45700" lIns="91425" spcFirstLastPara="1" rIns="91425" wrap="square" tIns="45700">
            <a:noAutofit/>
          </a:bodyPr>
          <a:lstStyle/>
          <a:p>
            <a:pPr indent="0" lvl="0" marL="0" marR="0" rtl="0" algn="l">
              <a:lnSpc>
                <a:spcPct val="124994"/>
              </a:lnSpc>
              <a:spcBef>
                <a:spcPts val="0"/>
              </a:spcBef>
              <a:spcAft>
                <a:spcPts val="0"/>
              </a:spcAft>
              <a:buClr>
                <a:srgbClr val="1B1B27"/>
              </a:buClr>
              <a:buSzPts val="4465"/>
              <a:buFont typeface="Raleway"/>
              <a:buNone/>
            </a:pPr>
            <a:r>
              <a:rPr b="0" i="0" lang="en-US" sz="4465" u="none" cap="none" strike="noStrike">
                <a:solidFill>
                  <a:srgbClr val="1B1B27"/>
                </a:solidFill>
                <a:latin typeface="Raleway"/>
                <a:ea typeface="Raleway"/>
                <a:cs typeface="Raleway"/>
                <a:sym typeface="Raleway"/>
              </a:rPr>
              <a:t>Descripción del Caso de Uso</a:t>
            </a:r>
            <a:endParaRPr b="0" i="0" sz="4465" u="none" cap="none" strike="noStrike">
              <a:solidFill>
                <a:schemeClr val="dk1"/>
              </a:solidFill>
              <a:latin typeface="Calibri"/>
              <a:ea typeface="Calibri"/>
              <a:cs typeface="Calibri"/>
              <a:sym typeface="Calibri"/>
            </a:endParaRPr>
          </a:p>
        </p:txBody>
      </p:sp>
      <p:sp>
        <p:nvSpPr>
          <p:cNvPr id="180" name="Google Shape;180;g2f553e0452a_0_34"/>
          <p:cNvSpPr/>
          <p:nvPr/>
        </p:nvSpPr>
        <p:spPr>
          <a:xfrm>
            <a:off x="793790" y="1673185"/>
            <a:ext cx="7556400" cy="2177400"/>
          </a:xfrm>
          <a:prstGeom prst="rect">
            <a:avLst/>
          </a:prstGeom>
          <a:noFill/>
          <a:ln>
            <a:noFill/>
          </a:ln>
        </p:spPr>
        <p:txBody>
          <a:bodyPr anchorCtr="0" anchor="t" bIns="45700" lIns="91425" spcFirstLastPara="1" rIns="91425" wrap="square" tIns="45700">
            <a:noAutofit/>
          </a:bodyPr>
          <a:lstStyle/>
          <a:p>
            <a:pPr indent="0" lvl="0" marL="0" marR="0" rtl="0" algn="l">
              <a:lnSpc>
                <a:spcPct val="160022"/>
              </a:lnSpc>
              <a:spcBef>
                <a:spcPts val="0"/>
              </a:spcBef>
              <a:spcAft>
                <a:spcPts val="0"/>
              </a:spcAft>
              <a:buClr>
                <a:srgbClr val="3C3939"/>
              </a:buClr>
              <a:buSzPts val="1786"/>
              <a:buFont typeface="Roboto"/>
              <a:buNone/>
            </a:pPr>
            <a:r>
              <a:rPr b="0" i="0" lang="en-US" sz="1786" u="none" cap="none" strike="noStrike">
                <a:solidFill>
                  <a:srgbClr val="3C3939"/>
                </a:solidFill>
                <a:latin typeface="Roboto"/>
                <a:ea typeface="Roboto"/>
                <a:cs typeface="Roboto"/>
                <a:sym typeface="Roboto"/>
              </a:rPr>
              <a:t>Este caso de uso se centra en la interacción de un estudiante con el sistema de pagos de la cafetería. El objetivo principal es describir cómo un estudiante puede realizar una compra utilizando su saldo disponible en la plataforma. Se define la interacción entre el estudiante y el sistema de pagos, delineando los pasos que deben seguirse para completar una transacción exitosa.</a:t>
            </a:r>
            <a:endParaRPr b="0" i="0" sz="1786" u="none" cap="none" strike="noStrike">
              <a:solidFill>
                <a:schemeClr val="dk1"/>
              </a:solidFill>
              <a:latin typeface="Calibri"/>
              <a:ea typeface="Calibri"/>
              <a:cs typeface="Calibri"/>
              <a:sym typeface="Calibri"/>
            </a:endParaRPr>
          </a:p>
        </p:txBody>
      </p:sp>
      <p:sp>
        <p:nvSpPr>
          <p:cNvPr id="181" name="Google Shape;181;g2f553e0452a_0_34"/>
          <p:cNvSpPr/>
          <p:nvPr/>
        </p:nvSpPr>
        <p:spPr>
          <a:xfrm>
            <a:off x="793790" y="4105751"/>
            <a:ext cx="3664800" cy="3499500"/>
          </a:xfrm>
          <a:prstGeom prst="roundRect">
            <a:avLst>
              <a:gd fmla="val 2722" name="adj"/>
            </a:avLst>
          </a:prstGeom>
          <a:solidFill>
            <a:srgbClr val="E1E1EA"/>
          </a:solidFill>
          <a:ln cap="flat" cmpd="sng" w="9525">
            <a:solidFill>
              <a:srgbClr val="C7C7D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f553e0452a_0_34"/>
          <p:cNvSpPr/>
          <p:nvPr/>
        </p:nvSpPr>
        <p:spPr>
          <a:xfrm>
            <a:off x="1028224" y="4340185"/>
            <a:ext cx="2835300" cy="354300"/>
          </a:xfrm>
          <a:prstGeom prst="rect">
            <a:avLst/>
          </a:prstGeom>
          <a:noFill/>
          <a:ln>
            <a:noFill/>
          </a:ln>
        </p:spPr>
        <p:txBody>
          <a:bodyPr anchorCtr="0" anchor="t" bIns="45700" lIns="91425" spcFirstLastPara="1" rIns="91425" wrap="square" tIns="45700">
            <a:noAutofit/>
          </a:bodyPr>
          <a:lstStyle/>
          <a:p>
            <a:pPr indent="0" lvl="0" marL="0" marR="0" rtl="0" algn="l">
              <a:lnSpc>
                <a:spcPct val="124988"/>
              </a:lnSpc>
              <a:spcBef>
                <a:spcPts val="0"/>
              </a:spcBef>
              <a:spcAft>
                <a:spcPts val="0"/>
              </a:spcAft>
              <a:buClr>
                <a:srgbClr val="3C3939"/>
              </a:buClr>
              <a:buSzPts val="2233"/>
              <a:buFont typeface="Raleway"/>
              <a:buNone/>
            </a:pPr>
            <a:r>
              <a:rPr b="0" i="0" lang="en-US" sz="2233" u="none" cap="none" strike="noStrike">
                <a:solidFill>
                  <a:srgbClr val="3C3939"/>
                </a:solidFill>
                <a:latin typeface="Raleway"/>
                <a:ea typeface="Raleway"/>
                <a:cs typeface="Raleway"/>
                <a:sym typeface="Raleway"/>
              </a:rPr>
              <a:t>Estudiante</a:t>
            </a:r>
            <a:endParaRPr b="0" i="0" sz="2233" u="none" cap="none" strike="noStrike">
              <a:solidFill>
                <a:schemeClr val="dk1"/>
              </a:solidFill>
              <a:latin typeface="Calibri"/>
              <a:ea typeface="Calibri"/>
              <a:cs typeface="Calibri"/>
              <a:sym typeface="Calibri"/>
            </a:endParaRPr>
          </a:p>
        </p:txBody>
      </p:sp>
      <p:sp>
        <p:nvSpPr>
          <p:cNvPr id="183" name="Google Shape;183;g2f553e0452a_0_34"/>
          <p:cNvSpPr/>
          <p:nvPr/>
        </p:nvSpPr>
        <p:spPr>
          <a:xfrm>
            <a:off x="1028224" y="4830604"/>
            <a:ext cx="3195900" cy="2177400"/>
          </a:xfrm>
          <a:prstGeom prst="rect">
            <a:avLst/>
          </a:prstGeom>
          <a:noFill/>
          <a:ln>
            <a:noFill/>
          </a:ln>
        </p:spPr>
        <p:txBody>
          <a:bodyPr anchorCtr="0" anchor="t" bIns="45700" lIns="91425" spcFirstLastPara="1" rIns="91425" wrap="square" tIns="45700">
            <a:noAutofit/>
          </a:bodyPr>
          <a:lstStyle/>
          <a:p>
            <a:pPr indent="0" lvl="0" marL="0" marR="0" rtl="0" algn="l">
              <a:lnSpc>
                <a:spcPct val="160022"/>
              </a:lnSpc>
              <a:spcBef>
                <a:spcPts val="0"/>
              </a:spcBef>
              <a:spcAft>
                <a:spcPts val="0"/>
              </a:spcAft>
              <a:buClr>
                <a:srgbClr val="3C3939"/>
              </a:buClr>
              <a:buSzPts val="1786"/>
              <a:buFont typeface="Roboto"/>
              <a:buNone/>
            </a:pPr>
            <a:r>
              <a:rPr b="0" i="0" lang="en-US" sz="1786" u="none" cap="none" strike="noStrike">
                <a:solidFill>
                  <a:srgbClr val="3C3939"/>
                </a:solidFill>
                <a:latin typeface="Roboto"/>
                <a:ea typeface="Roboto"/>
                <a:cs typeface="Roboto"/>
                <a:sym typeface="Roboto"/>
              </a:rPr>
              <a:t>El estudiante es el usuario final del sistema de pagos. Su función principal es seleccionar el producto que desea comprar y autorizar el pago con su saldo disponible.</a:t>
            </a:r>
            <a:endParaRPr b="0" i="0" sz="1786" u="none" cap="none" strike="noStrike">
              <a:solidFill>
                <a:schemeClr val="dk1"/>
              </a:solidFill>
              <a:latin typeface="Calibri"/>
              <a:ea typeface="Calibri"/>
              <a:cs typeface="Calibri"/>
              <a:sym typeface="Calibri"/>
            </a:endParaRPr>
          </a:p>
        </p:txBody>
      </p:sp>
      <p:sp>
        <p:nvSpPr>
          <p:cNvPr id="184" name="Google Shape;184;g2f553e0452a_0_34"/>
          <p:cNvSpPr/>
          <p:nvPr/>
        </p:nvSpPr>
        <p:spPr>
          <a:xfrm>
            <a:off x="4685467" y="4105751"/>
            <a:ext cx="3664800" cy="3499500"/>
          </a:xfrm>
          <a:prstGeom prst="roundRect">
            <a:avLst>
              <a:gd fmla="val 2722" name="adj"/>
            </a:avLst>
          </a:prstGeom>
          <a:solidFill>
            <a:srgbClr val="E1E1EA"/>
          </a:solidFill>
          <a:ln cap="flat" cmpd="sng" w="9525">
            <a:solidFill>
              <a:srgbClr val="C7C7D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f553e0452a_0_34"/>
          <p:cNvSpPr/>
          <p:nvPr/>
        </p:nvSpPr>
        <p:spPr>
          <a:xfrm>
            <a:off x="4919901" y="4340185"/>
            <a:ext cx="2835300" cy="354300"/>
          </a:xfrm>
          <a:prstGeom prst="rect">
            <a:avLst/>
          </a:prstGeom>
          <a:noFill/>
          <a:ln>
            <a:noFill/>
          </a:ln>
        </p:spPr>
        <p:txBody>
          <a:bodyPr anchorCtr="0" anchor="t" bIns="45700" lIns="91425" spcFirstLastPara="1" rIns="91425" wrap="square" tIns="45700">
            <a:noAutofit/>
          </a:bodyPr>
          <a:lstStyle/>
          <a:p>
            <a:pPr indent="0" lvl="0" marL="0" marR="0" rtl="0" algn="l">
              <a:lnSpc>
                <a:spcPct val="124988"/>
              </a:lnSpc>
              <a:spcBef>
                <a:spcPts val="0"/>
              </a:spcBef>
              <a:spcAft>
                <a:spcPts val="0"/>
              </a:spcAft>
              <a:buClr>
                <a:srgbClr val="3C3939"/>
              </a:buClr>
              <a:buSzPts val="2233"/>
              <a:buFont typeface="Raleway"/>
              <a:buNone/>
            </a:pPr>
            <a:r>
              <a:rPr b="0" i="0" lang="en-US" sz="2233" u="none" cap="none" strike="noStrike">
                <a:solidFill>
                  <a:srgbClr val="3C3939"/>
                </a:solidFill>
                <a:latin typeface="Raleway"/>
                <a:ea typeface="Raleway"/>
                <a:cs typeface="Raleway"/>
                <a:sym typeface="Raleway"/>
              </a:rPr>
              <a:t>Sistema de Pagos</a:t>
            </a:r>
            <a:endParaRPr b="0" i="0" sz="2233" u="none" cap="none" strike="noStrike">
              <a:solidFill>
                <a:schemeClr val="dk1"/>
              </a:solidFill>
              <a:latin typeface="Calibri"/>
              <a:ea typeface="Calibri"/>
              <a:cs typeface="Calibri"/>
              <a:sym typeface="Calibri"/>
            </a:endParaRPr>
          </a:p>
        </p:txBody>
      </p:sp>
      <p:sp>
        <p:nvSpPr>
          <p:cNvPr id="186" name="Google Shape;186;g2f553e0452a_0_34"/>
          <p:cNvSpPr/>
          <p:nvPr/>
        </p:nvSpPr>
        <p:spPr>
          <a:xfrm>
            <a:off x="4919901" y="4830604"/>
            <a:ext cx="3195900" cy="2540400"/>
          </a:xfrm>
          <a:prstGeom prst="rect">
            <a:avLst/>
          </a:prstGeom>
          <a:noFill/>
          <a:ln>
            <a:noFill/>
          </a:ln>
        </p:spPr>
        <p:txBody>
          <a:bodyPr anchorCtr="0" anchor="t" bIns="45700" lIns="91425" spcFirstLastPara="1" rIns="91425" wrap="square" tIns="45700">
            <a:noAutofit/>
          </a:bodyPr>
          <a:lstStyle/>
          <a:p>
            <a:pPr indent="0" lvl="0" marL="0" marR="0" rtl="0" algn="l">
              <a:lnSpc>
                <a:spcPct val="160022"/>
              </a:lnSpc>
              <a:spcBef>
                <a:spcPts val="0"/>
              </a:spcBef>
              <a:spcAft>
                <a:spcPts val="0"/>
              </a:spcAft>
              <a:buClr>
                <a:srgbClr val="3C3939"/>
              </a:buClr>
              <a:buSzPts val="1786"/>
              <a:buFont typeface="Roboto"/>
              <a:buNone/>
            </a:pPr>
            <a:r>
              <a:rPr b="0" i="0" lang="en-US" sz="1786" u="none" cap="none" strike="noStrike">
                <a:solidFill>
                  <a:srgbClr val="3C3939"/>
                </a:solidFill>
                <a:latin typeface="Roboto"/>
                <a:ea typeface="Roboto"/>
                <a:cs typeface="Roboto"/>
                <a:sym typeface="Roboto"/>
              </a:rPr>
              <a:t>El sistema de pagos es la plataforma tecnológica que gestiona las transacciones financieras. Se encarga de verificar el saldo del estudiante, autorizar el pago, actualizar el saldo y registrar la transacción.</a:t>
            </a:r>
            <a:endParaRPr b="0" i="0" sz="1786"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f553e0452a_0_51"/>
          <p:cNvSpPr/>
          <p:nvPr/>
        </p:nvSpPr>
        <p:spPr>
          <a:xfrm>
            <a:off x="0" y="0"/>
            <a:ext cx="14630400" cy="8229600"/>
          </a:xfrm>
          <a:prstGeom prst="rect">
            <a:avLst/>
          </a:prstGeom>
          <a:solidFill>
            <a:srgbClr val="ECEC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f553e0452a_0_51"/>
          <p:cNvSpPr/>
          <p:nvPr/>
        </p:nvSpPr>
        <p:spPr>
          <a:xfrm>
            <a:off x="0" y="0"/>
            <a:ext cx="14630400" cy="8229600"/>
          </a:xfrm>
          <a:prstGeom prst="rect">
            <a:avLst/>
          </a:prstGeom>
          <a:solidFill>
            <a:srgbClr val="FFFFFF">
              <a:alpha val="74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2f553e0452a_0_51"/>
          <p:cNvSpPr/>
          <p:nvPr/>
        </p:nvSpPr>
        <p:spPr>
          <a:xfrm>
            <a:off x="2065496" y="483989"/>
            <a:ext cx="3969300" cy="496200"/>
          </a:xfrm>
          <a:prstGeom prst="rect">
            <a:avLst/>
          </a:prstGeom>
          <a:noFill/>
          <a:ln>
            <a:noFill/>
          </a:ln>
        </p:spPr>
        <p:txBody>
          <a:bodyPr anchorCtr="0" anchor="t" bIns="45700" lIns="91425" spcFirstLastPara="1" rIns="91425" wrap="square" tIns="45700">
            <a:noAutofit/>
          </a:bodyPr>
          <a:lstStyle/>
          <a:p>
            <a:pPr indent="0" lvl="0" marL="0" marR="0" rtl="0" algn="l">
              <a:lnSpc>
                <a:spcPct val="124984"/>
              </a:lnSpc>
              <a:spcBef>
                <a:spcPts val="0"/>
              </a:spcBef>
              <a:spcAft>
                <a:spcPts val="0"/>
              </a:spcAft>
              <a:buClr>
                <a:srgbClr val="1B1B27"/>
              </a:buClr>
              <a:buSzPts val="3126"/>
              <a:buFont typeface="Raleway"/>
              <a:buNone/>
            </a:pPr>
            <a:r>
              <a:rPr b="0" i="0" lang="en-US" sz="3126" u="none" cap="none" strike="noStrike">
                <a:solidFill>
                  <a:srgbClr val="1B1B27"/>
                </a:solidFill>
                <a:latin typeface="Raleway"/>
                <a:ea typeface="Raleway"/>
                <a:cs typeface="Raleway"/>
                <a:sym typeface="Raleway"/>
              </a:rPr>
              <a:t>Flujo de Eventos</a:t>
            </a:r>
            <a:endParaRPr b="0" i="0" sz="3126" u="none" cap="none" strike="noStrike">
              <a:solidFill>
                <a:schemeClr val="dk1"/>
              </a:solidFill>
              <a:latin typeface="Calibri"/>
              <a:ea typeface="Calibri"/>
              <a:cs typeface="Calibri"/>
              <a:sym typeface="Calibri"/>
            </a:endParaRPr>
          </a:p>
        </p:txBody>
      </p:sp>
      <p:sp>
        <p:nvSpPr>
          <p:cNvPr id="195" name="Google Shape;195;g2f553e0452a_0_51"/>
          <p:cNvSpPr/>
          <p:nvPr/>
        </p:nvSpPr>
        <p:spPr>
          <a:xfrm>
            <a:off x="2065496" y="1297662"/>
            <a:ext cx="10499400" cy="5082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3C3939"/>
              </a:buClr>
              <a:buSzPts val="1250"/>
              <a:buFont typeface="Roboto"/>
              <a:buNone/>
            </a:pPr>
            <a:r>
              <a:rPr b="0" i="0" lang="en-US" sz="1250" u="none" cap="none" strike="noStrike">
                <a:solidFill>
                  <a:srgbClr val="3C3939"/>
                </a:solidFill>
                <a:latin typeface="Roboto"/>
                <a:ea typeface="Roboto"/>
                <a:cs typeface="Roboto"/>
                <a:sym typeface="Roboto"/>
              </a:rPr>
              <a:t>El flujo principal de eventos describe los pasos que se llevan a cabo en una transacción típica. Los pasos son secuenciales y describen la interacción entre el estudiante y el sistema de pagos.</a:t>
            </a:r>
            <a:endParaRPr b="0" i="0" sz="1250" u="none" cap="none" strike="noStrike">
              <a:solidFill>
                <a:schemeClr val="dk1"/>
              </a:solidFill>
              <a:latin typeface="Calibri"/>
              <a:ea typeface="Calibri"/>
              <a:cs typeface="Calibri"/>
              <a:sym typeface="Calibri"/>
            </a:endParaRPr>
          </a:p>
        </p:txBody>
      </p:sp>
      <p:sp>
        <p:nvSpPr>
          <p:cNvPr id="196" name="Google Shape;196;g2f553e0452a_0_51"/>
          <p:cNvSpPr/>
          <p:nvPr/>
        </p:nvSpPr>
        <p:spPr>
          <a:xfrm>
            <a:off x="7303651" y="1984415"/>
            <a:ext cx="22800" cy="5761200"/>
          </a:xfrm>
          <a:prstGeom prst="roundRect">
            <a:avLst>
              <a:gd fmla="val 291721" name="adj"/>
            </a:avLst>
          </a:prstGeom>
          <a:solidFill>
            <a:srgbClr val="C7C7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2f553e0452a_0_51"/>
          <p:cNvSpPr/>
          <p:nvPr/>
        </p:nvSpPr>
        <p:spPr>
          <a:xfrm>
            <a:off x="6603683" y="2330172"/>
            <a:ext cx="555600" cy="22800"/>
          </a:xfrm>
          <a:prstGeom prst="roundRect">
            <a:avLst>
              <a:gd fmla="val 291721" name="adj"/>
            </a:avLst>
          </a:prstGeom>
          <a:solidFill>
            <a:srgbClr val="C7C7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2f553e0452a_0_51"/>
          <p:cNvSpPr/>
          <p:nvPr/>
        </p:nvSpPr>
        <p:spPr>
          <a:xfrm>
            <a:off x="7136487" y="2163008"/>
            <a:ext cx="357300" cy="357300"/>
          </a:xfrm>
          <a:prstGeom prst="roundRect">
            <a:avLst>
              <a:gd fmla="val 18670" name="adj"/>
            </a:avLst>
          </a:prstGeom>
          <a:solidFill>
            <a:srgbClr val="E1E1EA"/>
          </a:solidFill>
          <a:ln cap="flat" cmpd="sng" w="9525">
            <a:solidFill>
              <a:srgbClr val="C7C7D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f553e0452a_0_51"/>
          <p:cNvSpPr/>
          <p:nvPr/>
        </p:nvSpPr>
        <p:spPr>
          <a:xfrm>
            <a:off x="7264122" y="2222540"/>
            <a:ext cx="102000" cy="238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C3939"/>
              </a:buClr>
              <a:buSzPts val="1875"/>
              <a:buFont typeface="Raleway"/>
              <a:buNone/>
            </a:pPr>
            <a:r>
              <a:rPr b="0" i="0" lang="en-US" sz="1875" u="none" cap="none" strike="noStrike">
                <a:solidFill>
                  <a:srgbClr val="3C3939"/>
                </a:solidFill>
                <a:latin typeface="Raleway"/>
                <a:ea typeface="Raleway"/>
                <a:cs typeface="Raleway"/>
                <a:sym typeface="Raleway"/>
              </a:rPr>
              <a:t>1</a:t>
            </a:r>
            <a:endParaRPr b="0" i="0" sz="1875" u="none" cap="none" strike="noStrike">
              <a:solidFill>
                <a:schemeClr val="dk1"/>
              </a:solidFill>
              <a:latin typeface="Calibri"/>
              <a:ea typeface="Calibri"/>
              <a:cs typeface="Calibri"/>
              <a:sym typeface="Calibri"/>
            </a:endParaRPr>
          </a:p>
        </p:txBody>
      </p:sp>
      <p:sp>
        <p:nvSpPr>
          <p:cNvPr id="200" name="Google Shape;200;g2f553e0452a_0_51"/>
          <p:cNvSpPr/>
          <p:nvPr/>
        </p:nvSpPr>
        <p:spPr>
          <a:xfrm>
            <a:off x="2537873" y="2143125"/>
            <a:ext cx="3903900" cy="248100"/>
          </a:xfrm>
          <a:prstGeom prst="rect">
            <a:avLst/>
          </a:prstGeom>
          <a:noFill/>
          <a:ln>
            <a:noFill/>
          </a:ln>
        </p:spPr>
        <p:txBody>
          <a:bodyPr anchorCtr="0" anchor="t" bIns="45700" lIns="91425" spcFirstLastPara="1" rIns="91425" wrap="square" tIns="45700">
            <a:noAutofit/>
          </a:bodyPr>
          <a:lstStyle/>
          <a:p>
            <a:pPr indent="0" lvl="0" marL="0" marR="0" rtl="0" algn="r">
              <a:lnSpc>
                <a:spcPct val="124952"/>
              </a:lnSpc>
              <a:spcBef>
                <a:spcPts val="0"/>
              </a:spcBef>
              <a:spcAft>
                <a:spcPts val="0"/>
              </a:spcAft>
              <a:buClr>
                <a:srgbClr val="3C3939"/>
              </a:buClr>
              <a:buSzPts val="1563"/>
              <a:buFont typeface="Raleway"/>
              <a:buNone/>
            </a:pPr>
            <a:r>
              <a:rPr b="0" i="0" lang="en-US" sz="1563" u="none" cap="none" strike="noStrike">
                <a:solidFill>
                  <a:srgbClr val="3C3939"/>
                </a:solidFill>
                <a:latin typeface="Raleway"/>
                <a:ea typeface="Raleway"/>
                <a:cs typeface="Raleway"/>
                <a:sym typeface="Raleway"/>
              </a:rPr>
              <a:t>Selección del Producto</a:t>
            </a:r>
            <a:endParaRPr b="0" i="0" sz="1563" u="none" cap="none" strike="noStrike">
              <a:solidFill>
                <a:schemeClr val="dk1"/>
              </a:solidFill>
              <a:latin typeface="Calibri"/>
              <a:ea typeface="Calibri"/>
              <a:cs typeface="Calibri"/>
              <a:sym typeface="Calibri"/>
            </a:endParaRPr>
          </a:p>
        </p:txBody>
      </p:sp>
      <p:sp>
        <p:nvSpPr>
          <p:cNvPr id="201" name="Google Shape;201;g2f553e0452a_0_51"/>
          <p:cNvSpPr/>
          <p:nvPr/>
        </p:nvSpPr>
        <p:spPr>
          <a:xfrm>
            <a:off x="2065496" y="2486382"/>
            <a:ext cx="4376400" cy="762300"/>
          </a:xfrm>
          <a:prstGeom prst="rect">
            <a:avLst/>
          </a:prstGeom>
          <a:noFill/>
          <a:ln>
            <a:noFill/>
          </a:ln>
        </p:spPr>
        <p:txBody>
          <a:bodyPr anchorCtr="0" anchor="t" bIns="45700" lIns="91425" spcFirstLastPara="1" rIns="91425" wrap="square" tIns="45700">
            <a:noAutofit/>
          </a:bodyPr>
          <a:lstStyle/>
          <a:p>
            <a:pPr indent="0" lvl="0" marL="0" marR="0" rtl="0" algn="r">
              <a:lnSpc>
                <a:spcPct val="160000"/>
              </a:lnSpc>
              <a:spcBef>
                <a:spcPts val="0"/>
              </a:spcBef>
              <a:spcAft>
                <a:spcPts val="0"/>
              </a:spcAft>
              <a:buClr>
                <a:srgbClr val="3C3939"/>
              </a:buClr>
              <a:buSzPts val="1250"/>
              <a:buFont typeface="Roboto"/>
              <a:buNone/>
            </a:pPr>
            <a:r>
              <a:rPr b="0" i="0" lang="en-US" sz="1250" u="none" cap="none" strike="noStrike">
                <a:solidFill>
                  <a:srgbClr val="3C3939"/>
                </a:solidFill>
                <a:latin typeface="Roboto"/>
                <a:ea typeface="Roboto"/>
                <a:cs typeface="Roboto"/>
                <a:sym typeface="Roboto"/>
              </a:rPr>
              <a:t>El estudiante selecciona el producto que desea comprar en la cafetería. Puede hacerlo usando una pantalla táctil, un menú digital o un sistema de pedido en línea.</a:t>
            </a:r>
            <a:endParaRPr b="0" i="0" sz="1250" u="none" cap="none" strike="noStrike">
              <a:solidFill>
                <a:schemeClr val="dk1"/>
              </a:solidFill>
              <a:latin typeface="Calibri"/>
              <a:ea typeface="Calibri"/>
              <a:cs typeface="Calibri"/>
              <a:sym typeface="Calibri"/>
            </a:endParaRPr>
          </a:p>
        </p:txBody>
      </p:sp>
      <p:sp>
        <p:nvSpPr>
          <p:cNvPr id="202" name="Google Shape;202;g2f553e0452a_0_51"/>
          <p:cNvSpPr/>
          <p:nvPr/>
        </p:nvSpPr>
        <p:spPr>
          <a:xfrm>
            <a:off x="7470815" y="3123962"/>
            <a:ext cx="555600" cy="22800"/>
          </a:xfrm>
          <a:prstGeom prst="roundRect">
            <a:avLst>
              <a:gd fmla="val 291721" name="adj"/>
            </a:avLst>
          </a:prstGeom>
          <a:solidFill>
            <a:srgbClr val="C7C7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f553e0452a_0_51"/>
          <p:cNvSpPr/>
          <p:nvPr/>
        </p:nvSpPr>
        <p:spPr>
          <a:xfrm>
            <a:off x="7136487" y="2956798"/>
            <a:ext cx="357300" cy="357300"/>
          </a:xfrm>
          <a:prstGeom prst="roundRect">
            <a:avLst>
              <a:gd fmla="val 18670" name="adj"/>
            </a:avLst>
          </a:prstGeom>
          <a:solidFill>
            <a:srgbClr val="E1E1EA"/>
          </a:solidFill>
          <a:ln cap="flat" cmpd="sng" w="9525">
            <a:solidFill>
              <a:srgbClr val="C7C7D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2f553e0452a_0_51"/>
          <p:cNvSpPr/>
          <p:nvPr/>
        </p:nvSpPr>
        <p:spPr>
          <a:xfrm>
            <a:off x="7253049" y="3016329"/>
            <a:ext cx="124200" cy="238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C3939"/>
              </a:buClr>
              <a:buSzPts val="1875"/>
              <a:buFont typeface="Raleway"/>
              <a:buNone/>
            </a:pPr>
            <a:r>
              <a:rPr b="0" i="0" lang="en-US" sz="1875" u="none" cap="none" strike="noStrike">
                <a:solidFill>
                  <a:srgbClr val="3C3939"/>
                </a:solidFill>
                <a:latin typeface="Raleway"/>
                <a:ea typeface="Raleway"/>
                <a:cs typeface="Raleway"/>
                <a:sym typeface="Raleway"/>
              </a:rPr>
              <a:t>2</a:t>
            </a:r>
            <a:endParaRPr b="0" i="0" sz="1875" u="none" cap="none" strike="noStrike">
              <a:solidFill>
                <a:schemeClr val="dk1"/>
              </a:solidFill>
              <a:latin typeface="Calibri"/>
              <a:ea typeface="Calibri"/>
              <a:cs typeface="Calibri"/>
              <a:sym typeface="Calibri"/>
            </a:endParaRPr>
          </a:p>
        </p:txBody>
      </p:sp>
      <p:sp>
        <p:nvSpPr>
          <p:cNvPr id="205" name="Google Shape;205;g2f553e0452a_0_51"/>
          <p:cNvSpPr/>
          <p:nvPr/>
        </p:nvSpPr>
        <p:spPr>
          <a:xfrm>
            <a:off x="8188269" y="2936925"/>
            <a:ext cx="3318300" cy="248100"/>
          </a:xfrm>
          <a:prstGeom prst="rect">
            <a:avLst/>
          </a:prstGeom>
          <a:noFill/>
          <a:ln>
            <a:noFill/>
          </a:ln>
        </p:spPr>
        <p:txBody>
          <a:bodyPr anchorCtr="0" anchor="t" bIns="45700" lIns="91425" spcFirstLastPara="1" rIns="91425" wrap="square" tIns="45700">
            <a:noAutofit/>
          </a:bodyPr>
          <a:lstStyle/>
          <a:p>
            <a:pPr indent="0" lvl="0" marL="0" marR="0" rtl="0" algn="l">
              <a:lnSpc>
                <a:spcPct val="124952"/>
              </a:lnSpc>
              <a:spcBef>
                <a:spcPts val="0"/>
              </a:spcBef>
              <a:spcAft>
                <a:spcPts val="0"/>
              </a:spcAft>
              <a:buClr>
                <a:srgbClr val="3C3939"/>
              </a:buClr>
              <a:buSzPts val="1563"/>
              <a:buFont typeface="Raleway"/>
              <a:buNone/>
            </a:pPr>
            <a:r>
              <a:rPr b="0" i="0" lang="en-US" sz="1563" u="none" cap="none" strike="noStrike">
                <a:solidFill>
                  <a:srgbClr val="3C3939"/>
                </a:solidFill>
                <a:latin typeface="Raleway"/>
                <a:ea typeface="Raleway"/>
                <a:cs typeface="Raleway"/>
                <a:sym typeface="Raleway"/>
              </a:rPr>
              <a:t>Visualización del Costo</a:t>
            </a:r>
            <a:endParaRPr b="0" i="0" sz="1563" u="none" cap="none" strike="noStrike">
              <a:solidFill>
                <a:schemeClr val="dk1"/>
              </a:solidFill>
              <a:latin typeface="Calibri"/>
              <a:ea typeface="Calibri"/>
              <a:cs typeface="Calibri"/>
              <a:sym typeface="Calibri"/>
            </a:endParaRPr>
          </a:p>
        </p:txBody>
      </p:sp>
      <p:sp>
        <p:nvSpPr>
          <p:cNvPr id="206" name="Google Shape;206;g2f553e0452a_0_51"/>
          <p:cNvSpPr/>
          <p:nvPr/>
        </p:nvSpPr>
        <p:spPr>
          <a:xfrm>
            <a:off x="8188285" y="3280172"/>
            <a:ext cx="4376400" cy="7623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3C3939"/>
              </a:buClr>
              <a:buSzPts val="1250"/>
              <a:buFont typeface="Roboto"/>
              <a:buNone/>
            </a:pPr>
            <a:r>
              <a:rPr b="0" i="0" lang="en-US" sz="1250" u="none" cap="none" strike="noStrike">
                <a:solidFill>
                  <a:srgbClr val="3C3939"/>
                </a:solidFill>
                <a:latin typeface="Roboto"/>
                <a:ea typeface="Roboto"/>
                <a:cs typeface="Roboto"/>
                <a:sym typeface="Roboto"/>
              </a:rPr>
              <a:t>El sistema de pagos muestra el costo total del producto seleccionado al estudiante. Este costo puede ser mostrado en una pantalla, un recibo digital o en un menú en línea.</a:t>
            </a:r>
            <a:endParaRPr b="0" i="0" sz="1250" u="none" cap="none" strike="noStrike">
              <a:solidFill>
                <a:schemeClr val="dk1"/>
              </a:solidFill>
              <a:latin typeface="Calibri"/>
              <a:ea typeface="Calibri"/>
              <a:cs typeface="Calibri"/>
              <a:sym typeface="Calibri"/>
            </a:endParaRPr>
          </a:p>
        </p:txBody>
      </p:sp>
      <p:sp>
        <p:nvSpPr>
          <p:cNvPr id="207" name="Google Shape;207;g2f553e0452a_0_51"/>
          <p:cNvSpPr/>
          <p:nvPr/>
        </p:nvSpPr>
        <p:spPr>
          <a:xfrm>
            <a:off x="6603683" y="3914775"/>
            <a:ext cx="555600" cy="22800"/>
          </a:xfrm>
          <a:prstGeom prst="roundRect">
            <a:avLst>
              <a:gd fmla="val 291721" name="adj"/>
            </a:avLst>
          </a:prstGeom>
          <a:solidFill>
            <a:srgbClr val="C7C7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2f553e0452a_0_51"/>
          <p:cNvSpPr/>
          <p:nvPr/>
        </p:nvSpPr>
        <p:spPr>
          <a:xfrm>
            <a:off x="7136487" y="3747611"/>
            <a:ext cx="357300" cy="357300"/>
          </a:xfrm>
          <a:prstGeom prst="roundRect">
            <a:avLst>
              <a:gd fmla="val 18670" name="adj"/>
            </a:avLst>
          </a:prstGeom>
          <a:solidFill>
            <a:srgbClr val="E1E1EA"/>
          </a:solidFill>
          <a:ln cap="flat" cmpd="sng" w="9525">
            <a:solidFill>
              <a:srgbClr val="C7C7D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2f553e0452a_0_51"/>
          <p:cNvSpPr/>
          <p:nvPr/>
        </p:nvSpPr>
        <p:spPr>
          <a:xfrm>
            <a:off x="7251502" y="3807143"/>
            <a:ext cx="127200" cy="238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C3939"/>
              </a:buClr>
              <a:buSzPts val="1875"/>
              <a:buFont typeface="Raleway"/>
              <a:buNone/>
            </a:pPr>
            <a:r>
              <a:rPr b="0" i="0" lang="en-US" sz="1875" u="none" cap="none" strike="noStrike">
                <a:solidFill>
                  <a:srgbClr val="3C3939"/>
                </a:solidFill>
                <a:latin typeface="Raleway"/>
                <a:ea typeface="Raleway"/>
                <a:cs typeface="Raleway"/>
                <a:sym typeface="Raleway"/>
              </a:rPr>
              <a:t>3</a:t>
            </a:r>
            <a:endParaRPr b="0" i="0" sz="1875" u="none" cap="none" strike="noStrike">
              <a:solidFill>
                <a:schemeClr val="dk1"/>
              </a:solidFill>
              <a:latin typeface="Calibri"/>
              <a:ea typeface="Calibri"/>
              <a:cs typeface="Calibri"/>
              <a:sym typeface="Calibri"/>
            </a:endParaRPr>
          </a:p>
        </p:txBody>
      </p:sp>
      <p:sp>
        <p:nvSpPr>
          <p:cNvPr id="210" name="Google Shape;210;g2f553e0452a_0_51"/>
          <p:cNvSpPr/>
          <p:nvPr/>
        </p:nvSpPr>
        <p:spPr>
          <a:xfrm>
            <a:off x="2932107" y="3727725"/>
            <a:ext cx="3509700" cy="248100"/>
          </a:xfrm>
          <a:prstGeom prst="rect">
            <a:avLst/>
          </a:prstGeom>
          <a:noFill/>
          <a:ln>
            <a:noFill/>
          </a:ln>
        </p:spPr>
        <p:txBody>
          <a:bodyPr anchorCtr="0" anchor="t" bIns="45700" lIns="91425" spcFirstLastPara="1" rIns="91425" wrap="square" tIns="45700">
            <a:noAutofit/>
          </a:bodyPr>
          <a:lstStyle/>
          <a:p>
            <a:pPr indent="0" lvl="0" marL="0" marR="0" rtl="0" algn="r">
              <a:lnSpc>
                <a:spcPct val="124952"/>
              </a:lnSpc>
              <a:spcBef>
                <a:spcPts val="0"/>
              </a:spcBef>
              <a:spcAft>
                <a:spcPts val="0"/>
              </a:spcAft>
              <a:buClr>
                <a:srgbClr val="3C3939"/>
              </a:buClr>
              <a:buSzPts val="1563"/>
              <a:buFont typeface="Raleway"/>
              <a:buNone/>
            </a:pPr>
            <a:r>
              <a:rPr b="0" i="0" lang="en-US" sz="1563" u="none" cap="none" strike="noStrike">
                <a:solidFill>
                  <a:srgbClr val="3C3939"/>
                </a:solidFill>
                <a:latin typeface="Raleway"/>
                <a:ea typeface="Raleway"/>
                <a:cs typeface="Raleway"/>
                <a:sym typeface="Raleway"/>
              </a:rPr>
              <a:t>Confirmación del Pago</a:t>
            </a:r>
            <a:endParaRPr b="0" i="0" sz="1563" u="none" cap="none" strike="noStrike">
              <a:solidFill>
                <a:schemeClr val="dk1"/>
              </a:solidFill>
              <a:latin typeface="Calibri"/>
              <a:ea typeface="Calibri"/>
              <a:cs typeface="Calibri"/>
              <a:sym typeface="Calibri"/>
            </a:endParaRPr>
          </a:p>
        </p:txBody>
      </p:sp>
      <p:sp>
        <p:nvSpPr>
          <p:cNvPr id="211" name="Google Shape;211;g2f553e0452a_0_51"/>
          <p:cNvSpPr/>
          <p:nvPr/>
        </p:nvSpPr>
        <p:spPr>
          <a:xfrm>
            <a:off x="2065496" y="4070985"/>
            <a:ext cx="4376400" cy="762300"/>
          </a:xfrm>
          <a:prstGeom prst="rect">
            <a:avLst/>
          </a:prstGeom>
          <a:noFill/>
          <a:ln>
            <a:noFill/>
          </a:ln>
        </p:spPr>
        <p:txBody>
          <a:bodyPr anchorCtr="0" anchor="t" bIns="45700" lIns="91425" spcFirstLastPara="1" rIns="91425" wrap="square" tIns="45700">
            <a:noAutofit/>
          </a:bodyPr>
          <a:lstStyle/>
          <a:p>
            <a:pPr indent="0" lvl="0" marL="0" marR="0" rtl="0" algn="r">
              <a:lnSpc>
                <a:spcPct val="160000"/>
              </a:lnSpc>
              <a:spcBef>
                <a:spcPts val="0"/>
              </a:spcBef>
              <a:spcAft>
                <a:spcPts val="0"/>
              </a:spcAft>
              <a:buClr>
                <a:srgbClr val="3C3939"/>
              </a:buClr>
              <a:buSzPts val="1250"/>
              <a:buFont typeface="Roboto"/>
              <a:buNone/>
            </a:pPr>
            <a:r>
              <a:rPr b="0" i="0" lang="en-US" sz="1250" u="none" cap="none" strike="noStrike">
                <a:solidFill>
                  <a:srgbClr val="3C3939"/>
                </a:solidFill>
                <a:latin typeface="Roboto"/>
                <a:ea typeface="Roboto"/>
                <a:cs typeface="Roboto"/>
                <a:sym typeface="Roboto"/>
              </a:rPr>
              <a:t>El estudiante confirma su deseo de realizar el pago. Esto podría implicar un clic en un botón, una confirmación verbal o la introducción de un código PIN.</a:t>
            </a:r>
            <a:endParaRPr b="0" i="0" sz="1250" u="none" cap="none" strike="noStrike">
              <a:solidFill>
                <a:schemeClr val="dk1"/>
              </a:solidFill>
              <a:latin typeface="Calibri"/>
              <a:ea typeface="Calibri"/>
              <a:cs typeface="Calibri"/>
              <a:sym typeface="Calibri"/>
            </a:endParaRPr>
          </a:p>
        </p:txBody>
      </p:sp>
      <p:sp>
        <p:nvSpPr>
          <p:cNvPr id="212" name="Google Shape;212;g2f553e0452a_0_51"/>
          <p:cNvSpPr/>
          <p:nvPr/>
        </p:nvSpPr>
        <p:spPr>
          <a:xfrm>
            <a:off x="7470815" y="4705588"/>
            <a:ext cx="555600" cy="22800"/>
          </a:xfrm>
          <a:prstGeom prst="roundRect">
            <a:avLst>
              <a:gd fmla="val 291721" name="adj"/>
            </a:avLst>
          </a:prstGeom>
          <a:solidFill>
            <a:srgbClr val="C7C7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f553e0452a_0_51"/>
          <p:cNvSpPr/>
          <p:nvPr/>
        </p:nvSpPr>
        <p:spPr>
          <a:xfrm>
            <a:off x="7136487" y="4538424"/>
            <a:ext cx="357300" cy="357300"/>
          </a:xfrm>
          <a:prstGeom prst="roundRect">
            <a:avLst>
              <a:gd fmla="val 18670" name="adj"/>
            </a:avLst>
          </a:prstGeom>
          <a:solidFill>
            <a:srgbClr val="E1E1EA"/>
          </a:solidFill>
          <a:ln cap="flat" cmpd="sng" w="9525">
            <a:solidFill>
              <a:srgbClr val="C7C7D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f553e0452a_0_51"/>
          <p:cNvSpPr/>
          <p:nvPr/>
        </p:nvSpPr>
        <p:spPr>
          <a:xfrm>
            <a:off x="7250073" y="4597956"/>
            <a:ext cx="129900" cy="238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C3939"/>
              </a:buClr>
              <a:buSzPts val="1875"/>
              <a:buFont typeface="Raleway"/>
              <a:buNone/>
            </a:pPr>
            <a:r>
              <a:rPr b="0" i="0" lang="en-US" sz="1875" u="none" cap="none" strike="noStrike">
                <a:solidFill>
                  <a:srgbClr val="3C3939"/>
                </a:solidFill>
                <a:latin typeface="Raleway"/>
                <a:ea typeface="Raleway"/>
                <a:cs typeface="Raleway"/>
                <a:sym typeface="Raleway"/>
              </a:rPr>
              <a:t>4</a:t>
            </a:r>
            <a:endParaRPr b="0" i="0" sz="1875" u="none" cap="none" strike="noStrike">
              <a:solidFill>
                <a:schemeClr val="dk1"/>
              </a:solidFill>
              <a:latin typeface="Calibri"/>
              <a:ea typeface="Calibri"/>
              <a:cs typeface="Calibri"/>
              <a:sym typeface="Calibri"/>
            </a:endParaRPr>
          </a:p>
        </p:txBody>
      </p:sp>
      <p:sp>
        <p:nvSpPr>
          <p:cNvPr id="215" name="Google Shape;215;g2f553e0452a_0_51"/>
          <p:cNvSpPr/>
          <p:nvPr/>
        </p:nvSpPr>
        <p:spPr>
          <a:xfrm>
            <a:off x="8188268" y="4518550"/>
            <a:ext cx="3318300" cy="248100"/>
          </a:xfrm>
          <a:prstGeom prst="rect">
            <a:avLst/>
          </a:prstGeom>
          <a:noFill/>
          <a:ln>
            <a:noFill/>
          </a:ln>
        </p:spPr>
        <p:txBody>
          <a:bodyPr anchorCtr="0" anchor="t" bIns="45700" lIns="91425" spcFirstLastPara="1" rIns="91425" wrap="square" tIns="45700">
            <a:noAutofit/>
          </a:bodyPr>
          <a:lstStyle/>
          <a:p>
            <a:pPr indent="0" lvl="0" marL="0" marR="0" rtl="0" algn="l">
              <a:lnSpc>
                <a:spcPct val="124952"/>
              </a:lnSpc>
              <a:spcBef>
                <a:spcPts val="0"/>
              </a:spcBef>
              <a:spcAft>
                <a:spcPts val="0"/>
              </a:spcAft>
              <a:buClr>
                <a:srgbClr val="3C3939"/>
              </a:buClr>
              <a:buSzPts val="1563"/>
              <a:buFont typeface="Raleway"/>
              <a:buNone/>
            </a:pPr>
            <a:r>
              <a:rPr b="0" i="0" lang="en-US" sz="1563" u="none" cap="none" strike="noStrike">
                <a:solidFill>
                  <a:srgbClr val="3C3939"/>
                </a:solidFill>
                <a:latin typeface="Raleway"/>
                <a:ea typeface="Raleway"/>
                <a:cs typeface="Raleway"/>
                <a:sym typeface="Raleway"/>
              </a:rPr>
              <a:t>Verificación del Saldo</a:t>
            </a:r>
            <a:endParaRPr b="0" i="0" sz="1563" u="none" cap="none" strike="noStrike">
              <a:solidFill>
                <a:schemeClr val="dk1"/>
              </a:solidFill>
              <a:latin typeface="Calibri"/>
              <a:ea typeface="Calibri"/>
              <a:cs typeface="Calibri"/>
              <a:sym typeface="Calibri"/>
            </a:endParaRPr>
          </a:p>
        </p:txBody>
      </p:sp>
      <p:sp>
        <p:nvSpPr>
          <p:cNvPr id="216" name="Google Shape;216;g2f553e0452a_0_51"/>
          <p:cNvSpPr/>
          <p:nvPr/>
        </p:nvSpPr>
        <p:spPr>
          <a:xfrm>
            <a:off x="8188285" y="4861798"/>
            <a:ext cx="4376400" cy="7623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3C3939"/>
              </a:buClr>
              <a:buSzPts val="1250"/>
              <a:buFont typeface="Roboto"/>
              <a:buNone/>
            </a:pPr>
            <a:r>
              <a:rPr b="0" i="0" lang="en-US" sz="1250" u="none" cap="none" strike="noStrike">
                <a:solidFill>
                  <a:srgbClr val="3C3939"/>
                </a:solidFill>
                <a:latin typeface="Roboto"/>
                <a:ea typeface="Roboto"/>
                <a:cs typeface="Roboto"/>
                <a:sym typeface="Roboto"/>
              </a:rPr>
              <a:t>El sistema de pagos verifica si el saldo disponible del estudiante es suficiente para cubrir el costo del producto. Si el saldo es insuficiente, se activa un flujo alternativo.</a:t>
            </a:r>
            <a:endParaRPr b="0" i="0" sz="1250" u="none" cap="none" strike="noStrike">
              <a:solidFill>
                <a:schemeClr val="dk1"/>
              </a:solidFill>
              <a:latin typeface="Calibri"/>
              <a:ea typeface="Calibri"/>
              <a:cs typeface="Calibri"/>
              <a:sym typeface="Calibri"/>
            </a:endParaRPr>
          </a:p>
        </p:txBody>
      </p:sp>
      <p:sp>
        <p:nvSpPr>
          <p:cNvPr id="217" name="Google Shape;217;g2f553e0452a_0_51"/>
          <p:cNvSpPr/>
          <p:nvPr/>
        </p:nvSpPr>
        <p:spPr>
          <a:xfrm>
            <a:off x="6603683" y="5496401"/>
            <a:ext cx="555600" cy="22800"/>
          </a:xfrm>
          <a:prstGeom prst="roundRect">
            <a:avLst>
              <a:gd fmla="val 291721" name="adj"/>
            </a:avLst>
          </a:prstGeom>
          <a:solidFill>
            <a:srgbClr val="C7C7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2f553e0452a_0_51"/>
          <p:cNvSpPr/>
          <p:nvPr/>
        </p:nvSpPr>
        <p:spPr>
          <a:xfrm>
            <a:off x="7136487" y="5329238"/>
            <a:ext cx="357300" cy="357300"/>
          </a:xfrm>
          <a:prstGeom prst="roundRect">
            <a:avLst>
              <a:gd fmla="val 18670" name="adj"/>
            </a:avLst>
          </a:prstGeom>
          <a:solidFill>
            <a:srgbClr val="E1E1EA"/>
          </a:solidFill>
          <a:ln cap="flat" cmpd="sng" w="9525">
            <a:solidFill>
              <a:srgbClr val="C7C7D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2f553e0452a_0_51"/>
          <p:cNvSpPr/>
          <p:nvPr/>
        </p:nvSpPr>
        <p:spPr>
          <a:xfrm>
            <a:off x="7250192" y="5388769"/>
            <a:ext cx="129900" cy="238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C3939"/>
              </a:buClr>
              <a:buSzPts val="1875"/>
              <a:buFont typeface="Raleway"/>
              <a:buNone/>
            </a:pPr>
            <a:r>
              <a:rPr b="0" i="0" lang="en-US" sz="1875" u="none" cap="none" strike="noStrike">
                <a:solidFill>
                  <a:srgbClr val="3C3939"/>
                </a:solidFill>
                <a:latin typeface="Raleway"/>
                <a:ea typeface="Raleway"/>
                <a:cs typeface="Raleway"/>
                <a:sym typeface="Raleway"/>
              </a:rPr>
              <a:t>5</a:t>
            </a:r>
            <a:endParaRPr b="0" i="0" sz="1875" u="none" cap="none" strike="noStrike">
              <a:solidFill>
                <a:schemeClr val="dk1"/>
              </a:solidFill>
              <a:latin typeface="Calibri"/>
              <a:ea typeface="Calibri"/>
              <a:cs typeface="Calibri"/>
              <a:sym typeface="Calibri"/>
            </a:endParaRPr>
          </a:p>
        </p:txBody>
      </p:sp>
      <p:sp>
        <p:nvSpPr>
          <p:cNvPr id="220" name="Google Shape;220;g2f553e0452a_0_51"/>
          <p:cNvSpPr/>
          <p:nvPr/>
        </p:nvSpPr>
        <p:spPr>
          <a:xfrm>
            <a:off x="2537948" y="5309350"/>
            <a:ext cx="3903900" cy="248100"/>
          </a:xfrm>
          <a:prstGeom prst="rect">
            <a:avLst/>
          </a:prstGeom>
          <a:noFill/>
          <a:ln>
            <a:noFill/>
          </a:ln>
        </p:spPr>
        <p:txBody>
          <a:bodyPr anchorCtr="0" anchor="t" bIns="45700" lIns="91425" spcFirstLastPara="1" rIns="91425" wrap="square" tIns="45700">
            <a:noAutofit/>
          </a:bodyPr>
          <a:lstStyle/>
          <a:p>
            <a:pPr indent="0" lvl="0" marL="0" marR="0" rtl="0" algn="r">
              <a:lnSpc>
                <a:spcPct val="124952"/>
              </a:lnSpc>
              <a:spcBef>
                <a:spcPts val="0"/>
              </a:spcBef>
              <a:spcAft>
                <a:spcPts val="0"/>
              </a:spcAft>
              <a:buClr>
                <a:srgbClr val="3C3939"/>
              </a:buClr>
              <a:buSzPts val="1563"/>
              <a:buFont typeface="Raleway"/>
              <a:buNone/>
            </a:pPr>
            <a:r>
              <a:rPr b="0" i="0" lang="en-US" sz="1563" u="none" cap="none" strike="noStrike">
                <a:solidFill>
                  <a:srgbClr val="3C3939"/>
                </a:solidFill>
                <a:latin typeface="Raleway"/>
                <a:ea typeface="Raleway"/>
                <a:cs typeface="Raleway"/>
                <a:sym typeface="Raleway"/>
              </a:rPr>
              <a:t>Autorización y Actualización</a:t>
            </a:r>
            <a:endParaRPr b="0" i="0" sz="1563" u="none" cap="none" strike="noStrike">
              <a:solidFill>
                <a:schemeClr val="dk1"/>
              </a:solidFill>
              <a:latin typeface="Calibri"/>
              <a:ea typeface="Calibri"/>
              <a:cs typeface="Calibri"/>
              <a:sym typeface="Calibri"/>
            </a:endParaRPr>
          </a:p>
        </p:txBody>
      </p:sp>
      <p:sp>
        <p:nvSpPr>
          <p:cNvPr id="221" name="Google Shape;221;g2f553e0452a_0_51"/>
          <p:cNvSpPr/>
          <p:nvPr/>
        </p:nvSpPr>
        <p:spPr>
          <a:xfrm>
            <a:off x="2065496" y="5652611"/>
            <a:ext cx="4376400" cy="1016400"/>
          </a:xfrm>
          <a:prstGeom prst="rect">
            <a:avLst/>
          </a:prstGeom>
          <a:noFill/>
          <a:ln>
            <a:noFill/>
          </a:ln>
        </p:spPr>
        <p:txBody>
          <a:bodyPr anchorCtr="0" anchor="t" bIns="45700" lIns="91425" spcFirstLastPara="1" rIns="91425" wrap="square" tIns="45700">
            <a:noAutofit/>
          </a:bodyPr>
          <a:lstStyle/>
          <a:p>
            <a:pPr indent="0" lvl="0" marL="0" marR="0" rtl="0" algn="r">
              <a:lnSpc>
                <a:spcPct val="160000"/>
              </a:lnSpc>
              <a:spcBef>
                <a:spcPts val="0"/>
              </a:spcBef>
              <a:spcAft>
                <a:spcPts val="0"/>
              </a:spcAft>
              <a:buClr>
                <a:srgbClr val="3C3939"/>
              </a:buClr>
              <a:buSzPts val="1250"/>
              <a:buFont typeface="Roboto"/>
              <a:buNone/>
            </a:pPr>
            <a:r>
              <a:rPr b="0" i="0" lang="en-US" sz="1250" u="none" cap="none" strike="noStrike">
                <a:solidFill>
                  <a:srgbClr val="3C3939"/>
                </a:solidFill>
                <a:latin typeface="Roboto"/>
                <a:ea typeface="Roboto"/>
                <a:cs typeface="Roboto"/>
                <a:sym typeface="Roboto"/>
              </a:rPr>
              <a:t>El sistema autoriza la transacción y actualiza el saldo del estudiante, deduciendo el costo del producto. Este paso podría implicar una comunicación con un servidor central para procesar la transacción.</a:t>
            </a:r>
            <a:endParaRPr b="0" i="0" sz="1250" u="none" cap="none" strike="noStrike">
              <a:solidFill>
                <a:schemeClr val="dk1"/>
              </a:solidFill>
              <a:latin typeface="Calibri"/>
              <a:ea typeface="Calibri"/>
              <a:cs typeface="Calibri"/>
              <a:sym typeface="Calibri"/>
            </a:endParaRPr>
          </a:p>
        </p:txBody>
      </p:sp>
      <p:sp>
        <p:nvSpPr>
          <p:cNvPr id="222" name="Google Shape;222;g2f553e0452a_0_51"/>
          <p:cNvSpPr/>
          <p:nvPr/>
        </p:nvSpPr>
        <p:spPr>
          <a:xfrm>
            <a:off x="7470815" y="6414254"/>
            <a:ext cx="555600" cy="22800"/>
          </a:xfrm>
          <a:prstGeom prst="roundRect">
            <a:avLst>
              <a:gd fmla="val 291721" name="adj"/>
            </a:avLst>
          </a:prstGeom>
          <a:solidFill>
            <a:srgbClr val="C7C7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2f553e0452a_0_51"/>
          <p:cNvSpPr/>
          <p:nvPr/>
        </p:nvSpPr>
        <p:spPr>
          <a:xfrm>
            <a:off x="7136487" y="6247090"/>
            <a:ext cx="357300" cy="357300"/>
          </a:xfrm>
          <a:prstGeom prst="roundRect">
            <a:avLst>
              <a:gd fmla="val 18670" name="adj"/>
            </a:avLst>
          </a:prstGeom>
          <a:solidFill>
            <a:srgbClr val="E1E1EA"/>
          </a:solidFill>
          <a:ln cap="flat" cmpd="sng" w="9525">
            <a:solidFill>
              <a:srgbClr val="C7C7D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2f553e0452a_0_51"/>
          <p:cNvSpPr/>
          <p:nvPr/>
        </p:nvSpPr>
        <p:spPr>
          <a:xfrm>
            <a:off x="7243286" y="6306622"/>
            <a:ext cx="143700" cy="238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C3939"/>
              </a:buClr>
              <a:buSzPts val="1875"/>
              <a:buFont typeface="Raleway"/>
              <a:buNone/>
            </a:pPr>
            <a:r>
              <a:rPr b="0" i="0" lang="en-US" sz="1875" u="none" cap="none" strike="noStrike">
                <a:solidFill>
                  <a:srgbClr val="3C3939"/>
                </a:solidFill>
                <a:latin typeface="Raleway"/>
                <a:ea typeface="Raleway"/>
                <a:cs typeface="Raleway"/>
                <a:sym typeface="Raleway"/>
              </a:rPr>
              <a:t>6</a:t>
            </a:r>
            <a:endParaRPr b="0" i="0" sz="1875" u="none" cap="none" strike="noStrike">
              <a:solidFill>
                <a:schemeClr val="dk1"/>
              </a:solidFill>
              <a:latin typeface="Calibri"/>
              <a:ea typeface="Calibri"/>
              <a:cs typeface="Calibri"/>
              <a:sym typeface="Calibri"/>
            </a:endParaRPr>
          </a:p>
        </p:txBody>
      </p:sp>
      <p:sp>
        <p:nvSpPr>
          <p:cNvPr id="225" name="Google Shape;225;g2f553e0452a_0_51"/>
          <p:cNvSpPr/>
          <p:nvPr/>
        </p:nvSpPr>
        <p:spPr>
          <a:xfrm>
            <a:off x="8188269" y="6227200"/>
            <a:ext cx="3404700" cy="248100"/>
          </a:xfrm>
          <a:prstGeom prst="rect">
            <a:avLst/>
          </a:prstGeom>
          <a:noFill/>
          <a:ln>
            <a:noFill/>
          </a:ln>
        </p:spPr>
        <p:txBody>
          <a:bodyPr anchorCtr="0" anchor="t" bIns="45700" lIns="91425" spcFirstLastPara="1" rIns="91425" wrap="square" tIns="45700">
            <a:noAutofit/>
          </a:bodyPr>
          <a:lstStyle/>
          <a:p>
            <a:pPr indent="0" lvl="0" marL="0" marR="0" rtl="0" algn="l">
              <a:lnSpc>
                <a:spcPct val="124952"/>
              </a:lnSpc>
              <a:spcBef>
                <a:spcPts val="0"/>
              </a:spcBef>
              <a:spcAft>
                <a:spcPts val="0"/>
              </a:spcAft>
              <a:buClr>
                <a:srgbClr val="3C3939"/>
              </a:buClr>
              <a:buSzPts val="1563"/>
              <a:buFont typeface="Raleway"/>
              <a:buNone/>
            </a:pPr>
            <a:r>
              <a:rPr b="0" i="0" lang="en-US" sz="1563" u="none" cap="none" strike="noStrike">
                <a:solidFill>
                  <a:srgbClr val="3C3939"/>
                </a:solidFill>
                <a:latin typeface="Raleway"/>
                <a:ea typeface="Raleway"/>
                <a:cs typeface="Raleway"/>
                <a:sym typeface="Raleway"/>
              </a:rPr>
              <a:t>Confirmación del Pago</a:t>
            </a:r>
            <a:endParaRPr b="0" i="0" sz="1563" u="none" cap="none" strike="noStrike">
              <a:solidFill>
                <a:schemeClr val="dk1"/>
              </a:solidFill>
              <a:latin typeface="Calibri"/>
              <a:ea typeface="Calibri"/>
              <a:cs typeface="Calibri"/>
              <a:sym typeface="Calibri"/>
            </a:endParaRPr>
          </a:p>
        </p:txBody>
      </p:sp>
      <p:sp>
        <p:nvSpPr>
          <p:cNvPr id="226" name="Google Shape;226;g2f553e0452a_0_51"/>
          <p:cNvSpPr/>
          <p:nvPr/>
        </p:nvSpPr>
        <p:spPr>
          <a:xfrm>
            <a:off x="8188285" y="6570464"/>
            <a:ext cx="4376400" cy="10164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3C3939"/>
              </a:buClr>
              <a:buSzPts val="1250"/>
              <a:buFont typeface="Roboto"/>
              <a:buNone/>
            </a:pPr>
            <a:r>
              <a:rPr b="0" i="0" lang="en-US" sz="1250" u="none" cap="none" strike="noStrike">
                <a:solidFill>
                  <a:srgbClr val="3C3939"/>
                </a:solidFill>
                <a:latin typeface="Roboto"/>
                <a:ea typeface="Roboto"/>
                <a:cs typeface="Roboto"/>
                <a:sym typeface="Roboto"/>
              </a:rPr>
              <a:t>El sistema de pagos genera una confirmación de la transacción exitosa. El estudiante puede recibir una notificación en pantalla, un recibo digital o un mensaje de texto.</a:t>
            </a:r>
            <a:endParaRPr b="0" i="0" sz="125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2f553e0452a_0_91"/>
          <p:cNvSpPr/>
          <p:nvPr/>
        </p:nvSpPr>
        <p:spPr>
          <a:xfrm>
            <a:off x="0" y="0"/>
            <a:ext cx="14630400" cy="8229600"/>
          </a:xfrm>
          <a:prstGeom prst="rect">
            <a:avLst/>
          </a:prstGeom>
          <a:solidFill>
            <a:srgbClr val="ECEC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2f553e0452a_0_91"/>
          <p:cNvSpPr/>
          <p:nvPr/>
        </p:nvSpPr>
        <p:spPr>
          <a:xfrm>
            <a:off x="0" y="0"/>
            <a:ext cx="14630400" cy="8229600"/>
          </a:xfrm>
          <a:prstGeom prst="rect">
            <a:avLst/>
          </a:prstGeom>
          <a:solidFill>
            <a:srgbClr val="FFFFFF">
              <a:alpha val="74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34" name="Google Shape;234;g2f553e0452a_0_91"/>
          <p:cNvPicPr preferRelativeResize="0"/>
          <p:nvPr/>
        </p:nvPicPr>
        <p:blipFill rotWithShape="1">
          <a:blip r:embed="rId3">
            <a:alphaModFix/>
          </a:blip>
          <a:srcRect b="0" l="0" r="0" t="0"/>
          <a:stretch/>
        </p:blipFill>
        <p:spPr>
          <a:xfrm>
            <a:off x="0" y="0"/>
            <a:ext cx="14630400" cy="2835235"/>
          </a:xfrm>
          <a:prstGeom prst="rect">
            <a:avLst/>
          </a:prstGeom>
          <a:noFill/>
          <a:ln>
            <a:noFill/>
          </a:ln>
        </p:spPr>
      </p:pic>
      <p:pic>
        <p:nvPicPr>
          <p:cNvPr descr="preencoded.png" id="235" name="Google Shape;235;g2f553e0452a_0_91"/>
          <p:cNvPicPr preferRelativeResize="0"/>
          <p:nvPr/>
        </p:nvPicPr>
        <p:blipFill rotWithShape="1">
          <a:blip r:embed="rId4">
            <a:alphaModFix/>
          </a:blip>
          <a:srcRect b="0" l="0" r="0" t="0"/>
          <a:stretch/>
        </p:blipFill>
        <p:spPr>
          <a:xfrm>
            <a:off x="5613678" y="283488"/>
            <a:ext cx="3403045" cy="2268260"/>
          </a:xfrm>
          <a:prstGeom prst="rect">
            <a:avLst/>
          </a:prstGeom>
          <a:noFill/>
          <a:ln>
            <a:noFill/>
          </a:ln>
        </p:spPr>
      </p:pic>
      <p:sp>
        <p:nvSpPr>
          <p:cNvPr id="236" name="Google Shape;236;g2f553e0452a_0_91"/>
          <p:cNvSpPr/>
          <p:nvPr/>
        </p:nvSpPr>
        <p:spPr>
          <a:xfrm>
            <a:off x="793790" y="4282083"/>
            <a:ext cx="5670600" cy="708900"/>
          </a:xfrm>
          <a:prstGeom prst="rect">
            <a:avLst/>
          </a:prstGeom>
          <a:noFill/>
          <a:ln>
            <a:noFill/>
          </a:ln>
        </p:spPr>
        <p:txBody>
          <a:bodyPr anchorCtr="0" anchor="t" bIns="45700" lIns="91425" spcFirstLastPara="1" rIns="91425" wrap="square" tIns="45700">
            <a:noAutofit/>
          </a:bodyPr>
          <a:lstStyle/>
          <a:p>
            <a:pPr indent="0" lvl="0" marL="0" marR="0" rtl="0" algn="l">
              <a:lnSpc>
                <a:spcPct val="124994"/>
              </a:lnSpc>
              <a:spcBef>
                <a:spcPts val="0"/>
              </a:spcBef>
              <a:spcAft>
                <a:spcPts val="0"/>
              </a:spcAft>
              <a:buClr>
                <a:srgbClr val="1B1B27"/>
              </a:buClr>
              <a:buSzPts val="4465"/>
              <a:buFont typeface="Raleway"/>
              <a:buNone/>
            </a:pPr>
            <a:r>
              <a:rPr b="0" i="0" lang="en-US" sz="4465" u="none" cap="none" strike="noStrike">
                <a:solidFill>
                  <a:srgbClr val="1B1B27"/>
                </a:solidFill>
                <a:latin typeface="Raleway"/>
                <a:ea typeface="Raleway"/>
                <a:cs typeface="Raleway"/>
                <a:sym typeface="Raleway"/>
              </a:rPr>
              <a:t>Conclusión</a:t>
            </a:r>
            <a:endParaRPr b="0" i="0" sz="4465" u="none" cap="none" strike="noStrike">
              <a:solidFill>
                <a:schemeClr val="dk1"/>
              </a:solidFill>
              <a:latin typeface="Calibri"/>
              <a:ea typeface="Calibri"/>
              <a:cs typeface="Calibri"/>
              <a:sym typeface="Calibri"/>
            </a:endParaRPr>
          </a:p>
        </p:txBody>
      </p:sp>
      <p:sp>
        <p:nvSpPr>
          <p:cNvPr id="237" name="Google Shape;237;g2f553e0452a_0_91"/>
          <p:cNvSpPr/>
          <p:nvPr/>
        </p:nvSpPr>
        <p:spPr>
          <a:xfrm>
            <a:off x="793790" y="5331023"/>
            <a:ext cx="13042800" cy="1451700"/>
          </a:xfrm>
          <a:prstGeom prst="rect">
            <a:avLst/>
          </a:prstGeom>
          <a:noFill/>
          <a:ln>
            <a:noFill/>
          </a:ln>
        </p:spPr>
        <p:txBody>
          <a:bodyPr anchorCtr="0" anchor="t" bIns="45700" lIns="91425" spcFirstLastPara="1" rIns="91425" wrap="square" tIns="45700">
            <a:noAutofit/>
          </a:bodyPr>
          <a:lstStyle/>
          <a:p>
            <a:pPr indent="0" lvl="0" marL="0" marR="0" rtl="0" algn="l">
              <a:lnSpc>
                <a:spcPct val="160022"/>
              </a:lnSpc>
              <a:spcBef>
                <a:spcPts val="0"/>
              </a:spcBef>
              <a:spcAft>
                <a:spcPts val="0"/>
              </a:spcAft>
              <a:buClr>
                <a:srgbClr val="3C3939"/>
              </a:buClr>
              <a:buSzPts val="1786"/>
              <a:buFont typeface="Roboto"/>
              <a:buNone/>
            </a:pPr>
            <a:r>
              <a:rPr b="0" i="0" lang="en-US" sz="1786" u="none" cap="none" strike="noStrike">
                <a:solidFill>
                  <a:srgbClr val="3C3939"/>
                </a:solidFill>
                <a:latin typeface="Roboto"/>
                <a:ea typeface="Roboto"/>
                <a:cs typeface="Roboto"/>
                <a:sym typeface="Roboto"/>
              </a:rPr>
              <a:t>Los casos de uso son una herramienta esencial en el desarrollo de software, pues ayudan a garantizar que el sistema cumple con los requisitos del usuario. La claridad y organización de la información, así como el uso de plantillas estandarizadas, son fundamentales para la comprensión y trazabilidad de los casos de uso. Esta plantilla permite a los equipos de desarrollo crear documentación concisa y completa, facilitando la comunicación y el desarrollo de soluciones de software exitosas.</a:t>
            </a:r>
            <a:endParaRPr b="0" i="0" sz="1786"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2"/>
          <p:cNvSpPr/>
          <p:nvPr/>
        </p:nvSpPr>
        <p:spPr>
          <a:xfrm>
            <a:off x="0" y="0"/>
            <a:ext cx="14630400" cy="82296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0" y="0"/>
            <a:ext cx="14630400" cy="822960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0" name="Google Shape;30;p2"/>
          <p:cNvPicPr preferRelativeResize="0"/>
          <p:nvPr/>
        </p:nvPicPr>
        <p:blipFill rotWithShape="1">
          <a:blip r:embed="rId3">
            <a:alphaModFix/>
          </a:blip>
          <a:srcRect b="0" l="0" r="0" t="0"/>
          <a:stretch/>
        </p:blipFill>
        <p:spPr>
          <a:xfrm>
            <a:off x="0" y="0"/>
            <a:ext cx="5486400" cy="8229600"/>
          </a:xfrm>
          <a:prstGeom prst="rect">
            <a:avLst/>
          </a:prstGeom>
          <a:noFill/>
          <a:ln>
            <a:noFill/>
          </a:ln>
        </p:spPr>
      </p:pic>
      <p:pic>
        <p:nvPicPr>
          <p:cNvPr descr="preencoded.png" id="31" name="Google Shape;31;p2"/>
          <p:cNvPicPr preferRelativeResize="0"/>
          <p:nvPr/>
        </p:nvPicPr>
        <p:blipFill rotWithShape="1">
          <a:blip r:embed="rId4">
            <a:alphaModFix/>
          </a:blip>
          <a:srcRect b="0" l="0" r="0" t="0"/>
          <a:stretch/>
        </p:blipFill>
        <p:spPr>
          <a:xfrm>
            <a:off x="308610" y="1335762"/>
            <a:ext cx="4869061" cy="5558076"/>
          </a:xfrm>
          <a:prstGeom prst="rect">
            <a:avLst/>
          </a:prstGeom>
          <a:noFill/>
          <a:ln>
            <a:noFill/>
          </a:ln>
        </p:spPr>
      </p:pic>
      <p:sp>
        <p:nvSpPr>
          <p:cNvPr id="32" name="Google Shape;32;p2"/>
          <p:cNvSpPr/>
          <p:nvPr/>
        </p:nvSpPr>
        <p:spPr>
          <a:xfrm>
            <a:off x="6350437" y="2040850"/>
            <a:ext cx="4937760" cy="617101"/>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383838"/>
              </a:buClr>
              <a:buSzPts val="3888"/>
              <a:buFont typeface="Patrick Hand"/>
              <a:buNone/>
            </a:pPr>
            <a:r>
              <a:rPr b="0" i="0" lang="en-US" sz="3888" u="none" cap="none" strike="noStrike">
                <a:solidFill>
                  <a:srgbClr val="383838"/>
                </a:solidFill>
                <a:latin typeface="Patrick Hand"/>
                <a:ea typeface="Patrick Hand"/>
                <a:cs typeface="Patrick Hand"/>
                <a:sym typeface="Patrick Hand"/>
              </a:rPr>
              <a:t>Introducción</a:t>
            </a:r>
            <a:endParaRPr b="0" i="0" sz="3888" u="none" cap="none" strike="noStrike">
              <a:solidFill>
                <a:schemeClr val="dk1"/>
              </a:solidFill>
              <a:latin typeface="Calibri"/>
              <a:ea typeface="Calibri"/>
              <a:cs typeface="Calibri"/>
              <a:sym typeface="Calibri"/>
            </a:endParaRPr>
          </a:p>
        </p:txBody>
      </p:sp>
      <p:sp>
        <p:nvSpPr>
          <p:cNvPr id="33" name="Google Shape;33;p2"/>
          <p:cNvSpPr/>
          <p:nvPr/>
        </p:nvSpPr>
        <p:spPr>
          <a:xfrm>
            <a:off x="6350437" y="3028236"/>
            <a:ext cx="7415927" cy="3160395"/>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383838"/>
              </a:buClr>
              <a:buSzPts val="1944"/>
              <a:buFont typeface="Patrick Hand"/>
              <a:buNone/>
            </a:pPr>
            <a:r>
              <a:rPr b="0" i="0" lang="en-US" sz="1944" u="none" cap="none" strike="noStrike">
                <a:solidFill>
                  <a:srgbClr val="383838"/>
                </a:solidFill>
                <a:latin typeface="Patrick Hand"/>
                <a:ea typeface="Patrick Hand"/>
                <a:cs typeface="Patrick Hand"/>
                <a:sym typeface="Patrick Hand"/>
              </a:rPr>
              <a:t>Este documento presenta los diagramas de casos de uso y las plantillas asociadas para el proyecto de automatización de pagos en la cafetería universitaria. Basándonos en los requisitos del software y utilizando la notación UML (Lenguaje Unificado de Modelado), se han construido los artefactos necesarios para representar las interacciones principales entre los usuarios y el sistema. Además, se incluye la plantilla estándar utilizada para documentar los casos de uso, asegurando que se mantenga la trazabilidad y el control de la evolución del proyecto.</a:t>
            </a:r>
            <a:endParaRPr b="0" i="0" sz="1944"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3"/>
          <p:cNvSpPr/>
          <p:nvPr/>
        </p:nvSpPr>
        <p:spPr>
          <a:xfrm>
            <a:off x="0" y="0"/>
            <a:ext cx="14630400" cy="82296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0" y="0"/>
            <a:ext cx="14630400" cy="822960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1920716" y="1713905"/>
            <a:ext cx="7246382" cy="617101"/>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383838"/>
              </a:buClr>
              <a:buSzPts val="3888"/>
              <a:buFont typeface="Patrick Hand"/>
              <a:buNone/>
            </a:pPr>
            <a:r>
              <a:rPr b="0" i="0" lang="en-US" sz="3888" u="none" cap="none" strike="noStrike">
                <a:solidFill>
                  <a:srgbClr val="383838"/>
                </a:solidFill>
                <a:latin typeface="Patrick Hand"/>
                <a:ea typeface="Patrick Hand"/>
                <a:cs typeface="Patrick Hand"/>
                <a:sym typeface="Patrick Hand"/>
              </a:rPr>
              <a:t>1. Revisión de los Requisitos del Software</a:t>
            </a:r>
            <a:endParaRPr b="0" i="0" sz="3888" u="none" cap="none" strike="noStrike">
              <a:solidFill>
                <a:schemeClr val="dk1"/>
              </a:solidFill>
              <a:latin typeface="Calibri"/>
              <a:ea typeface="Calibri"/>
              <a:cs typeface="Calibri"/>
              <a:sym typeface="Calibri"/>
            </a:endParaRPr>
          </a:p>
        </p:txBody>
      </p:sp>
      <p:sp>
        <p:nvSpPr>
          <p:cNvPr id="42" name="Google Shape;42;p3"/>
          <p:cNvSpPr/>
          <p:nvPr/>
        </p:nvSpPr>
        <p:spPr>
          <a:xfrm>
            <a:off x="1920716" y="3102412"/>
            <a:ext cx="555427" cy="555427"/>
          </a:xfrm>
          <a:prstGeom prst="roundRect">
            <a:avLst>
              <a:gd fmla="val 18669" name="adj"/>
            </a:avLst>
          </a:prstGeom>
          <a:solidFill>
            <a:srgbClr val="E6E6E6"/>
          </a:solidFill>
          <a:ln cap="flat" cmpd="sng" w="152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144554" y="3231952"/>
            <a:ext cx="107633" cy="29622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83838"/>
              </a:buClr>
              <a:buSzPts val="2333"/>
              <a:buFont typeface="Patrick Hand"/>
              <a:buNone/>
            </a:pPr>
            <a:r>
              <a:rPr b="0" i="0" lang="en-US" sz="2333" u="none" cap="none" strike="noStrike">
                <a:solidFill>
                  <a:srgbClr val="383838"/>
                </a:solidFill>
                <a:latin typeface="Patrick Hand"/>
                <a:ea typeface="Patrick Hand"/>
                <a:cs typeface="Patrick Hand"/>
                <a:sym typeface="Patrick Hand"/>
              </a:rPr>
              <a:t>1</a:t>
            </a:r>
            <a:endParaRPr b="0" i="0" sz="2333" u="none" cap="none" strike="noStrike">
              <a:solidFill>
                <a:schemeClr val="dk1"/>
              </a:solidFill>
              <a:latin typeface="Calibri"/>
              <a:ea typeface="Calibri"/>
              <a:cs typeface="Calibri"/>
              <a:sym typeface="Calibri"/>
            </a:endParaRPr>
          </a:p>
        </p:txBody>
      </p:sp>
      <p:sp>
        <p:nvSpPr>
          <p:cNvPr id="44" name="Google Shape;44;p3"/>
          <p:cNvSpPr/>
          <p:nvPr/>
        </p:nvSpPr>
        <p:spPr>
          <a:xfrm>
            <a:off x="2722959" y="3102412"/>
            <a:ext cx="2468880" cy="30861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383838"/>
              </a:buClr>
              <a:buSzPts val="1944"/>
              <a:buFont typeface="Patrick Hand"/>
              <a:buNone/>
            </a:pPr>
            <a:r>
              <a:rPr b="0" i="0" lang="en-US" sz="1944" u="none" cap="none" strike="noStrike">
                <a:solidFill>
                  <a:srgbClr val="383838"/>
                </a:solidFill>
                <a:latin typeface="Patrick Hand"/>
                <a:ea typeface="Patrick Hand"/>
                <a:cs typeface="Patrick Hand"/>
                <a:sym typeface="Patrick Hand"/>
              </a:rPr>
              <a:t>Registro de Usuarios</a:t>
            </a:r>
            <a:endParaRPr b="0" i="0" sz="1944" u="none" cap="none" strike="noStrike">
              <a:solidFill>
                <a:schemeClr val="dk1"/>
              </a:solidFill>
              <a:latin typeface="Calibri"/>
              <a:ea typeface="Calibri"/>
              <a:cs typeface="Calibri"/>
              <a:sym typeface="Calibri"/>
            </a:endParaRPr>
          </a:p>
        </p:txBody>
      </p:sp>
      <p:sp>
        <p:nvSpPr>
          <p:cNvPr id="45" name="Google Shape;45;p3"/>
          <p:cNvSpPr/>
          <p:nvPr/>
        </p:nvSpPr>
        <p:spPr>
          <a:xfrm>
            <a:off x="2722959" y="3559135"/>
            <a:ext cx="2629495" cy="1185148"/>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383838"/>
              </a:buClr>
              <a:buSzPts val="1944"/>
              <a:buFont typeface="Patrick Hand"/>
              <a:buNone/>
            </a:pPr>
            <a:r>
              <a:rPr b="0" i="0" lang="en-US" sz="1944" u="none" cap="none" strike="noStrike">
                <a:solidFill>
                  <a:srgbClr val="383838"/>
                </a:solidFill>
                <a:latin typeface="Patrick Hand"/>
                <a:ea typeface="Patrick Hand"/>
                <a:cs typeface="Patrick Hand"/>
                <a:sym typeface="Patrick Hand"/>
              </a:rPr>
              <a:t>Permitir que los estudiantes se registren utilizando su carnet universitario.</a:t>
            </a:r>
            <a:endParaRPr b="0" i="0" sz="1944" u="none" cap="none" strike="noStrike">
              <a:solidFill>
                <a:schemeClr val="dk1"/>
              </a:solidFill>
              <a:latin typeface="Calibri"/>
              <a:ea typeface="Calibri"/>
              <a:cs typeface="Calibri"/>
              <a:sym typeface="Calibri"/>
            </a:endParaRPr>
          </a:p>
        </p:txBody>
      </p:sp>
      <p:sp>
        <p:nvSpPr>
          <p:cNvPr id="46" name="Google Shape;46;p3"/>
          <p:cNvSpPr/>
          <p:nvPr/>
        </p:nvSpPr>
        <p:spPr>
          <a:xfrm>
            <a:off x="5599271" y="3102412"/>
            <a:ext cx="555427" cy="555427"/>
          </a:xfrm>
          <a:prstGeom prst="roundRect">
            <a:avLst>
              <a:gd fmla="val 18669" name="adj"/>
            </a:avLst>
          </a:prstGeom>
          <a:solidFill>
            <a:srgbClr val="E6E6E6"/>
          </a:solidFill>
          <a:ln cap="flat" cmpd="sng" w="152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5807631" y="3231952"/>
            <a:ext cx="138708" cy="29622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83838"/>
              </a:buClr>
              <a:buSzPts val="2333"/>
              <a:buFont typeface="Patrick Hand"/>
              <a:buNone/>
            </a:pPr>
            <a:r>
              <a:rPr b="0" i="0" lang="en-US" sz="2333" u="none" cap="none" strike="noStrike">
                <a:solidFill>
                  <a:srgbClr val="383838"/>
                </a:solidFill>
                <a:latin typeface="Patrick Hand"/>
                <a:ea typeface="Patrick Hand"/>
                <a:cs typeface="Patrick Hand"/>
                <a:sym typeface="Patrick Hand"/>
              </a:rPr>
              <a:t>2</a:t>
            </a:r>
            <a:endParaRPr b="0" i="0" sz="2333" u="none" cap="none" strike="noStrike">
              <a:solidFill>
                <a:schemeClr val="dk1"/>
              </a:solidFill>
              <a:latin typeface="Calibri"/>
              <a:ea typeface="Calibri"/>
              <a:cs typeface="Calibri"/>
              <a:sym typeface="Calibri"/>
            </a:endParaRPr>
          </a:p>
        </p:txBody>
      </p:sp>
      <p:sp>
        <p:nvSpPr>
          <p:cNvPr id="48" name="Google Shape;48;p3"/>
          <p:cNvSpPr/>
          <p:nvPr/>
        </p:nvSpPr>
        <p:spPr>
          <a:xfrm>
            <a:off x="6401526" y="3102400"/>
            <a:ext cx="2765700" cy="3087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383838"/>
              </a:buClr>
              <a:buSzPts val="1944"/>
              <a:buFont typeface="Patrick Hand"/>
              <a:buNone/>
            </a:pPr>
            <a:r>
              <a:rPr b="0" i="0" lang="en-US" sz="1944" u="none" cap="none" strike="noStrike">
                <a:solidFill>
                  <a:srgbClr val="383838"/>
                </a:solidFill>
                <a:latin typeface="Patrick Hand"/>
                <a:ea typeface="Patrick Hand"/>
                <a:cs typeface="Patrick Hand"/>
                <a:sym typeface="Patrick Hand"/>
              </a:rPr>
              <a:t>Autenticación de Usuarios</a:t>
            </a:r>
            <a:endParaRPr b="0" i="0" sz="1944" u="none" cap="none" strike="noStrike">
              <a:solidFill>
                <a:schemeClr val="dk1"/>
              </a:solidFill>
              <a:latin typeface="Calibri"/>
              <a:ea typeface="Calibri"/>
              <a:cs typeface="Calibri"/>
              <a:sym typeface="Calibri"/>
            </a:endParaRPr>
          </a:p>
        </p:txBody>
      </p:sp>
      <p:sp>
        <p:nvSpPr>
          <p:cNvPr id="49" name="Google Shape;49;p3"/>
          <p:cNvSpPr/>
          <p:nvPr/>
        </p:nvSpPr>
        <p:spPr>
          <a:xfrm>
            <a:off x="6401526" y="3559125"/>
            <a:ext cx="2876400" cy="790200"/>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383838"/>
              </a:buClr>
              <a:buSzPts val="1944"/>
              <a:buFont typeface="Patrick Hand"/>
              <a:buNone/>
            </a:pPr>
            <a:r>
              <a:rPr b="0" i="0" lang="en-US" sz="1944" u="none" cap="none" strike="noStrike">
                <a:solidFill>
                  <a:srgbClr val="383838"/>
                </a:solidFill>
                <a:latin typeface="Patrick Hand"/>
                <a:ea typeface="Patrick Hand"/>
                <a:cs typeface="Patrick Hand"/>
                <a:sym typeface="Patrick Hand"/>
              </a:rPr>
              <a:t>Autenticar a los usuarios a través de sus credenciales.</a:t>
            </a:r>
            <a:endParaRPr b="0" i="0" sz="1944" u="none" cap="none" strike="noStrike">
              <a:solidFill>
                <a:schemeClr val="dk1"/>
              </a:solidFill>
              <a:latin typeface="Calibri"/>
              <a:ea typeface="Calibri"/>
              <a:cs typeface="Calibri"/>
              <a:sym typeface="Calibri"/>
            </a:endParaRPr>
          </a:p>
        </p:txBody>
      </p:sp>
      <p:sp>
        <p:nvSpPr>
          <p:cNvPr id="50" name="Google Shape;50;p3"/>
          <p:cNvSpPr/>
          <p:nvPr/>
        </p:nvSpPr>
        <p:spPr>
          <a:xfrm>
            <a:off x="9277826" y="3102412"/>
            <a:ext cx="555427" cy="555427"/>
          </a:xfrm>
          <a:prstGeom prst="roundRect">
            <a:avLst>
              <a:gd fmla="val 18669" name="adj"/>
            </a:avLst>
          </a:prstGeom>
          <a:solidFill>
            <a:srgbClr val="E6E6E6"/>
          </a:solidFill>
          <a:ln cap="flat" cmpd="sng" w="152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9489162" y="3231952"/>
            <a:ext cx="132755" cy="29622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83838"/>
              </a:buClr>
              <a:buSzPts val="2333"/>
              <a:buFont typeface="Patrick Hand"/>
              <a:buNone/>
            </a:pPr>
            <a:r>
              <a:rPr b="0" i="0" lang="en-US" sz="2333" u="none" cap="none" strike="noStrike">
                <a:solidFill>
                  <a:srgbClr val="383838"/>
                </a:solidFill>
                <a:latin typeface="Patrick Hand"/>
                <a:ea typeface="Patrick Hand"/>
                <a:cs typeface="Patrick Hand"/>
                <a:sym typeface="Patrick Hand"/>
              </a:rPr>
              <a:t>3</a:t>
            </a:r>
            <a:endParaRPr b="0" i="0" sz="2333" u="none" cap="none" strike="noStrike">
              <a:solidFill>
                <a:schemeClr val="dk1"/>
              </a:solidFill>
              <a:latin typeface="Calibri"/>
              <a:ea typeface="Calibri"/>
              <a:cs typeface="Calibri"/>
              <a:sym typeface="Calibri"/>
            </a:endParaRPr>
          </a:p>
        </p:txBody>
      </p:sp>
      <p:sp>
        <p:nvSpPr>
          <p:cNvPr id="52" name="Google Shape;52;p3"/>
          <p:cNvSpPr/>
          <p:nvPr/>
        </p:nvSpPr>
        <p:spPr>
          <a:xfrm>
            <a:off x="10080069" y="3102412"/>
            <a:ext cx="2468880" cy="30861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383838"/>
              </a:buClr>
              <a:buSzPts val="1944"/>
              <a:buFont typeface="Patrick Hand"/>
              <a:buNone/>
            </a:pPr>
            <a:r>
              <a:rPr b="0" i="0" lang="en-US" sz="1944" u="none" cap="none" strike="noStrike">
                <a:solidFill>
                  <a:srgbClr val="383838"/>
                </a:solidFill>
                <a:latin typeface="Patrick Hand"/>
                <a:ea typeface="Patrick Hand"/>
                <a:cs typeface="Patrick Hand"/>
                <a:sym typeface="Patrick Hand"/>
              </a:rPr>
              <a:t>Realización de Pagos</a:t>
            </a:r>
            <a:endParaRPr b="0" i="0" sz="1944" u="none" cap="none" strike="noStrike">
              <a:solidFill>
                <a:schemeClr val="dk1"/>
              </a:solidFill>
              <a:latin typeface="Calibri"/>
              <a:ea typeface="Calibri"/>
              <a:cs typeface="Calibri"/>
              <a:sym typeface="Calibri"/>
            </a:endParaRPr>
          </a:p>
        </p:txBody>
      </p:sp>
      <p:sp>
        <p:nvSpPr>
          <p:cNvPr id="53" name="Google Shape;53;p3"/>
          <p:cNvSpPr/>
          <p:nvPr/>
        </p:nvSpPr>
        <p:spPr>
          <a:xfrm>
            <a:off x="10080069" y="3559135"/>
            <a:ext cx="2629495" cy="1185148"/>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383838"/>
              </a:buClr>
              <a:buSzPts val="1944"/>
              <a:buFont typeface="Patrick Hand"/>
              <a:buNone/>
            </a:pPr>
            <a:r>
              <a:rPr b="0" i="0" lang="en-US" sz="1944" u="none" cap="none" strike="noStrike">
                <a:solidFill>
                  <a:srgbClr val="383838"/>
                </a:solidFill>
                <a:latin typeface="Patrick Hand"/>
                <a:ea typeface="Patrick Hand"/>
                <a:cs typeface="Patrick Hand"/>
                <a:sym typeface="Patrick Hand"/>
              </a:rPr>
              <a:t>Facilitar el pago de productos en la cafetería utilizando el saldo disponible en el carnet.</a:t>
            </a:r>
            <a:endParaRPr b="0" i="0" sz="1944" u="none" cap="none" strike="noStrike">
              <a:solidFill>
                <a:schemeClr val="dk1"/>
              </a:solidFill>
              <a:latin typeface="Calibri"/>
              <a:ea typeface="Calibri"/>
              <a:cs typeface="Calibri"/>
              <a:sym typeface="Calibri"/>
            </a:endParaRPr>
          </a:p>
        </p:txBody>
      </p:sp>
      <p:sp>
        <p:nvSpPr>
          <p:cNvPr id="54" name="Google Shape;54;p3"/>
          <p:cNvSpPr/>
          <p:nvPr/>
        </p:nvSpPr>
        <p:spPr>
          <a:xfrm>
            <a:off x="1920716" y="5268754"/>
            <a:ext cx="555427" cy="555427"/>
          </a:xfrm>
          <a:prstGeom prst="roundRect">
            <a:avLst>
              <a:gd fmla="val 18669" name="adj"/>
            </a:avLst>
          </a:prstGeom>
          <a:solidFill>
            <a:srgbClr val="E6E6E6"/>
          </a:solidFill>
          <a:ln cap="flat" cmpd="sng" w="152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2142768" y="5398294"/>
            <a:ext cx="111204" cy="29622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83838"/>
              </a:buClr>
              <a:buSzPts val="2333"/>
              <a:buFont typeface="Patrick Hand"/>
              <a:buNone/>
            </a:pPr>
            <a:r>
              <a:rPr b="0" i="0" lang="en-US" sz="2333" u="none" cap="none" strike="noStrike">
                <a:solidFill>
                  <a:srgbClr val="383838"/>
                </a:solidFill>
                <a:latin typeface="Patrick Hand"/>
                <a:ea typeface="Patrick Hand"/>
                <a:cs typeface="Patrick Hand"/>
                <a:sym typeface="Patrick Hand"/>
              </a:rPr>
              <a:t>4</a:t>
            </a:r>
            <a:endParaRPr b="0" i="0" sz="2333" u="none" cap="none" strike="noStrike">
              <a:solidFill>
                <a:schemeClr val="dk1"/>
              </a:solidFill>
              <a:latin typeface="Calibri"/>
              <a:ea typeface="Calibri"/>
              <a:cs typeface="Calibri"/>
              <a:sym typeface="Calibri"/>
            </a:endParaRPr>
          </a:p>
        </p:txBody>
      </p:sp>
      <p:sp>
        <p:nvSpPr>
          <p:cNvPr id="56" name="Google Shape;56;p3"/>
          <p:cNvSpPr/>
          <p:nvPr/>
        </p:nvSpPr>
        <p:spPr>
          <a:xfrm>
            <a:off x="2722959" y="5268754"/>
            <a:ext cx="2468880" cy="30861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383838"/>
              </a:buClr>
              <a:buSzPts val="1944"/>
              <a:buFont typeface="Patrick Hand"/>
              <a:buNone/>
            </a:pPr>
            <a:r>
              <a:rPr b="0" i="0" lang="en-US" sz="1944" u="none" cap="none" strike="noStrike">
                <a:solidFill>
                  <a:srgbClr val="383838"/>
                </a:solidFill>
                <a:latin typeface="Patrick Hand"/>
                <a:ea typeface="Patrick Hand"/>
                <a:cs typeface="Patrick Hand"/>
                <a:sym typeface="Patrick Hand"/>
              </a:rPr>
              <a:t>Consulta de Saldo</a:t>
            </a:r>
            <a:endParaRPr b="0" i="0" sz="1944" u="none" cap="none" strike="noStrike">
              <a:solidFill>
                <a:schemeClr val="dk1"/>
              </a:solidFill>
              <a:latin typeface="Calibri"/>
              <a:ea typeface="Calibri"/>
              <a:cs typeface="Calibri"/>
              <a:sym typeface="Calibri"/>
            </a:endParaRPr>
          </a:p>
        </p:txBody>
      </p:sp>
      <p:sp>
        <p:nvSpPr>
          <p:cNvPr id="57" name="Google Shape;57;p3"/>
          <p:cNvSpPr/>
          <p:nvPr/>
        </p:nvSpPr>
        <p:spPr>
          <a:xfrm>
            <a:off x="2722959" y="5725477"/>
            <a:ext cx="4468892" cy="790099"/>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383838"/>
              </a:buClr>
              <a:buSzPts val="1944"/>
              <a:buFont typeface="Patrick Hand"/>
              <a:buNone/>
            </a:pPr>
            <a:r>
              <a:rPr b="0" i="0" lang="en-US" sz="1944" u="none" cap="none" strike="noStrike">
                <a:solidFill>
                  <a:srgbClr val="383838"/>
                </a:solidFill>
                <a:latin typeface="Patrick Hand"/>
                <a:ea typeface="Patrick Hand"/>
                <a:cs typeface="Patrick Hand"/>
                <a:sym typeface="Patrick Hand"/>
              </a:rPr>
              <a:t>Permitir a los usuarios consultar el saldo disponible en su cuenta.</a:t>
            </a:r>
            <a:endParaRPr b="0" i="0" sz="1944" u="none" cap="none" strike="noStrike">
              <a:solidFill>
                <a:schemeClr val="dk1"/>
              </a:solidFill>
              <a:latin typeface="Calibri"/>
              <a:ea typeface="Calibri"/>
              <a:cs typeface="Calibri"/>
              <a:sym typeface="Calibri"/>
            </a:endParaRPr>
          </a:p>
        </p:txBody>
      </p:sp>
      <p:sp>
        <p:nvSpPr>
          <p:cNvPr id="58" name="Google Shape;58;p3"/>
          <p:cNvSpPr/>
          <p:nvPr/>
        </p:nvSpPr>
        <p:spPr>
          <a:xfrm>
            <a:off x="7438668" y="5268754"/>
            <a:ext cx="555427" cy="555427"/>
          </a:xfrm>
          <a:prstGeom prst="roundRect">
            <a:avLst>
              <a:gd fmla="val 18669" name="adj"/>
            </a:avLst>
          </a:prstGeom>
          <a:solidFill>
            <a:srgbClr val="E6E6E6"/>
          </a:solidFill>
          <a:ln cap="flat" cmpd="sng" w="152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7653695" y="5398294"/>
            <a:ext cx="125373" cy="29622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83838"/>
              </a:buClr>
              <a:buSzPts val="2333"/>
              <a:buFont typeface="Patrick Hand"/>
              <a:buNone/>
            </a:pPr>
            <a:r>
              <a:rPr b="0" i="0" lang="en-US" sz="2333" u="none" cap="none" strike="noStrike">
                <a:solidFill>
                  <a:srgbClr val="383838"/>
                </a:solidFill>
                <a:latin typeface="Patrick Hand"/>
                <a:ea typeface="Patrick Hand"/>
                <a:cs typeface="Patrick Hand"/>
                <a:sym typeface="Patrick Hand"/>
              </a:rPr>
              <a:t>5</a:t>
            </a:r>
            <a:endParaRPr b="0" i="0" sz="2333" u="none" cap="none" strike="noStrike">
              <a:solidFill>
                <a:schemeClr val="dk1"/>
              </a:solidFill>
              <a:latin typeface="Calibri"/>
              <a:ea typeface="Calibri"/>
              <a:cs typeface="Calibri"/>
              <a:sym typeface="Calibri"/>
            </a:endParaRPr>
          </a:p>
        </p:txBody>
      </p:sp>
      <p:sp>
        <p:nvSpPr>
          <p:cNvPr id="60" name="Google Shape;60;p3"/>
          <p:cNvSpPr/>
          <p:nvPr/>
        </p:nvSpPr>
        <p:spPr>
          <a:xfrm>
            <a:off x="8240911" y="5268754"/>
            <a:ext cx="2468880" cy="30861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383838"/>
              </a:buClr>
              <a:buSzPts val="1944"/>
              <a:buFont typeface="Patrick Hand"/>
              <a:buNone/>
            </a:pPr>
            <a:r>
              <a:rPr b="0" i="0" lang="en-US" sz="1944" u="none" cap="none" strike="noStrike">
                <a:solidFill>
                  <a:srgbClr val="383838"/>
                </a:solidFill>
                <a:latin typeface="Patrick Hand"/>
                <a:ea typeface="Patrick Hand"/>
                <a:cs typeface="Patrick Hand"/>
                <a:sym typeface="Patrick Hand"/>
              </a:rPr>
              <a:t>Recarga de Saldo</a:t>
            </a:r>
            <a:endParaRPr b="0" i="0" sz="1944" u="none" cap="none" strike="noStrike">
              <a:solidFill>
                <a:schemeClr val="dk1"/>
              </a:solidFill>
              <a:latin typeface="Calibri"/>
              <a:ea typeface="Calibri"/>
              <a:cs typeface="Calibri"/>
              <a:sym typeface="Calibri"/>
            </a:endParaRPr>
          </a:p>
        </p:txBody>
      </p:sp>
      <p:sp>
        <p:nvSpPr>
          <p:cNvPr id="61" name="Google Shape;61;p3"/>
          <p:cNvSpPr/>
          <p:nvPr/>
        </p:nvSpPr>
        <p:spPr>
          <a:xfrm>
            <a:off x="8240911" y="5725477"/>
            <a:ext cx="4468892" cy="790099"/>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383838"/>
              </a:buClr>
              <a:buSzPts val="1944"/>
              <a:buFont typeface="Patrick Hand"/>
              <a:buNone/>
            </a:pPr>
            <a:r>
              <a:rPr b="0" i="0" lang="en-US" sz="1944" u="none" cap="none" strike="noStrike">
                <a:solidFill>
                  <a:srgbClr val="383838"/>
                </a:solidFill>
                <a:latin typeface="Patrick Hand"/>
                <a:ea typeface="Patrick Hand"/>
                <a:cs typeface="Patrick Hand"/>
                <a:sym typeface="Patrick Hand"/>
              </a:rPr>
              <a:t>Permitir la recarga de saldo en la cuenta del usuario.</a:t>
            </a:r>
            <a:endParaRPr b="0" i="0" sz="1944"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4"/>
          <p:cNvSpPr/>
          <p:nvPr/>
        </p:nvSpPr>
        <p:spPr>
          <a:xfrm>
            <a:off x="0" y="0"/>
            <a:ext cx="14630400" cy="82296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0" y="0"/>
            <a:ext cx="14630400" cy="822960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69" name="Google Shape;69;p4"/>
          <p:cNvPicPr preferRelativeResize="0"/>
          <p:nvPr/>
        </p:nvPicPr>
        <p:blipFill rotWithShape="1">
          <a:blip r:embed="rId3">
            <a:alphaModFix/>
          </a:blip>
          <a:srcRect b="0" l="0" r="0" t="0"/>
          <a:stretch/>
        </p:blipFill>
        <p:spPr>
          <a:xfrm>
            <a:off x="0" y="0"/>
            <a:ext cx="5486400" cy="8229600"/>
          </a:xfrm>
          <a:prstGeom prst="rect">
            <a:avLst/>
          </a:prstGeom>
          <a:noFill/>
          <a:ln>
            <a:noFill/>
          </a:ln>
        </p:spPr>
      </p:pic>
      <p:pic>
        <p:nvPicPr>
          <p:cNvPr descr="preencoded.png" id="70" name="Google Shape;70;p4"/>
          <p:cNvPicPr preferRelativeResize="0"/>
          <p:nvPr/>
        </p:nvPicPr>
        <p:blipFill rotWithShape="1">
          <a:blip r:embed="rId4">
            <a:alphaModFix/>
          </a:blip>
          <a:srcRect b="0" l="0" r="0" t="0"/>
          <a:stretch/>
        </p:blipFill>
        <p:spPr>
          <a:xfrm>
            <a:off x="259675" y="2459117"/>
            <a:ext cx="4967049" cy="3311366"/>
          </a:xfrm>
          <a:prstGeom prst="rect">
            <a:avLst/>
          </a:prstGeom>
          <a:noFill/>
          <a:ln>
            <a:noFill/>
          </a:ln>
        </p:spPr>
      </p:pic>
      <p:sp>
        <p:nvSpPr>
          <p:cNvPr id="71" name="Google Shape;71;p4"/>
          <p:cNvSpPr/>
          <p:nvPr/>
        </p:nvSpPr>
        <p:spPr>
          <a:xfrm>
            <a:off x="6213749" y="759500"/>
            <a:ext cx="5724000" cy="519600"/>
          </a:xfrm>
          <a:prstGeom prst="rect">
            <a:avLst/>
          </a:prstGeom>
          <a:noFill/>
          <a:ln>
            <a:noFill/>
          </a:ln>
        </p:spPr>
        <p:txBody>
          <a:bodyPr anchorCtr="0" anchor="t" bIns="45700" lIns="91425" spcFirstLastPara="1" rIns="91425" wrap="square" tIns="45700">
            <a:noAutofit/>
          </a:bodyPr>
          <a:lstStyle/>
          <a:p>
            <a:pPr indent="0" lvl="0" marL="0" marR="0" rtl="0" algn="l">
              <a:lnSpc>
                <a:spcPct val="124992"/>
              </a:lnSpc>
              <a:spcBef>
                <a:spcPts val="0"/>
              </a:spcBef>
              <a:spcAft>
                <a:spcPts val="0"/>
              </a:spcAft>
              <a:buClr>
                <a:srgbClr val="383838"/>
              </a:buClr>
              <a:buSzPts val="3273"/>
              <a:buFont typeface="Patrick Hand"/>
              <a:buNone/>
            </a:pPr>
            <a:r>
              <a:rPr b="0" i="0" lang="en-US" sz="3273" u="none" cap="none" strike="noStrike">
                <a:solidFill>
                  <a:srgbClr val="383838"/>
                </a:solidFill>
                <a:latin typeface="Patrick Hand"/>
                <a:ea typeface="Patrick Hand"/>
                <a:cs typeface="Patrick Hand"/>
                <a:sym typeface="Patrick Hand"/>
              </a:rPr>
              <a:t>2. Tipos de Diagramas UML</a:t>
            </a:r>
            <a:endParaRPr b="0" i="0" sz="3273" u="none" cap="none" strike="noStrike">
              <a:solidFill>
                <a:schemeClr val="dk1"/>
              </a:solidFill>
              <a:latin typeface="Calibri"/>
              <a:ea typeface="Calibri"/>
              <a:cs typeface="Calibri"/>
              <a:sym typeface="Calibri"/>
            </a:endParaRPr>
          </a:p>
        </p:txBody>
      </p:sp>
      <p:sp>
        <p:nvSpPr>
          <p:cNvPr id="72" name="Google Shape;72;p4"/>
          <p:cNvSpPr/>
          <p:nvPr/>
        </p:nvSpPr>
        <p:spPr>
          <a:xfrm>
            <a:off x="6213753" y="1590675"/>
            <a:ext cx="7689294" cy="1480304"/>
          </a:xfrm>
          <a:prstGeom prst="roundRect">
            <a:avLst>
              <a:gd fmla="val 5897" name="adj"/>
            </a:avLst>
          </a:prstGeom>
          <a:solidFill>
            <a:srgbClr val="E6E6E6"/>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6429118" y="1806050"/>
            <a:ext cx="3328200" cy="259800"/>
          </a:xfrm>
          <a:prstGeom prst="rect">
            <a:avLst/>
          </a:prstGeom>
          <a:noFill/>
          <a:ln>
            <a:noFill/>
          </a:ln>
        </p:spPr>
        <p:txBody>
          <a:bodyPr anchorCtr="0" anchor="t" bIns="45700" lIns="91425" spcFirstLastPara="1" rIns="91425" wrap="square" tIns="45700">
            <a:noAutofit/>
          </a:bodyPr>
          <a:lstStyle/>
          <a:p>
            <a:pPr indent="0" lvl="0" marL="0" marR="0" rtl="0" algn="l">
              <a:lnSpc>
                <a:spcPct val="125061"/>
              </a:lnSpc>
              <a:spcBef>
                <a:spcPts val="0"/>
              </a:spcBef>
              <a:spcAft>
                <a:spcPts val="0"/>
              </a:spcAft>
              <a:buClr>
                <a:srgbClr val="383838"/>
              </a:buClr>
              <a:buSzPts val="1636"/>
              <a:buFont typeface="Patrick Hand"/>
              <a:buNone/>
            </a:pPr>
            <a:r>
              <a:rPr b="0" i="0" lang="en-US" sz="1636" u="none" cap="none" strike="noStrike">
                <a:solidFill>
                  <a:srgbClr val="383838"/>
                </a:solidFill>
                <a:latin typeface="Patrick Hand"/>
                <a:ea typeface="Patrick Hand"/>
                <a:cs typeface="Patrick Hand"/>
                <a:sym typeface="Patrick Hand"/>
              </a:rPr>
              <a:t>Diagrama de Casos de Uso</a:t>
            </a:r>
            <a:endParaRPr b="0" i="0" sz="1636" u="none" cap="none" strike="noStrike">
              <a:solidFill>
                <a:schemeClr val="dk1"/>
              </a:solidFill>
              <a:latin typeface="Calibri"/>
              <a:ea typeface="Calibri"/>
              <a:cs typeface="Calibri"/>
              <a:sym typeface="Calibri"/>
            </a:endParaRPr>
          </a:p>
        </p:txBody>
      </p:sp>
      <p:sp>
        <p:nvSpPr>
          <p:cNvPr id="74" name="Google Shape;74;p4"/>
          <p:cNvSpPr/>
          <p:nvPr/>
        </p:nvSpPr>
        <p:spPr>
          <a:xfrm>
            <a:off x="6429137" y="2190512"/>
            <a:ext cx="7258526" cy="665083"/>
          </a:xfrm>
          <a:prstGeom prst="rect">
            <a:avLst/>
          </a:prstGeom>
          <a:noFill/>
          <a:ln>
            <a:noFill/>
          </a:ln>
        </p:spPr>
        <p:txBody>
          <a:bodyPr anchorCtr="0" anchor="t" bIns="45700" lIns="91425" spcFirstLastPara="1" rIns="91425" wrap="square" tIns="45700">
            <a:noAutofit/>
          </a:bodyPr>
          <a:lstStyle/>
          <a:p>
            <a:pPr indent="0" lvl="0" marL="0" marR="0" rtl="0" algn="l">
              <a:lnSpc>
                <a:spcPct val="160024"/>
              </a:lnSpc>
              <a:spcBef>
                <a:spcPts val="0"/>
              </a:spcBef>
              <a:spcAft>
                <a:spcPts val="0"/>
              </a:spcAft>
              <a:buClr>
                <a:srgbClr val="383838"/>
              </a:buClr>
              <a:buSzPts val="1636"/>
              <a:buFont typeface="Patrick Hand"/>
              <a:buNone/>
            </a:pPr>
            <a:r>
              <a:rPr b="0" i="0" lang="en-US" sz="1636" u="none" cap="none" strike="noStrike">
                <a:solidFill>
                  <a:srgbClr val="383838"/>
                </a:solidFill>
                <a:latin typeface="Patrick Hand"/>
                <a:ea typeface="Patrick Hand"/>
                <a:cs typeface="Patrick Hand"/>
                <a:sym typeface="Patrick Hand"/>
              </a:rPr>
              <a:t>Representa las interacciones entre los actores (usuarios) y el sistema, destacando las funcionalidades principales.</a:t>
            </a:r>
            <a:endParaRPr b="0" i="0" sz="1636" u="none" cap="none" strike="noStrike">
              <a:solidFill>
                <a:schemeClr val="dk1"/>
              </a:solidFill>
              <a:latin typeface="Calibri"/>
              <a:ea typeface="Calibri"/>
              <a:cs typeface="Calibri"/>
              <a:sym typeface="Calibri"/>
            </a:endParaRPr>
          </a:p>
        </p:txBody>
      </p:sp>
      <p:sp>
        <p:nvSpPr>
          <p:cNvPr id="75" name="Google Shape;75;p4"/>
          <p:cNvSpPr/>
          <p:nvPr/>
        </p:nvSpPr>
        <p:spPr>
          <a:xfrm>
            <a:off x="6213753" y="3278743"/>
            <a:ext cx="7689294" cy="1480304"/>
          </a:xfrm>
          <a:prstGeom prst="roundRect">
            <a:avLst>
              <a:gd fmla="val 5897" name="adj"/>
            </a:avLst>
          </a:prstGeom>
          <a:solidFill>
            <a:srgbClr val="E6E6E6"/>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6429137" y="3494127"/>
            <a:ext cx="2078236" cy="259794"/>
          </a:xfrm>
          <a:prstGeom prst="rect">
            <a:avLst/>
          </a:prstGeom>
          <a:noFill/>
          <a:ln>
            <a:noFill/>
          </a:ln>
        </p:spPr>
        <p:txBody>
          <a:bodyPr anchorCtr="0" anchor="t" bIns="45700" lIns="91425" spcFirstLastPara="1" rIns="91425" wrap="square" tIns="45700">
            <a:noAutofit/>
          </a:bodyPr>
          <a:lstStyle/>
          <a:p>
            <a:pPr indent="0" lvl="0" marL="0" marR="0" rtl="0" algn="l">
              <a:lnSpc>
                <a:spcPct val="125061"/>
              </a:lnSpc>
              <a:spcBef>
                <a:spcPts val="0"/>
              </a:spcBef>
              <a:spcAft>
                <a:spcPts val="0"/>
              </a:spcAft>
              <a:buClr>
                <a:srgbClr val="383838"/>
              </a:buClr>
              <a:buSzPts val="1636"/>
              <a:buFont typeface="Patrick Hand"/>
              <a:buNone/>
            </a:pPr>
            <a:r>
              <a:rPr b="0" i="0" lang="en-US" sz="1636" u="none" cap="none" strike="noStrike">
                <a:solidFill>
                  <a:srgbClr val="383838"/>
                </a:solidFill>
                <a:latin typeface="Patrick Hand"/>
                <a:ea typeface="Patrick Hand"/>
                <a:cs typeface="Patrick Hand"/>
                <a:sym typeface="Patrick Hand"/>
              </a:rPr>
              <a:t>Diagrama de Secuencia</a:t>
            </a:r>
            <a:endParaRPr b="0" i="0" sz="1636" u="none" cap="none" strike="noStrike">
              <a:solidFill>
                <a:schemeClr val="dk1"/>
              </a:solidFill>
              <a:latin typeface="Calibri"/>
              <a:ea typeface="Calibri"/>
              <a:cs typeface="Calibri"/>
              <a:sym typeface="Calibri"/>
            </a:endParaRPr>
          </a:p>
        </p:txBody>
      </p:sp>
      <p:sp>
        <p:nvSpPr>
          <p:cNvPr id="77" name="Google Shape;77;p4"/>
          <p:cNvSpPr/>
          <p:nvPr/>
        </p:nvSpPr>
        <p:spPr>
          <a:xfrm>
            <a:off x="6429137" y="3878580"/>
            <a:ext cx="7258526" cy="665083"/>
          </a:xfrm>
          <a:prstGeom prst="rect">
            <a:avLst/>
          </a:prstGeom>
          <a:noFill/>
          <a:ln>
            <a:noFill/>
          </a:ln>
        </p:spPr>
        <p:txBody>
          <a:bodyPr anchorCtr="0" anchor="t" bIns="45700" lIns="91425" spcFirstLastPara="1" rIns="91425" wrap="square" tIns="45700">
            <a:noAutofit/>
          </a:bodyPr>
          <a:lstStyle/>
          <a:p>
            <a:pPr indent="0" lvl="0" marL="0" marR="0" rtl="0" algn="l">
              <a:lnSpc>
                <a:spcPct val="160024"/>
              </a:lnSpc>
              <a:spcBef>
                <a:spcPts val="0"/>
              </a:spcBef>
              <a:spcAft>
                <a:spcPts val="0"/>
              </a:spcAft>
              <a:buClr>
                <a:srgbClr val="383838"/>
              </a:buClr>
              <a:buSzPts val="1636"/>
              <a:buFont typeface="Patrick Hand"/>
              <a:buNone/>
            </a:pPr>
            <a:r>
              <a:rPr b="0" i="0" lang="en-US" sz="1636" u="none" cap="none" strike="noStrike">
                <a:solidFill>
                  <a:srgbClr val="383838"/>
                </a:solidFill>
                <a:latin typeface="Patrick Hand"/>
                <a:ea typeface="Patrick Hand"/>
                <a:cs typeface="Patrick Hand"/>
                <a:sym typeface="Patrick Hand"/>
              </a:rPr>
              <a:t>Muestra cómo se realiza la comunicación entre los diferentes objetos del sistema en un escenario específico.</a:t>
            </a:r>
            <a:endParaRPr b="0" i="0" sz="1636" u="none" cap="none" strike="noStrike">
              <a:solidFill>
                <a:schemeClr val="dk1"/>
              </a:solidFill>
              <a:latin typeface="Calibri"/>
              <a:ea typeface="Calibri"/>
              <a:cs typeface="Calibri"/>
              <a:sym typeface="Calibri"/>
            </a:endParaRPr>
          </a:p>
        </p:txBody>
      </p:sp>
      <p:sp>
        <p:nvSpPr>
          <p:cNvPr id="78" name="Google Shape;78;p4"/>
          <p:cNvSpPr/>
          <p:nvPr/>
        </p:nvSpPr>
        <p:spPr>
          <a:xfrm>
            <a:off x="6213753" y="4966811"/>
            <a:ext cx="7689294" cy="1147763"/>
          </a:xfrm>
          <a:prstGeom prst="roundRect">
            <a:avLst>
              <a:gd fmla="val 7605" name="adj"/>
            </a:avLst>
          </a:prstGeom>
          <a:solidFill>
            <a:srgbClr val="E6E6E6"/>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6429137" y="5182195"/>
            <a:ext cx="2078236" cy="259794"/>
          </a:xfrm>
          <a:prstGeom prst="rect">
            <a:avLst/>
          </a:prstGeom>
          <a:noFill/>
          <a:ln>
            <a:noFill/>
          </a:ln>
        </p:spPr>
        <p:txBody>
          <a:bodyPr anchorCtr="0" anchor="t" bIns="45700" lIns="91425" spcFirstLastPara="1" rIns="91425" wrap="square" tIns="45700">
            <a:noAutofit/>
          </a:bodyPr>
          <a:lstStyle/>
          <a:p>
            <a:pPr indent="0" lvl="0" marL="0" marR="0" rtl="0" algn="l">
              <a:lnSpc>
                <a:spcPct val="125061"/>
              </a:lnSpc>
              <a:spcBef>
                <a:spcPts val="0"/>
              </a:spcBef>
              <a:spcAft>
                <a:spcPts val="0"/>
              </a:spcAft>
              <a:buClr>
                <a:srgbClr val="383838"/>
              </a:buClr>
              <a:buSzPts val="1636"/>
              <a:buFont typeface="Patrick Hand"/>
              <a:buNone/>
            </a:pPr>
            <a:r>
              <a:rPr b="0" i="0" lang="en-US" sz="1636" u="none" cap="none" strike="noStrike">
                <a:solidFill>
                  <a:srgbClr val="383838"/>
                </a:solidFill>
                <a:latin typeface="Patrick Hand"/>
                <a:ea typeface="Patrick Hand"/>
                <a:cs typeface="Patrick Hand"/>
                <a:sym typeface="Patrick Hand"/>
              </a:rPr>
              <a:t>Diagrama de Actividad</a:t>
            </a:r>
            <a:endParaRPr b="0" i="0" sz="1636" u="none" cap="none" strike="noStrike">
              <a:solidFill>
                <a:schemeClr val="dk1"/>
              </a:solidFill>
              <a:latin typeface="Calibri"/>
              <a:ea typeface="Calibri"/>
              <a:cs typeface="Calibri"/>
              <a:sym typeface="Calibri"/>
            </a:endParaRPr>
          </a:p>
        </p:txBody>
      </p:sp>
      <p:sp>
        <p:nvSpPr>
          <p:cNvPr id="80" name="Google Shape;80;p4"/>
          <p:cNvSpPr/>
          <p:nvPr/>
        </p:nvSpPr>
        <p:spPr>
          <a:xfrm>
            <a:off x="6429137" y="5566648"/>
            <a:ext cx="7258526" cy="332542"/>
          </a:xfrm>
          <a:prstGeom prst="rect">
            <a:avLst/>
          </a:prstGeom>
          <a:noFill/>
          <a:ln>
            <a:noFill/>
          </a:ln>
        </p:spPr>
        <p:txBody>
          <a:bodyPr anchorCtr="0" anchor="t" bIns="45700" lIns="91425" spcFirstLastPara="1" rIns="91425" wrap="square" tIns="45700">
            <a:noAutofit/>
          </a:bodyPr>
          <a:lstStyle/>
          <a:p>
            <a:pPr indent="0" lvl="0" marL="0" marR="0" rtl="0" algn="l">
              <a:lnSpc>
                <a:spcPct val="160024"/>
              </a:lnSpc>
              <a:spcBef>
                <a:spcPts val="0"/>
              </a:spcBef>
              <a:spcAft>
                <a:spcPts val="0"/>
              </a:spcAft>
              <a:buClr>
                <a:srgbClr val="383838"/>
              </a:buClr>
              <a:buSzPts val="1636"/>
              <a:buFont typeface="Patrick Hand"/>
              <a:buNone/>
            </a:pPr>
            <a:r>
              <a:rPr b="0" i="0" lang="en-US" sz="1636" u="none" cap="none" strike="noStrike">
                <a:solidFill>
                  <a:srgbClr val="383838"/>
                </a:solidFill>
                <a:latin typeface="Patrick Hand"/>
                <a:ea typeface="Patrick Hand"/>
                <a:cs typeface="Patrick Hand"/>
                <a:sym typeface="Patrick Hand"/>
              </a:rPr>
              <a:t>Representa el flujo de actividades dentro del sistema.</a:t>
            </a:r>
            <a:endParaRPr b="0" i="0" sz="1636" u="none" cap="none" strike="noStrike">
              <a:solidFill>
                <a:schemeClr val="dk1"/>
              </a:solidFill>
              <a:latin typeface="Calibri"/>
              <a:ea typeface="Calibri"/>
              <a:cs typeface="Calibri"/>
              <a:sym typeface="Calibri"/>
            </a:endParaRPr>
          </a:p>
        </p:txBody>
      </p:sp>
      <p:sp>
        <p:nvSpPr>
          <p:cNvPr id="81" name="Google Shape;81;p4"/>
          <p:cNvSpPr/>
          <p:nvPr/>
        </p:nvSpPr>
        <p:spPr>
          <a:xfrm>
            <a:off x="6213753" y="6322338"/>
            <a:ext cx="7689294" cy="1147763"/>
          </a:xfrm>
          <a:prstGeom prst="roundRect">
            <a:avLst>
              <a:gd fmla="val 7605" name="adj"/>
            </a:avLst>
          </a:prstGeom>
          <a:solidFill>
            <a:srgbClr val="E6E6E6"/>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6429137" y="6537722"/>
            <a:ext cx="2078236" cy="259794"/>
          </a:xfrm>
          <a:prstGeom prst="rect">
            <a:avLst/>
          </a:prstGeom>
          <a:noFill/>
          <a:ln>
            <a:noFill/>
          </a:ln>
        </p:spPr>
        <p:txBody>
          <a:bodyPr anchorCtr="0" anchor="t" bIns="45700" lIns="91425" spcFirstLastPara="1" rIns="91425" wrap="square" tIns="45700">
            <a:noAutofit/>
          </a:bodyPr>
          <a:lstStyle/>
          <a:p>
            <a:pPr indent="0" lvl="0" marL="0" marR="0" rtl="0" algn="l">
              <a:lnSpc>
                <a:spcPct val="125061"/>
              </a:lnSpc>
              <a:spcBef>
                <a:spcPts val="0"/>
              </a:spcBef>
              <a:spcAft>
                <a:spcPts val="0"/>
              </a:spcAft>
              <a:buClr>
                <a:srgbClr val="383838"/>
              </a:buClr>
              <a:buSzPts val="1636"/>
              <a:buFont typeface="Patrick Hand"/>
              <a:buNone/>
            </a:pPr>
            <a:r>
              <a:rPr b="0" i="0" lang="en-US" sz="1636" u="none" cap="none" strike="noStrike">
                <a:solidFill>
                  <a:srgbClr val="383838"/>
                </a:solidFill>
                <a:latin typeface="Patrick Hand"/>
                <a:ea typeface="Patrick Hand"/>
                <a:cs typeface="Patrick Hand"/>
                <a:sym typeface="Patrick Hand"/>
              </a:rPr>
              <a:t>Diagrama de Clases</a:t>
            </a:r>
            <a:endParaRPr b="0" i="0" sz="1636" u="none" cap="none" strike="noStrike">
              <a:solidFill>
                <a:schemeClr val="dk1"/>
              </a:solidFill>
              <a:latin typeface="Calibri"/>
              <a:ea typeface="Calibri"/>
              <a:cs typeface="Calibri"/>
              <a:sym typeface="Calibri"/>
            </a:endParaRPr>
          </a:p>
        </p:txBody>
      </p:sp>
      <p:sp>
        <p:nvSpPr>
          <p:cNvPr id="83" name="Google Shape;83;p4"/>
          <p:cNvSpPr/>
          <p:nvPr/>
        </p:nvSpPr>
        <p:spPr>
          <a:xfrm>
            <a:off x="6429137" y="6922175"/>
            <a:ext cx="7258526" cy="332542"/>
          </a:xfrm>
          <a:prstGeom prst="rect">
            <a:avLst/>
          </a:prstGeom>
          <a:noFill/>
          <a:ln>
            <a:noFill/>
          </a:ln>
        </p:spPr>
        <p:txBody>
          <a:bodyPr anchorCtr="0" anchor="t" bIns="45700" lIns="91425" spcFirstLastPara="1" rIns="91425" wrap="square" tIns="45700">
            <a:noAutofit/>
          </a:bodyPr>
          <a:lstStyle/>
          <a:p>
            <a:pPr indent="0" lvl="0" marL="0" marR="0" rtl="0" algn="l">
              <a:lnSpc>
                <a:spcPct val="160024"/>
              </a:lnSpc>
              <a:spcBef>
                <a:spcPts val="0"/>
              </a:spcBef>
              <a:spcAft>
                <a:spcPts val="0"/>
              </a:spcAft>
              <a:buClr>
                <a:srgbClr val="383838"/>
              </a:buClr>
              <a:buSzPts val="1636"/>
              <a:buFont typeface="Patrick Hand"/>
              <a:buNone/>
            </a:pPr>
            <a:r>
              <a:rPr b="0" i="0" lang="en-US" sz="1636" u="none" cap="none" strike="noStrike">
                <a:solidFill>
                  <a:srgbClr val="383838"/>
                </a:solidFill>
                <a:latin typeface="Patrick Hand"/>
                <a:ea typeface="Patrick Hand"/>
                <a:cs typeface="Patrick Hand"/>
                <a:sym typeface="Patrick Hand"/>
              </a:rPr>
              <a:t>Define la estructura del sistema, mostrando las clases, sus atributos y métodos.</a:t>
            </a:r>
            <a:endParaRPr b="0" i="0" sz="1636"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p:nvPr/>
        </p:nvSpPr>
        <p:spPr>
          <a:xfrm>
            <a:off x="0" y="0"/>
            <a:ext cx="14630400" cy="82296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0" y="0"/>
            <a:ext cx="14630400" cy="822960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1920729" y="1639975"/>
            <a:ext cx="7996800" cy="6171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383838"/>
              </a:buClr>
              <a:buSzPts val="3888"/>
              <a:buFont typeface="Patrick Hand"/>
              <a:buNone/>
            </a:pPr>
            <a:r>
              <a:rPr b="0" i="0" lang="en-US" sz="3888" u="none" cap="none" strike="noStrike">
                <a:solidFill>
                  <a:srgbClr val="383838"/>
                </a:solidFill>
                <a:latin typeface="Patrick Hand"/>
                <a:ea typeface="Patrick Hand"/>
                <a:cs typeface="Patrick Hand"/>
                <a:sym typeface="Patrick Hand"/>
              </a:rPr>
              <a:t>3. Diagramas UML del Proyecto</a:t>
            </a:r>
            <a:endParaRPr b="0" i="0" sz="3888" u="none" cap="none" strike="noStrike">
              <a:solidFill>
                <a:schemeClr val="dk1"/>
              </a:solidFill>
              <a:latin typeface="Calibri"/>
              <a:ea typeface="Calibri"/>
              <a:cs typeface="Calibri"/>
              <a:sym typeface="Calibri"/>
            </a:endParaRPr>
          </a:p>
        </p:txBody>
      </p:sp>
      <p:sp>
        <p:nvSpPr>
          <p:cNvPr id="92" name="Google Shape;92;p5"/>
          <p:cNvSpPr/>
          <p:nvPr/>
        </p:nvSpPr>
        <p:spPr>
          <a:xfrm>
            <a:off x="1920732" y="2627350"/>
            <a:ext cx="7417800" cy="493800"/>
          </a:xfrm>
          <a:prstGeom prst="rect">
            <a:avLst/>
          </a:prstGeom>
          <a:noFill/>
          <a:ln>
            <a:noFill/>
          </a:ln>
        </p:spPr>
        <p:txBody>
          <a:bodyPr anchorCtr="0" anchor="t" bIns="45700" lIns="91425" spcFirstLastPara="1" rIns="91425" wrap="square" tIns="45700">
            <a:noAutofit/>
          </a:bodyPr>
          <a:lstStyle/>
          <a:p>
            <a:pPr indent="0" lvl="0" marL="0" marR="0" rtl="0" algn="l">
              <a:lnSpc>
                <a:spcPct val="125016"/>
              </a:lnSpc>
              <a:spcBef>
                <a:spcPts val="0"/>
              </a:spcBef>
              <a:spcAft>
                <a:spcPts val="0"/>
              </a:spcAft>
              <a:buClr>
                <a:srgbClr val="383838"/>
              </a:buClr>
              <a:buSzPts val="3110"/>
              <a:buFont typeface="Patrick Hand"/>
              <a:buNone/>
            </a:pPr>
            <a:r>
              <a:rPr b="0" i="0" lang="en-US" sz="3110" u="none" cap="none" strike="noStrike">
                <a:solidFill>
                  <a:srgbClr val="383838"/>
                </a:solidFill>
                <a:latin typeface="Patrick Hand"/>
                <a:ea typeface="Patrick Hand"/>
                <a:cs typeface="Patrick Hand"/>
                <a:sym typeface="Patrick Hand"/>
              </a:rPr>
              <a:t>3.1 Diagrama de Casos de Uso</a:t>
            </a:r>
            <a:endParaRPr b="0" i="0" sz="3110" u="none" cap="none" strike="noStrike">
              <a:solidFill>
                <a:schemeClr val="dk1"/>
              </a:solidFill>
              <a:latin typeface="Calibri"/>
              <a:ea typeface="Calibri"/>
              <a:cs typeface="Calibri"/>
              <a:sym typeface="Calibri"/>
            </a:endParaRPr>
          </a:p>
        </p:txBody>
      </p:sp>
      <p:sp>
        <p:nvSpPr>
          <p:cNvPr id="93" name="Google Shape;93;p5"/>
          <p:cNvSpPr/>
          <p:nvPr/>
        </p:nvSpPr>
        <p:spPr>
          <a:xfrm>
            <a:off x="1920716" y="3491389"/>
            <a:ext cx="10788968" cy="790099"/>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383838"/>
              </a:buClr>
              <a:buSzPts val="1944"/>
              <a:buFont typeface="Patrick Hand"/>
              <a:buNone/>
            </a:pPr>
            <a:r>
              <a:rPr b="0" i="0" lang="en-US" sz="1944" u="none" cap="none" strike="noStrike">
                <a:solidFill>
                  <a:srgbClr val="383838"/>
                </a:solidFill>
                <a:latin typeface="Patrick Hand"/>
                <a:ea typeface="Patrick Hand"/>
                <a:cs typeface="Patrick Hand"/>
                <a:sym typeface="Patrick Hand"/>
              </a:rPr>
              <a:t>El Diagrama de Casos de Uso es la representación gráfica de las interacciones entre los actores y el sistema. En el proyecto de la cafetería, los actores principales incluyen al estudiante, el cajero, y el administrador del sistema.</a:t>
            </a:r>
            <a:endParaRPr b="0" i="0" sz="1944" u="none" cap="none" strike="noStrike">
              <a:solidFill>
                <a:schemeClr val="dk1"/>
              </a:solidFill>
              <a:latin typeface="Calibri"/>
              <a:ea typeface="Calibri"/>
              <a:cs typeface="Calibri"/>
              <a:sym typeface="Calibri"/>
            </a:endParaRPr>
          </a:p>
        </p:txBody>
      </p:sp>
      <p:sp>
        <p:nvSpPr>
          <p:cNvPr id="94" name="Google Shape;94;p5"/>
          <p:cNvSpPr/>
          <p:nvPr/>
        </p:nvSpPr>
        <p:spPr>
          <a:xfrm>
            <a:off x="1920716" y="4559141"/>
            <a:ext cx="10788968" cy="395049"/>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383838"/>
              </a:buClr>
              <a:buSzPts val="1944"/>
              <a:buFont typeface="Patrick Hand"/>
              <a:buNone/>
            </a:pPr>
            <a:r>
              <a:rPr b="0" i="0" lang="en-US" sz="1944" u="none" cap="none" strike="noStrike">
                <a:solidFill>
                  <a:srgbClr val="383838"/>
                </a:solidFill>
                <a:latin typeface="Patrick Hand"/>
                <a:ea typeface="Patrick Hand"/>
                <a:cs typeface="Patrick Hand"/>
                <a:sym typeface="Patrick Hand"/>
              </a:rPr>
              <a:t>Descripción del Diagrama:</a:t>
            </a:r>
            <a:endParaRPr b="0" i="0" sz="1944" u="none" cap="none" strike="noStrike">
              <a:solidFill>
                <a:schemeClr val="dk1"/>
              </a:solidFill>
              <a:latin typeface="Calibri"/>
              <a:ea typeface="Calibri"/>
              <a:cs typeface="Calibri"/>
              <a:sym typeface="Calibri"/>
            </a:endParaRPr>
          </a:p>
        </p:txBody>
      </p:sp>
      <p:sp>
        <p:nvSpPr>
          <p:cNvPr id="95" name="Google Shape;95;p5"/>
          <p:cNvSpPr/>
          <p:nvPr/>
        </p:nvSpPr>
        <p:spPr>
          <a:xfrm>
            <a:off x="2315647" y="5231844"/>
            <a:ext cx="10394037" cy="39504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9979"/>
              </a:lnSpc>
              <a:spcBef>
                <a:spcPts val="0"/>
              </a:spcBef>
              <a:spcAft>
                <a:spcPts val="0"/>
              </a:spcAft>
              <a:buClr>
                <a:srgbClr val="383838"/>
              </a:buClr>
              <a:buSzPts val="1944"/>
              <a:buFont typeface="Patrick Hand"/>
              <a:buChar char="•"/>
            </a:pPr>
            <a:r>
              <a:rPr b="0" i="0" lang="en-US" sz="1944" u="none" cap="none" strike="noStrike">
                <a:solidFill>
                  <a:srgbClr val="383838"/>
                </a:solidFill>
                <a:latin typeface="Patrick Hand"/>
                <a:ea typeface="Patrick Hand"/>
                <a:cs typeface="Patrick Hand"/>
                <a:sym typeface="Patrick Hand"/>
              </a:rPr>
              <a:t>Estudiante: Puede registrarse, autenticarse, realizar pagos, consultar saldo, y recargar saldo.</a:t>
            </a:r>
            <a:endParaRPr b="0" i="0" sz="1944" u="none" cap="none" strike="noStrike">
              <a:solidFill>
                <a:schemeClr val="dk1"/>
              </a:solidFill>
              <a:latin typeface="Calibri"/>
              <a:ea typeface="Calibri"/>
              <a:cs typeface="Calibri"/>
              <a:sym typeface="Calibri"/>
            </a:endParaRPr>
          </a:p>
        </p:txBody>
      </p:sp>
      <p:sp>
        <p:nvSpPr>
          <p:cNvPr id="96" name="Google Shape;96;p5"/>
          <p:cNvSpPr/>
          <p:nvPr/>
        </p:nvSpPr>
        <p:spPr>
          <a:xfrm>
            <a:off x="2315647" y="5713214"/>
            <a:ext cx="10394037" cy="39504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9979"/>
              </a:lnSpc>
              <a:spcBef>
                <a:spcPts val="0"/>
              </a:spcBef>
              <a:spcAft>
                <a:spcPts val="0"/>
              </a:spcAft>
              <a:buClr>
                <a:srgbClr val="383838"/>
              </a:buClr>
              <a:buSzPts val="1944"/>
              <a:buFont typeface="Patrick Hand"/>
              <a:buChar char="•"/>
            </a:pPr>
            <a:r>
              <a:rPr b="0" i="0" lang="en-US" sz="1944" u="none" cap="none" strike="noStrike">
                <a:solidFill>
                  <a:srgbClr val="383838"/>
                </a:solidFill>
                <a:latin typeface="Patrick Hand"/>
                <a:ea typeface="Patrick Hand"/>
                <a:cs typeface="Patrick Hand"/>
                <a:sym typeface="Patrick Hand"/>
              </a:rPr>
              <a:t>Cajero: Procesa pagos y recargas de saldo.</a:t>
            </a:r>
            <a:endParaRPr b="0" i="0" sz="1944" u="none" cap="none" strike="noStrike">
              <a:solidFill>
                <a:schemeClr val="dk1"/>
              </a:solidFill>
              <a:latin typeface="Calibri"/>
              <a:ea typeface="Calibri"/>
              <a:cs typeface="Calibri"/>
              <a:sym typeface="Calibri"/>
            </a:endParaRPr>
          </a:p>
        </p:txBody>
      </p:sp>
      <p:sp>
        <p:nvSpPr>
          <p:cNvPr id="97" name="Google Shape;97;p5"/>
          <p:cNvSpPr/>
          <p:nvPr/>
        </p:nvSpPr>
        <p:spPr>
          <a:xfrm>
            <a:off x="2315647" y="6194584"/>
            <a:ext cx="10394037" cy="39504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9979"/>
              </a:lnSpc>
              <a:spcBef>
                <a:spcPts val="0"/>
              </a:spcBef>
              <a:spcAft>
                <a:spcPts val="0"/>
              </a:spcAft>
              <a:buClr>
                <a:srgbClr val="383838"/>
              </a:buClr>
              <a:buSzPts val="1944"/>
              <a:buFont typeface="Patrick Hand"/>
              <a:buChar char="•"/>
            </a:pPr>
            <a:r>
              <a:rPr b="0" i="0" lang="en-US" sz="1944" u="none" cap="none" strike="noStrike">
                <a:solidFill>
                  <a:srgbClr val="383838"/>
                </a:solidFill>
                <a:latin typeface="Patrick Hand"/>
                <a:ea typeface="Patrick Hand"/>
                <a:cs typeface="Patrick Hand"/>
                <a:sym typeface="Patrick Hand"/>
              </a:rPr>
              <a:t>Administrador: Gestiona el sistema, incluyendo la administración de usuarios y la revisión de transacciones.</a:t>
            </a:r>
            <a:endParaRPr b="0" i="0" sz="1944"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6"/>
          <p:cNvSpPr/>
          <p:nvPr/>
        </p:nvSpPr>
        <p:spPr>
          <a:xfrm>
            <a:off x="0" y="0"/>
            <a:ext cx="14630400" cy="82296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0" y="0"/>
            <a:ext cx="14630400" cy="822960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1920732" y="1596750"/>
            <a:ext cx="9857100" cy="6171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383838"/>
              </a:buClr>
              <a:buSzPts val="3888"/>
              <a:buFont typeface="Patrick Hand"/>
              <a:buNone/>
            </a:pPr>
            <a:r>
              <a:rPr b="0" i="0" lang="en-US" sz="3888" u="none" cap="none" strike="noStrike">
                <a:solidFill>
                  <a:srgbClr val="383838"/>
                </a:solidFill>
                <a:latin typeface="Patrick Hand"/>
                <a:ea typeface="Patrick Hand"/>
                <a:cs typeface="Patrick Hand"/>
                <a:sym typeface="Patrick Hand"/>
              </a:rPr>
              <a:t>3. Diagramas UML del Proyecto</a:t>
            </a:r>
            <a:endParaRPr b="0" i="0" sz="3888" u="none" cap="none" strike="noStrike">
              <a:solidFill>
                <a:schemeClr val="dk1"/>
              </a:solidFill>
              <a:latin typeface="Calibri"/>
              <a:ea typeface="Calibri"/>
              <a:cs typeface="Calibri"/>
              <a:sym typeface="Calibri"/>
            </a:endParaRPr>
          </a:p>
        </p:txBody>
      </p:sp>
      <p:sp>
        <p:nvSpPr>
          <p:cNvPr id="106" name="Google Shape;106;p6"/>
          <p:cNvSpPr/>
          <p:nvPr/>
        </p:nvSpPr>
        <p:spPr>
          <a:xfrm>
            <a:off x="1920716" y="2584133"/>
            <a:ext cx="3950137" cy="493752"/>
          </a:xfrm>
          <a:prstGeom prst="rect">
            <a:avLst/>
          </a:prstGeom>
          <a:noFill/>
          <a:ln>
            <a:noFill/>
          </a:ln>
        </p:spPr>
        <p:txBody>
          <a:bodyPr anchorCtr="0" anchor="t" bIns="45700" lIns="91425" spcFirstLastPara="1" rIns="91425" wrap="square" tIns="45700">
            <a:noAutofit/>
          </a:bodyPr>
          <a:lstStyle/>
          <a:p>
            <a:pPr indent="0" lvl="0" marL="0" marR="0" rtl="0" algn="l">
              <a:lnSpc>
                <a:spcPct val="125016"/>
              </a:lnSpc>
              <a:spcBef>
                <a:spcPts val="0"/>
              </a:spcBef>
              <a:spcAft>
                <a:spcPts val="0"/>
              </a:spcAft>
              <a:buClr>
                <a:srgbClr val="383838"/>
              </a:buClr>
              <a:buSzPts val="3110"/>
              <a:buFont typeface="Patrick Hand"/>
              <a:buNone/>
            </a:pPr>
            <a:r>
              <a:rPr b="0" i="0" lang="en-US" sz="3110" u="none" cap="none" strike="noStrike">
                <a:solidFill>
                  <a:srgbClr val="383838"/>
                </a:solidFill>
                <a:latin typeface="Patrick Hand"/>
                <a:ea typeface="Patrick Hand"/>
                <a:cs typeface="Patrick Hand"/>
                <a:sym typeface="Patrick Hand"/>
              </a:rPr>
              <a:t>3.2 Diagrama de Secuencia</a:t>
            </a:r>
            <a:endParaRPr b="0" i="0" sz="3110" u="none" cap="none" strike="noStrike">
              <a:solidFill>
                <a:schemeClr val="dk1"/>
              </a:solidFill>
              <a:latin typeface="Calibri"/>
              <a:ea typeface="Calibri"/>
              <a:cs typeface="Calibri"/>
              <a:sym typeface="Calibri"/>
            </a:endParaRPr>
          </a:p>
        </p:txBody>
      </p:sp>
      <p:sp>
        <p:nvSpPr>
          <p:cNvPr id="107" name="Google Shape;107;p6"/>
          <p:cNvSpPr/>
          <p:nvPr/>
        </p:nvSpPr>
        <p:spPr>
          <a:xfrm>
            <a:off x="1920716" y="3448169"/>
            <a:ext cx="10788968" cy="395049"/>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383838"/>
              </a:buClr>
              <a:buSzPts val="1944"/>
              <a:buFont typeface="Patrick Hand"/>
              <a:buNone/>
            </a:pPr>
            <a:r>
              <a:rPr b="0" i="0" lang="en-US" sz="1944" u="none" cap="none" strike="noStrike">
                <a:solidFill>
                  <a:srgbClr val="383838"/>
                </a:solidFill>
                <a:latin typeface="Patrick Hand"/>
                <a:ea typeface="Patrick Hand"/>
                <a:cs typeface="Patrick Hand"/>
                <a:sym typeface="Patrick Hand"/>
              </a:rPr>
              <a:t>Este diagrama ilustra cómo se lleva a cabo la operación de "Realización de Pagos".</a:t>
            </a:r>
            <a:endParaRPr b="0" i="0" sz="1944" u="none" cap="none" strike="noStrike">
              <a:solidFill>
                <a:schemeClr val="dk1"/>
              </a:solidFill>
              <a:latin typeface="Calibri"/>
              <a:ea typeface="Calibri"/>
              <a:cs typeface="Calibri"/>
              <a:sym typeface="Calibri"/>
            </a:endParaRPr>
          </a:p>
        </p:txBody>
      </p:sp>
      <p:sp>
        <p:nvSpPr>
          <p:cNvPr id="108" name="Google Shape;108;p6"/>
          <p:cNvSpPr/>
          <p:nvPr/>
        </p:nvSpPr>
        <p:spPr>
          <a:xfrm>
            <a:off x="1920716" y="4120872"/>
            <a:ext cx="10788968" cy="395049"/>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383838"/>
              </a:buClr>
              <a:buSzPts val="1944"/>
              <a:buFont typeface="Patrick Hand"/>
              <a:buNone/>
            </a:pPr>
            <a:r>
              <a:rPr b="0" i="0" lang="en-US" sz="1944" u="none" cap="none" strike="noStrike">
                <a:solidFill>
                  <a:srgbClr val="383838"/>
                </a:solidFill>
                <a:latin typeface="Patrick Hand"/>
                <a:ea typeface="Patrick Hand"/>
                <a:cs typeface="Patrick Hand"/>
                <a:sym typeface="Patrick Hand"/>
              </a:rPr>
              <a:t>Descripción del Diagrama:</a:t>
            </a:r>
            <a:endParaRPr b="0" i="0" sz="1944" u="none" cap="none" strike="noStrike">
              <a:solidFill>
                <a:schemeClr val="dk1"/>
              </a:solidFill>
              <a:latin typeface="Calibri"/>
              <a:ea typeface="Calibri"/>
              <a:cs typeface="Calibri"/>
              <a:sym typeface="Calibri"/>
            </a:endParaRPr>
          </a:p>
        </p:txBody>
      </p:sp>
      <p:sp>
        <p:nvSpPr>
          <p:cNvPr id="109" name="Google Shape;109;p6"/>
          <p:cNvSpPr/>
          <p:nvPr/>
        </p:nvSpPr>
        <p:spPr>
          <a:xfrm>
            <a:off x="2315647" y="4793575"/>
            <a:ext cx="10394037" cy="39504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9979"/>
              </a:lnSpc>
              <a:spcBef>
                <a:spcPts val="0"/>
              </a:spcBef>
              <a:spcAft>
                <a:spcPts val="0"/>
              </a:spcAft>
              <a:buClr>
                <a:srgbClr val="383838"/>
              </a:buClr>
              <a:buSzPts val="1944"/>
              <a:buFont typeface="Patrick Hand"/>
              <a:buChar char="•"/>
            </a:pPr>
            <a:r>
              <a:rPr b="0" i="0" lang="en-US" sz="1944" u="none" cap="none" strike="noStrike">
                <a:solidFill>
                  <a:srgbClr val="383838"/>
                </a:solidFill>
                <a:latin typeface="Patrick Hand"/>
                <a:ea typeface="Patrick Hand"/>
                <a:cs typeface="Patrick Hand"/>
                <a:sym typeface="Patrick Hand"/>
              </a:rPr>
              <a:t>El estudiante selecciona un producto y solicita realizar un pago.</a:t>
            </a:r>
            <a:endParaRPr b="0" i="0" sz="1944" u="none" cap="none" strike="noStrike">
              <a:solidFill>
                <a:schemeClr val="dk1"/>
              </a:solidFill>
              <a:latin typeface="Calibri"/>
              <a:ea typeface="Calibri"/>
              <a:cs typeface="Calibri"/>
              <a:sym typeface="Calibri"/>
            </a:endParaRPr>
          </a:p>
        </p:txBody>
      </p:sp>
      <p:sp>
        <p:nvSpPr>
          <p:cNvPr id="110" name="Google Shape;110;p6"/>
          <p:cNvSpPr/>
          <p:nvPr/>
        </p:nvSpPr>
        <p:spPr>
          <a:xfrm>
            <a:off x="2315647" y="5274945"/>
            <a:ext cx="10394037" cy="39504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9979"/>
              </a:lnSpc>
              <a:spcBef>
                <a:spcPts val="0"/>
              </a:spcBef>
              <a:spcAft>
                <a:spcPts val="0"/>
              </a:spcAft>
              <a:buClr>
                <a:srgbClr val="383838"/>
              </a:buClr>
              <a:buSzPts val="1944"/>
              <a:buFont typeface="Patrick Hand"/>
              <a:buChar char="•"/>
            </a:pPr>
            <a:r>
              <a:rPr b="0" i="0" lang="en-US" sz="1944" u="none" cap="none" strike="noStrike">
                <a:solidFill>
                  <a:srgbClr val="383838"/>
                </a:solidFill>
                <a:latin typeface="Patrick Hand"/>
                <a:ea typeface="Patrick Hand"/>
                <a:cs typeface="Patrick Hand"/>
                <a:sym typeface="Patrick Hand"/>
              </a:rPr>
              <a:t>El sistema verifica el saldo disponible.</a:t>
            </a:r>
            <a:endParaRPr b="0" i="0" sz="1944" u="none" cap="none" strike="noStrike">
              <a:solidFill>
                <a:schemeClr val="dk1"/>
              </a:solidFill>
              <a:latin typeface="Calibri"/>
              <a:ea typeface="Calibri"/>
              <a:cs typeface="Calibri"/>
              <a:sym typeface="Calibri"/>
            </a:endParaRPr>
          </a:p>
        </p:txBody>
      </p:sp>
      <p:sp>
        <p:nvSpPr>
          <p:cNvPr id="111" name="Google Shape;111;p6"/>
          <p:cNvSpPr/>
          <p:nvPr/>
        </p:nvSpPr>
        <p:spPr>
          <a:xfrm>
            <a:off x="2315647" y="5756315"/>
            <a:ext cx="10394037" cy="39504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9979"/>
              </a:lnSpc>
              <a:spcBef>
                <a:spcPts val="0"/>
              </a:spcBef>
              <a:spcAft>
                <a:spcPts val="0"/>
              </a:spcAft>
              <a:buClr>
                <a:srgbClr val="383838"/>
              </a:buClr>
              <a:buSzPts val="1944"/>
              <a:buFont typeface="Patrick Hand"/>
              <a:buChar char="•"/>
            </a:pPr>
            <a:r>
              <a:rPr b="0" i="0" lang="en-US" sz="1944" u="none" cap="none" strike="noStrike">
                <a:solidFill>
                  <a:srgbClr val="383838"/>
                </a:solidFill>
                <a:latin typeface="Patrick Hand"/>
                <a:ea typeface="Patrick Hand"/>
                <a:cs typeface="Patrick Hand"/>
                <a:sym typeface="Patrick Hand"/>
              </a:rPr>
              <a:t>Si el saldo es suficiente, el sistema autoriza el pago y actualiza el saldo.</a:t>
            </a:r>
            <a:endParaRPr b="0" i="0" sz="1944" u="none" cap="none" strike="noStrike">
              <a:solidFill>
                <a:schemeClr val="dk1"/>
              </a:solidFill>
              <a:latin typeface="Calibri"/>
              <a:ea typeface="Calibri"/>
              <a:cs typeface="Calibri"/>
              <a:sym typeface="Calibri"/>
            </a:endParaRPr>
          </a:p>
        </p:txBody>
      </p:sp>
      <p:sp>
        <p:nvSpPr>
          <p:cNvPr id="112" name="Google Shape;112;p6"/>
          <p:cNvSpPr/>
          <p:nvPr/>
        </p:nvSpPr>
        <p:spPr>
          <a:xfrm>
            <a:off x="2315647" y="6237684"/>
            <a:ext cx="10394037" cy="39504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9979"/>
              </a:lnSpc>
              <a:spcBef>
                <a:spcPts val="0"/>
              </a:spcBef>
              <a:spcAft>
                <a:spcPts val="0"/>
              </a:spcAft>
              <a:buClr>
                <a:srgbClr val="383838"/>
              </a:buClr>
              <a:buSzPts val="1944"/>
              <a:buFont typeface="Patrick Hand"/>
              <a:buChar char="•"/>
            </a:pPr>
            <a:r>
              <a:rPr b="0" i="0" lang="en-US" sz="1944" u="none" cap="none" strike="noStrike">
                <a:solidFill>
                  <a:srgbClr val="383838"/>
                </a:solidFill>
                <a:latin typeface="Patrick Hand"/>
                <a:ea typeface="Patrick Hand"/>
                <a:cs typeface="Patrick Hand"/>
                <a:sym typeface="Patrick Hand"/>
              </a:rPr>
              <a:t>El estudiante recibe una confirmación del pago.</a:t>
            </a:r>
            <a:endParaRPr b="0" i="0" sz="1944"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7"/>
          <p:cNvSpPr/>
          <p:nvPr/>
        </p:nvSpPr>
        <p:spPr>
          <a:xfrm>
            <a:off x="0" y="0"/>
            <a:ext cx="14630400" cy="82296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0" y="0"/>
            <a:ext cx="14630400" cy="822960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1920729" y="1596750"/>
            <a:ext cx="8033700" cy="6171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383838"/>
              </a:buClr>
              <a:buSzPts val="3888"/>
              <a:buFont typeface="Patrick Hand"/>
              <a:buNone/>
            </a:pPr>
            <a:r>
              <a:rPr b="0" i="0" lang="en-US" sz="3888" u="none" cap="none" strike="noStrike">
                <a:solidFill>
                  <a:srgbClr val="383838"/>
                </a:solidFill>
                <a:latin typeface="Patrick Hand"/>
                <a:ea typeface="Patrick Hand"/>
                <a:cs typeface="Patrick Hand"/>
                <a:sym typeface="Patrick Hand"/>
              </a:rPr>
              <a:t>3. Diagramas UML del Proyecto</a:t>
            </a:r>
            <a:endParaRPr b="0" i="0" sz="3888" u="none" cap="none" strike="noStrike">
              <a:solidFill>
                <a:schemeClr val="dk1"/>
              </a:solidFill>
              <a:latin typeface="Calibri"/>
              <a:ea typeface="Calibri"/>
              <a:cs typeface="Calibri"/>
              <a:sym typeface="Calibri"/>
            </a:endParaRPr>
          </a:p>
        </p:txBody>
      </p:sp>
      <p:sp>
        <p:nvSpPr>
          <p:cNvPr id="121" name="Google Shape;121;p7"/>
          <p:cNvSpPr/>
          <p:nvPr/>
        </p:nvSpPr>
        <p:spPr>
          <a:xfrm>
            <a:off x="1920716" y="2584133"/>
            <a:ext cx="3950137" cy="493752"/>
          </a:xfrm>
          <a:prstGeom prst="rect">
            <a:avLst/>
          </a:prstGeom>
          <a:noFill/>
          <a:ln>
            <a:noFill/>
          </a:ln>
        </p:spPr>
        <p:txBody>
          <a:bodyPr anchorCtr="0" anchor="t" bIns="45700" lIns="91425" spcFirstLastPara="1" rIns="91425" wrap="square" tIns="45700">
            <a:noAutofit/>
          </a:bodyPr>
          <a:lstStyle/>
          <a:p>
            <a:pPr indent="0" lvl="0" marL="0" marR="0" rtl="0" algn="l">
              <a:lnSpc>
                <a:spcPct val="125016"/>
              </a:lnSpc>
              <a:spcBef>
                <a:spcPts val="0"/>
              </a:spcBef>
              <a:spcAft>
                <a:spcPts val="0"/>
              </a:spcAft>
              <a:buClr>
                <a:srgbClr val="383838"/>
              </a:buClr>
              <a:buSzPts val="3110"/>
              <a:buFont typeface="Patrick Hand"/>
              <a:buNone/>
            </a:pPr>
            <a:r>
              <a:rPr b="0" i="0" lang="en-US" sz="3110" u="none" cap="none" strike="noStrike">
                <a:solidFill>
                  <a:srgbClr val="383838"/>
                </a:solidFill>
                <a:latin typeface="Patrick Hand"/>
                <a:ea typeface="Patrick Hand"/>
                <a:cs typeface="Patrick Hand"/>
                <a:sym typeface="Patrick Hand"/>
              </a:rPr>
              <a:t>3.3 Diagrama de Actividad</a:t>
            </a:r>
            <a:endParaRPr b="0" i="0" sz="3110" u="none" cap="none" strike="noStrike">
              <a:solidFill>
                <a:schemeClr val="dk1"/>
              </a:solidFill>
              <a:latin typeface="Calibri"/>
              <a:ea typeface="Calibri"/>
              <a:cs typeface="Calibri"/>
              <a:sym typeface="Calibri"/>
            </a:endParaRPr>
          </a:p>
        </p:txBody>
      </p:sp>
      <p:sp>
        <p:nvSpPr>
          <p:cNvPr id="122" name="Google Shape;122;p7"/>
          <p:cNvSpPr/>
          <p:nvPr/>
        </p:nvSpPr>
        <p:spPr>
          <a:xfrm>
            <a:off x="1920716" y="3448169"/>
            <a:ext cx="10788968" cy="395049"/>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383838"/>
              </a:buClr>
              <a:buSzPts val="1944"/>
              <a:buFont typeface="Patrick Hand"/>
              <a:buNone/>
            </a:pPr>
            <a:r>
              <a:rPr b="0" i="0" lang="en-US" sz="1944" u="none" cap="none" strike="noStrike">
                <a:solidFill>
                  <a:srgbClr val="383838"/>
                </a:solidFill>
                <a:latin typeface="Patrick Hand"/>
                <a:ea typeface="Patrick Hand"/>
                <a:cs typeface="Patrick Hand"/>
                <a:sym typeface="Patrick Hand"/>
              </a:rPr>
              <a:t>Este diagrama muestra el flujo de actividades para la operación "Recarga de Saldo".</a:t>
            </a:r>
            <a:endParaRPr b="0" i="0" sz="1944" u="none" cap="none" strike="noStrike">
              <a:solidFill>
                <a:schemeClr val="dk1"/>
              </a:solidFill>
              <a:latin typeface="Calibri"/>
              <a:ea typeface="Calibri"/>
              <a:cs typeface="Calibri"/>
              <a:sym typeface="Calibri"/>
            </a:endParaRPr>
          </a:p>
        </p:txBody>
      </p:sp>
      <p:sp>
        <p:nvSpPr>
          <p:cNvPr id="123" name="Google Shape;123;p7"/>
          <p:cNvSpPr/>
          <p:nvPr/>
        </p:nvSpPr>
        <p:spPr>
          <a:xfrm>
            <a:off x="1920716" y="4120872"/>
            <a:ext cx="10788968" cy="395049"/>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383838"/>
              </a:buClr>
              <a:buSzPts val="1944"/>
              <a:buFont typeface="Patrick Hand"/>
              <a:buNone/>
            </a:pPr>
            <a:r>
              <a:rPr b="0" i="0" lang="en-US" sz="1944" u="none" cap="none" strike="noStrike">
                <a:solidFill>
                  <a:srgbClr val="383838"/>
                </a:solidFill>
                <a:latin typeface="Patrick Hand"/>
                <a:ea typeface="Patrick Hand"/>
                <a:cs typeface="Patrick Hand"/>
                <a:sym typeface="Patrick Hand"/>
              </a:rPr>
              <a:t>Descripción del Diagrama:</a:t>
            </a:r>
            <a:endParaRPr b="0" i="0" sz="1944" u="none" cap="none" strike="noStrike">
              <a:solidFill>
                <a:schemeClr val="dk1"/>
              </a:solidFill>
              <a:latin typeface="Calibri"/>
              <a:ea typeface="Calibri"/>
              <a:cs typeface="Calibri"/>
              <a:sym typeface="Calibri"/>
            </a:endParaRPr>
          </a:p>
        </p:txBody>
      </p:sp>
      <p:sp>
        <p:nvSpPr>
          <p:cNvPr id="124" name="Google Shape;124;p7"/>
          <p:cNvSpPr/>
          <p:nvPr/>
        </p:nvSpPr>
        <p:spPr>
          <a:xfrm>
            <a:off x="2315647" y="4793575"/>
            <a:ext cx="10394037" cy="39504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9979"/>
              </a:lnSpc>
              <a:spcBef>
                <a:spcPts val="0"/>
              </a:spcBef>
              <a:spcAft>
                <a:spcPts val="0"/>
              </a:spcAft>
              <a:buClr>
                <a:srgbClr val="383838"/>
              </a:buClr>
              <a:buSzPts val="1944"/>
              <a:buFont typeface="Patrick Hand"/>
              <a:buChar char="•"/>
            </a:pPr>
            <a:r>
              <a:rPr b="0" i="0" lang="en-US" sz="1944" u="none" cap="none" strike="noStrike">
                <a:solidFill>
                  <a:srgbClr val="383838"/>
                </a:solidFill>
                <a:latin typeface="Patrick Hand"/>
                <a:ea typeface="Patrick Hand"/>
                <a:cs typeface="Patrick Hand"/>
                <a:sym typeface="Patrick Hand"/>
              </a:rPr>
              <a:t>El estudiante selecciona la opción de recarga.</a:t>
            </a:r>
            <a:endParaRPr b="0" i="0" sz="1944" u="none" cap="none" strike="noStrike">
              <a:solidFill>
                <a:schemeClr val="dk1"/>
              </a:solidFill>
              <a:latin typeface="Calibri"/>
              <a:ea typeface="Calibri"/>
              <a:cs typeface="Calibri"/>
              <a:sym typeface="Calibri"/>
            </a:endParaRPr>
          </a:p>
        </p:txBody>
      </p:sp>
      <p:sp>
        <p:nvSpPr>
          <p:cNvPr id="125" name="Google Shape;125;p7"/>
          <p:cNvSpPr/>
          <p:nvPr/>
        </p:nvSpPr>
        <p:spPr>
          <a:xfrm>
            <a:off x="2315647" y="5274945"/>
            <a:ext cx="10394037" cy="39504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9979"/>
              </a:lnSpc>
              <a:spcBef>
                <a:spcPts val="0"/>
              </a:spcBef>
              <a:spcAft>
                <a:spcPts val="0"/>
              </a:spcAft>
              <a:buClr>
                <a:srgbClr val="383838"/>
              </a:buClr>
              <a:buSzPts val="1944"/>
              <a:buFont typeface="Patrick Hand"/>
              <a:buChar char="•"/>
            </a:pPr>
            <a:r>
              <a:rPr b="0" i="0" lang="en-US" sz="1944" u="none" cap="none" strike="noStrike">
                <a:solidFill>
                  <a:srgbClr val="383838"/>
                </a:solidFill>
                <a:latin typeface="Patrick Hand"/>
                <a:ea typeface="Patrick Hand"/>
                <a:cs typeface="Patrick Hand"/>
                <a:sym typeface="Patrick Hand"/>
              </a:rPr>
              <a:t>Ingresa la cantidad a recargar.</a:t>
            </a:r>
            <a:endParaRPr b="0" i="0" sz="1944" u="none" cap="none" strike="noStrike">
              <a:solidFill>
                <a:schemeClr val="dk1"/>
              </a:solidFill>
              <a:latin typeface="Calibri"/>
              <a:ea typeface="Calibri"/>
              <a:cs typeface="Calibri"/>
              <a:sym typeface="Calibri"/>
            </a:endParaRPr>
          </a:p>
        </p:txBody>
      </p:sp>
      <p:sp>
        <p:nvSpPr>
          <p:cNvPr id="126" name="Google Shape;126;p7"/>
          <p:cNvSpPr/>
          <p:nvPr/>
        </p:nvSpPr>
        <p:spPr>
          <a:xfrm>
            <a:off x="2315647" y="5756315"/>
            <a:ext cx="10394037" cy="39504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9979"/>
              </a:lnSpc>
              <a:spcBef>
                <a:spcPts val="0"/>
              </a:spcBef>
              <a:spcAft>
                <a:spcPts val="0"/>
              </a:spcAft>
              <a:buClr>
                <a:srgbClr val="383838"/>
              </a:buClr>
              <a:buSzPts val="1944"/>
              <a:buFont typeface="Patrick Hand"/>
              <a:buChar char="•"/>
            </a:pPr>
            <a:r>
              <a:rPr b="0" i="0" lang="en-US" sz="1944" u="none" cap="none" strike="noStrike">
                <a:solidFill>
                  <a:srgbClr val="383838"/>
                </a:solidFill>
                <a:latin typeface="Patrick Hand"/>
                <a:ea typeface="Patrick Hand"/>
                <a:cs typeface="Patrick Hand"/>
                <a:sym typeface="Patrick Hand"/>
              </a:rPr>
              <a:t>El sistema verifica la información de pago.</a:t>
            </a:r>
            <a:endParaRPr b="0" i="0" sz="1944" u="none" cap="none" strike="noStrike">
              <a:solidFill>
                <a:schemeClr val="dk1"/>
              </a:solidFill>
              <a:latin typeface="Calibri"/>
              <a:ea typeface="Calibri"/>
              <a:cs typeface="Calibri"/>
              <a:sym typeface="Calibri"/>
            </a:endParaRPr>
          </a:p>
        </p:txBody>
      </p:sp>
      <p:sp>
        <p:nvSpPr>
          <p:cNvPr id="127" name="Google Shape;127;p7"/>
          <p:cNvSpPr/>
          <p:nvPr/>
        </p:nvSpPr>
        <p:spPr>
          <a:xfrm>
            <a:off x="2315647" y="6237684"/>
            <a:ext cx="10394037" cy="39504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9979"/>
              </a:lnSpc>
              <a:spcBef>
                <a:spcPts val="0"/>
              </a:spcBef>
              <a:spcAft>
                <a:spcPts val="0"/>
              </a:spcAft>
              <a:buClr>
                <a:srgbClr val="383838"/>
              </a:buClr>
              <a:buSzPts val="1944"/>
              <a:buFont typeface="Patrick Hand"/>
              <a:buChar char="•"/>
            </a:pPr>
            <a:r>
              <a:rPr b="0" i="0" lang="en-US" sz="1944" u="none" cap="none" strike="noStrike">
                <a:solidFill>
                  <a:srgbClr val="383838"/>
                </a:solidFill>
                <a:latin typeface="Patrick Hand"/>
                <a:ea typeface="Patrick Hand"/>
                <a:cs typeface="Patrick Hand"/>
                <a:sym typeface="Patrick Hand"/>
              </a:rPr>
              <a:t>El saldo se actualiza y se notifica al estudiante.</a:t>
            </a:r>
            <a:endParaRPr b="0" i="0" sz="1944"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f553e0452a_0_4"/>
          <p:cNvSpPr/>
          <p:nvPr/>
        </p:nvSpPr>
        <p:spPr>
          <a:xfrm>
            <a:off x="0" y="0"/>
            <a:ext cx="14630400" cy="82296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f553e0452a_0_4"/>
          <p:cNvSpPr/>
          <p:nvPr/>
        </p:nvSpPr>
        <p:spPr>
          <a:xfrm>
            <a:off x="0" y="0"/>
            <a:ext cx="14630400" cy="822960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u="sng">
                <a:solidFill>
                  <a:schemeClr val="hlink"/>
                </a:solidFill>
                <a:hlinkClick r:id="rId3"/>
              </a:rPr>
              <a:t>https://lucid.app/lucidchart/c2d23501-b535-4584-b8de-8a136e6280f8/edit?viewport_loc=-11%2C83%2C2219%2C1052%2C0_0&amp;invitationId=inv_4997d3cc-7a15-4b50-9d4c-69a79ac1ed09</a:t>
            </a:r>
            <a:endParaRPr/>
          </a:p>
        </p:txBody>
      </p:sp>
      <p:sp>
        <p:nvSpPr>
          <p:cNvPr id="135" name="Google Shape;135;g2f553e0452a_0_4"/>
          <p:cNvSpPr/>
          <p:nvPr/>
        </p:nvSpPr>
        <p:spPr>
          <a:xfrm>
            <a:off x="1920729" y="1596750"/>
            <a:ext cx="8033700" cy="6171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383838"/>
              </a:buClr>
              <a:buSzPts val="3888"/>
              <a:buFont typeface="Patrick Hand"/>
              <a:buNone/>
            </a:pPr>
            <a:r>
              <a:rPr b="0" i="0" lang="en-US" sz="3888" u="none" cap="none" strike="noStrike">
                <a:solidFill>
                  <a:srgbClr val="383838"/>
                </a:solidFill>
                <a:latin typeface="Patrick Hand"/>
                <a:ea typeface="Patrick Hand"/>
                <a:cs typeface="Patrick Hand"/>
                <a:sym typeface="Patrick Hand"/>
              </a:rPr>
              <a:t>3. Diagramas UML del Proyecto</a:t>
            </a:r>
            <a:endParaRPr b="0" i="0" sz="3888" u="none" cap="none" strike="noStrike">
              <a:solidFill>
                <a:schemeClr val="dk1"/>
              </a:solidFill>
              <a:latin typeface="Calibri"/>
              <a:ea typeface="Calibri"/>
              <a:cs typeface="Calibri"/>
              <a:sym typeface="Calibri"/>
            </a:endParaRPr>
          </a:p>
        </p:txBody>
      </p:sp>
      <p:sp>
        <p:nvSpPr>
          <p:cNvPr id="136" name="Google Shape;136;g2f553e0452a_0_4"/>
          <p:cNvSpPr/>
          <p:nvPr/>
        </p:nvSpPr>
        <p:spPr>
          <a:xfrm>
            <a:off x="1920716" y="2584133"/>
            <a:ext cx="3950100" cy="493800"/>
          </a:xfrm>
          <a:prstGeom prst="rect">
            <a:avLst/>
          </a:prstGeom>
          <a:noFill/>
          <a:ln>
            <a:noFill/>
          </a:ln>
        </p:spPr>
        <p:txBody>
          <a:bodyPr anchorCtr="0" anchor="t" bIns="45700" lIns="91425" spcFirstLastPara="1" rIns="91425" wrap="square" tIns="45700">
            <a:noAutofit/>
          </a:bodyPr>
          <a:lstStyle/>
          <a:p>
            <a:pPr indent="0" lvl="0" marL="0" marR="0" rtl="0" algn="l">
              <a:lnSpc>
                <a:spcPct val="125016"/>
              </a:lnSpc>
              <a:spcBef>
                <a:spcPts val="0"/>
              </a:spcBef>
              <a:spcAft>
                <a:spcPts val="0"/>
              </a:spcAft>
              <a:buClr>
                <a:srgbClr val="383838"/>
              </a:buClr>
              <a:buSzPts val="3110"/>
              <a:buFont typeface="Patrick Hand"/>
              <a:buNone/>
            </a:pPr>
            <a:r>
              <a:rPr b="0" i="0" lang="en-US" sz="3110" u="none" cap="none" strike="noStrike">
                <a:solidFill>
                  <a:srgbClr val="383838"/>
                </a:solidFill>
                <a:latin typeface="Patrick Hand"/>
                <a:ea typeface="Patrick Hand"/>
                <a:cs typeface="Patrick Hand"/>
                <a:sym typeface="Patrick Hand"/>
              </a:rPr>
              <a:t>3.3 Diagrama de Actividad</a:t>
            </a:r>
            <a:endParaRPr b="0" i="0" sz="3110" u="none" cap="none" strike="noStrike">
              <a:solidFill>
                <a:schemeClr val="dk1"/>
              </a:solidFill>
              <a:latin typeface="Calibri"/>
              <a:ea typeface="Calibri"/>
              <a:cs typeface="Calibri"/>
              <a:sym typeface="Calibri"/>
            </a:endParaRPr>
          </a:p>
        </p:txBody>
      </p:sp>
      <p:pic>
        <p:nvPicPr>
          <p:cNvPr id="137" name="Google Shape;137;g2f553e0452a_0_4"/>
          <p:cNvPicPr preferRelativeResize="0"/>
          <p:nvPr/>
        </p:nvPicPr>
        <p:blipFill>
          <a:blip r:embed="rId4">
            <a:alphaModFix/>
          </a:blip>
          <a:stretch>
            <a:fillRect/>
          </a:stretch>
        </p:blipFill>
        <p:spPr>
          <a:xfrm>
            <a:off x="1298550" y="467788"/>
            <a:ext cx="10801350" cy="6505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f553e0452a_0_104"/>
          <p:cNvSpPr/>
          <p:nvPr/>
        </p:nvSpPr>
        <p:spPr>
          <a:xfrm>
            <a:off x="0" y="0"/>
            <a:ext cx="14630400" cy="82296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f553e0452a_0_104"/>
          <p:cNvSpPr/>
          <p:nvPr/>
        </p:nvSpPr>
        <p:spPr>
          <a:xfrm>
            <a:off x="0" y="0"/>
            <a:ext cx="14630400" cy="822960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2f553e0452a_0_104"/>
          <p:cNvSpPr/>
          <p:nvPr/>
        </p:nvSpPr>
        <p:spPr>
          <a:xfrm>
            <a:off x="1920729" y="1596750"/>
            <a:ext cx="8033700" cy="6171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383838"/>
              </a:buClr>
              <a:buSzPts val="3888"/>
              <a:buFont typeface="Patrick Hand"/>
              <a:buNone/>
            </a:pPr>
            <a:r>
              <a:t/>
            </a:r>
            <a:endParaRPr b="0" i="0" sz="3888" u="none" cap="none" strike="noStrike">
              <a:solidFill>
                <a:schemeClr val="dk1"/>
              </a:solidFill>
              <a:latin typeface="Calibri"/>
              <a:ea typeface="Calibri"/>
              <a:cs typeface="Calibri"/>
              <a:sym typeface="Calibri"/>
            </a:endParaRPr>
          </a:p>
        </p:txBody>
      </p:sp>
      <p:sp>
        <p:nvSpPr>
          <p:cNvPr id="146" name="Google Shape;146;g2f553e0452a_0_104"/>
          <p:cNvSpPr/>
          <p:nvPr/>
        </p:nvSpPr>
        <p:spPr>
          <a:xfrm>
            <a:off x="1920716" y="2584133"/>
            <a:ext cx="3950100" cy="493800"/>
          </a:xfrm>
          <a:prstGeom prst="rect">
            <a:avLst/>
          </a:prstGeom>
          <a:noFill/>
          <a:ln>
            <a:noFill/>
          </a:ln>
        </p:spPr>
        <p:txBody>
          <a:bodyPr anchorCtr="0" anchor="t" bIns="45700" lIns="91425" spcFirstLastPara="1" rIns="91425" wrap="square" tIns="45700">
            <a:noAutofit/>
          </a:bodyPr>
          <a:lstStyle/>
          <a:p>
            <a:pPr indent="0" lvl="0" marL="0" marR="0" rtl="0" algn="l">
              <a:lnSpc>
                <a:spcPct val="125016"/>
              </a:lnSpc>
              <a:spcBef>
                <a:spcPts val="0"/>
              </a:spcBef>
              <a:spcAft>
                <a:spcPts val="0"/>
              </a:spcAft>
              <a:buClr>
                <a:srgbClr val="383838"/>
              </a:buClr>
              <a:buSzPts val="3110"/>
              <a:buFont typeface="Patrick Hand"/>
              <a:buNone/>
            </a:pPr>
            <a:r>
              <a:rPr b="0" i="0" lang="en-US" sz="3110" u="none" cap="none" strike="noStrike">
                <a:solidFill>
                  <a:srgbClr val="383838"/>
                </a:solidFill>
                <a:latin typeface="Patrick Hand"/>
                <a:ea typeface="Patrick Hand"/>
                <a:cs typeface="Patrick Hand"/>
                <a:sym typeface="Patrick Hand"/>
              </a:rPr>
              <a:t>3.</a:t>
            </a:r>
            <a:r>
              <a:rPr lang="en-US" sz="3110">
                <a:solidFill>
                  <a:srgbClr val="383838"/>
                </a:solidFill>
                <a:latin typeface="Patrick Hand"/>
                <a:ea typeface="Patrick Hand"/>
                <a:cs typeface="Patrick Hand"/>
                <a:sym typeface="Patrick Hand"/>
              </a:rPr>
              <a:t>4</a:t>
            </a:r>
            <a:r>
              <a:rPr b="0" i="0" lang="en-US" sz="3110" u="none" cap="none" strike="noStrike">
                <a:solidFill>
                  <a:srgbClr val="383838"/>
                </a:solidFill>
                <a:latin typeface="Patrick Hand"/>
                <a:ea typeface="Patrick Hand"/>
                <a:cs typeface="Patrick Hand"/>
                <a:sym typeface="Patrick Hand"/>
              </a:rPr>
              <a:t> </a:t>
            </a:r>
            <a:r>
              <a:rPr lang="en-US" sz="3110">
                <a:solidFill>
                  <a:srgbClr val="383838"/>
                </a:solidFill>
                <a:latin typeface="Patrick Hand"/>
                <a:ea typeface="Patrick Hand"/>
                <a:cs typeface="Patrick Hand"/>
                <a:sym typeface="Patrick Hand"/>
              </a:rPr>
              <a:t>Diagrama de Clases</a:t>
            </a:r>
            <a:endParaRPr b="0" i="0" sz="3110" u="none" cap="none" strike="noStrike">
              <a:solidFill>
                <a:schemeClr val="dk1"/>
              </a:solidFill>
              <a:latin typeface="Calibri"/>
              <a:ea typeface="Calibri"/>
              <a:cs typeface="Calibri"/>
              <a:sym typeface="Calibri"/>
            </a:endParaRPr>
          </a:p>
        </p:txBody>
      </p:sp>
      <p:sp>
        <p:nvSpPr>
          <p:cNvPr id="147" name="Google Shape;147;g2f553e0452a_0_104"/>
          <p:cNvSpPr/>
          <p:nvPr/>
        </p:nvSpPr>
        <p:spPr>
          <a:xfrm>
            <a:off x="1920716" y="3448169"/>
            <a:ext cx="10788900" cy="395100"/>
          </a:xfrm>
          <a:prstGeom prst="rect">
            <a:avLst/>
          </a:prstGeom>
          <a:noFill/>
          <a:ln>
            <a:noFill/>
          </a:ln>
        </p:spPr>
        <p:txBody>
          <a:bodyPr anchorCtr="0" anchor="t" bIns="45700" lIns="91425" spcFirstLastPara="1" rIns="91425" wrap="square" tIns="45700">
            <a:noAutofit/>
          </a:bodyPr>
          <a:lstStyle/>
          <a:p>
            <a:pPr indent="0" lvl="0" marL="0" marR="0" rtl="0" algn="l">
              <a:lnSpc>
                <a:spcPct val="159979"/>
              </a:lnSpc>
              <a:spcBef>
                <a:spcPts val="0"/>
              </a:spcBef>
              <a:spcAft>
                <a:spcPts val="0"/>
              </a:spcAft>
              <a:buClr>
                <a:srgbClr val="383838"/>
              </a:buClr>
              <a:buSzPts val="1944"/>
              <a:buFont typeface="Patrick Hand"/>
              <a:buNone/>
            </a:pPr>
            <a:r>
              <a:rPr lang="en-US" sz="1944">
                <a:solidFill>
                  <a:srgbClr val="383838"/>
                </a:solidFill>
                <a:latin typeface="Patrick Hand"/>
                <a:ea typeface="Patrick Hand"/>
                <a:cs typeface="Patrick Hand"/>
                <a:sym typeface="Patrick Hand"/>
              </a:rPr>
              <a:t>Este diagrama representa la estructura del sistema, mostrando las clases principales y sus relaciones.</a:t>
            </a:r>
            <a:endParaRPr b="0" i="0" sz="1944"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2024-08-22T20:09:23Z</dcterms:created>
  <dc:creator>PptxGenJS</dc:creator>
</cp:coreProperties>
</file>