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8229600" cx="14630400"/>
  <p:notesSz cx="8229600" cy="14630400"/>
  <p:embeddedFontLst>
    <p:embeddedFont>
      <p:font typeface="Syne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8GnQQ88cLt5CbH01R/20e8pMy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yn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Syn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04da86b9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204da86b9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204da86b9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hyperlink" Target="https://lucid.app/lucidchart/fa7066ea-2993-4965-b47c-6b2a83594b30/edit?viewport_loc=-11%2C-11%2C2219%2C1052%2C0_0&amp;invitationId=inv_0ae8700b-49ca-48c7-a289-5d730c0b3b01" TargetMode="External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" name="Google Shape;1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" name="Google Shape;1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59979" y="2042517"/>
            <a:ext cx="5054322" cy="41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>
            <a:off x="604837" y="617220"/>
            <a:ext cx="7934325" cy="5962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4"/>
              </a:lnSpc>
              <a:spcBef>
                <a:spcPts val="0"/>
              </a:spcBef>
              <a:spcAft>
                <a:spcPts val="0"/>
              </a:spcAft>
              <a:buClr>
                <a:srgbClr val="F0F4F1"/>
              </a:buClr>
              <a:buSzPts val="4695"/>
              <a:buFont typeface="Syne"/>
              <a:buNone/>
            </a:pPr>
            <a:r>
              <a:rPr b="1" i="0" lang="en-US" sz="3895" u="none" cap="none" strike="noStrike">
                <a:solidFill>
                  <a:srgbClr val="F0F4F1"/>
                </a:solidFill>
                <a:latin typeface="Syne"/>
                <a:ea typeface="Syne"/>
                <a:cs typeface="Syne"/>
                <a:sym typeface="Syne"/>
              </a:rPr>
              <a:t>Evidencia GA2-220501093-AA1-EV02: Elaboración de Diagramas y Plantillas para Casos de Uso del Proyecto</a:t>
            </a:r>
            <a:endParaRPr b="0" i="0" sz="389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703387" y="4806294"/>
            <a:ext cx="79344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361"/>
              <a:buFont typeface="Syne"/>
              <a:buNone/>
            </a:pPr>
            <a:r>
              <a:rPr b="0" i="0" lang="en-US" sz="136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**Proyecto:** Automatización de Pagos en la Cafetería Universitaria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" name="Google Shape;2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0" y="0"/>
            <a:ext cx="5486400" cy="8718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" name="Google Shape;2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59979" y="1474351"/>
            <a:ext cx="5054322" cy="576953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/>
          <p:nvPr/>
        </p:nvSpPr>
        <p:spPr>
          <a:xfrm>
            <a:off x="358437" y="2064428"/>
            <a:ext cx="4357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4"/>
              </a:lnSpc>
              <a:spcBef>
                <a:spcPts val="0"/>
              </a:spcBef>
              <a:spcAft>
                <a:spcPts val="0"/>
              </a:spcAft>
              <a:buClr>
                <a:srgbClr val="F0F4F1"/>
              </a:buClr>
              <a:buSzPts val="3402"/>
              <a:buFont typeface="Syne"/>
              <a:buNone/>
            </a:pPr>
            <a:r>
              <a:rPr b="1" i="0" lang="en-US" sz="3402" u="none" cap="none" strike="noStrike">
                <a:solidFill>
                  <a:srgbClr val="F0F4F1"/>
                </a:solidFill>
                <a:latin typeface="Syne"/>
                <a:ea typeface="Syne"/>
                <a:cs typeface="Syne"/>
                <a:sym typeface="Syne"/>
              </a:rPr>
              <a:t>Introducción</a:t>
            </a:r>
            <a:endParaRPr b="0" i="0" sz="340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296850" y="3012775"/>
            <a:ext cx="85392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361"/>
              <a:buFont typeface="Syne"/>
              <a:buNone/>
            </a:pPr>
            <a:r>
              <a:rPr b="0" i="0" lang="en-US" sz="186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Este documento presenta los diagramas de casos de uso y las plantillas asociadas para el proyecto de automatización de pagos en la cafetería universitaria. Basándonos en los requisitos del software y utilizando la notación UML (Lenguaje Unificado de Modelado), se han construido los artefactos necesarios para representar las interacciones principales entre los usuarios y el sistema. Además, se incluye la plantilla estándar utilizada para documentar los casos de uso, asegurando que se mantenga la trazabilidad y el control de la evolución del proyecto.</a:t>
            </a:r>
            <a:endParaRPr b="0" i="0" sz="18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7" name="Google Shape;3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6893" y="674013"/>
            <a:ext cx="12916614" cy="153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4F1"/>
              </a:buClr>
              <a:buSzPts val="4820"/>
              <a:buFont typeface="Syne"/>
              <a:buNone/>
            </a:pPr>
            <a:r>
              <a:rPr b="1" i="0" lang="en-US" sz="4820" u="none" cap="none" strike="noStrike">
                <a:solidFill>
                  <a:srgbClr val="F0F4F1"/>
                </a:solidFill>
                <a:latin typeface="Syne"/>
                <a:ea typeface="Syne"/>
                <a:cs typeface="Syne"/>
                <a:sym typeface="Syne"/>
              </a:rPr>
              <a:t>1. Revisión de los Requisitos del Software</a:t>
            </a:r>
            <a:endParaRPr b="0" i="0" sz="48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856893" y="2693789"/>
            <a:ext cx="12916614" cy="391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0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928"/>
              <a:buFont typeface="Syne"/>
              <a:buNone/>
            </a:pPr>
            <a:r>
              <a:rPr b="0" i="0" lang="en-US" sz="1928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Los requisitos del software para el sistema de automatización de pagos en la cafetería incluyen:</a:t>
            </a:r>
            <a:endParaRPr b="0" i="0" sz="192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856893" y="3636169"/>
            <a:ext cx="550902" cy="550902"/>
          </a:xfrm>
          <a:prstGeom prst="roundRect">
            <a:avLst>
              <a:gd fmla="val 18667" name="adj"/>
            </a:avLst>
          </a:prstGeom>
          <a:solidFill>
            <a:srgbClr val="547808"/>
          </a:solidFill>
          <a:ln cap="flat" cmpd="sng" w="15225">
            <a:solidFill>
              <a:srgbClr val="6D9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035129" y="3727966"/>
            <a:ext cx="194310" cy="36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92"/>
              <a:buFont typeface="Syne"/>
              <a:buNone/>
            </a:pPr>
            <a:r>
              <a:rPr b="1" i="0" lang="en-US" sz="2892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1</a:t>
            </a:r>
            <a:endParaRPr b="0" i="0" sz="289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1652587" y="3636169"/>
            <a:ext cx="3346609" cy="765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79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2410"/>
              <a:buFont typeface="Syne"/>
              <a:buNone/>
            </a:pPr>
            <a:r>
              <a:rPr b="1" i="0" lang="en-US" sz="2410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Registro de Usuarios</a:t>
            </a:r>
            <a:endParaRPr b="0" i="0" sz="24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1652587" y="4548068"/>
            <a:ext cx="3346609" cy="1174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0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928"/>
              <a:buFont typeface="Syne"/>
              <a:buNone/>
            </a:pPr>
            <a:r>
              <a:rPr b="0" i="0" lang="en-US" sz="1928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Permitir que los estudiantes se registren utilizando su carnet universitario.</a:t>
            </a:r>
            <a:endParaRPr b="0" i="0" sz="192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5243989" y="3636169"/>
            <a:ext cx="550902" cy="550902"/>
          </a:xfrm>
          <a:prstGeom prst="roundRect">
            <a:avLst>
              <a:gd fmla="val 18667" name="adj"/>
            </a:avLst>
          </a:prstGeom>
          <a:solidFill>
            <a:srgbClr val="547808"/>
          </a:solidFill>
          <a:ln cap="flat" cmpd="sng" w="15225">
            <a:solidFill>
              <a:srgbClr val="6D9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5335191" y="3727966"/>
            <a:ext cx="368379" cy="36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92"/>
              <a:buFont typeface="Syne"/>
              <a:buNone/>
            </a:pPr>
            <a:r>
              <a:rPr b="1" i="0" lang="en-US" sz="2892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2</a:t>
            </a:r>
            <a:endParaRPr b="0" i="0" sz="289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6039683" y="3636169"/>
            <a:ext cx="3346609" cy="765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79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2410"/>
              <a:buFont typeface="Syne"/>
              <a:buNone/>
            </a:pPr>
            <a:r>
              <a:rPr b="1" i="0" lang="en-US" sz="2410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Autenticación de Usuarios</a:t>
            </a:r>
            <a:endParaRPr b="0" i="0" sz="24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6039683" y="4548068"/>
            <a:ext cx="3346609" cy="783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0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928"/>
              <a:buFont typeface="Syne"/>
              <a:buNone/>
            </a:pPr>
            <a:r>
              <a:rPr b="0" i="0" lang="en-US" sz="1928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Autenticar a los usuarios a través de sus credenciales.</a:t>
            </a:r>
            <a:endParaRPr b="0" i="0" sz="192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9631085" y="3636169"/>
            <a:ext cx="550902" cy="550902"/>
          </a:xfrm>
          <a:prstGeom prst="roundRect">
            <a:avLst>
              <a:gd fmla="val 18667" name="adj"/>
            </a:avLst>
          </a:prstGeom>
          <a:solidFill>
            <a:srgbClr val="547808"/>
          </a:solidFill>
          <a:ln cap="flat" cmpd="sng" w="15225">
            <a:solidFill>
              <a:srgbClr val="6D9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9712762" y="3727966"/>
            <a:ext cx="387429" cy="36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92"/>
              <a:buFont typeface="Syne"/>
              <a:buNone/>
            </a:pPr>
            <a:r>
              <a:rPr b="1" i="0" lang="en-US" sz="2892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3</a:t>
            </a:r>
            <a:endParaRPr b="0" i="0" sz="289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10426779" y="3636169"/>
            <a:ext cx="3346609" cy="765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79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2410"/>
              <a:buFont typeface="Syne"/>
              <a:buNone/>
            </a:pPr>
            <a:r>
              <a:rPr b="1" i="0" lang="en-US" sz="2410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Realización de Pagos</a:t>
            </a:r>
            <a:endParaRPr b="0" i="0" sz="24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0426779" y="4548068"/>
            <a:ext cx="3346609" cy="1174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0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928"/>
              <a:buFont typeface="Syne"/>
              <a:buNone/>
            </a:pPr>
            <a:r>
              <a:rPr b="0" i="0" lang="en-US" sz="1928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Facilitar el pago de productos en la cafetería utilizando el saldo disponible en el carnet.</a:t>
            </a:r>
            <a:endParaRPr b="0" i="0" sz="192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856893" y="6243042"/>
            <a:ext cx="550902" cy="550902"/>
          </a:xfrm>
          <a:prstGeom prst="roundRect">
            <a:avLst>
              <a:gd fmla="val 18667" name="adj"/>
            </a:avLst>
          </a:prstGeom>
          <a:solidFill>
            <a:srgbClr val="547808"/>
          </a:solidFill>
          <a:ln cap="flat" cmpd="sng" w="15225">
            <a:solidFill>
              <a:srgbClr val="6D9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931426" y="6334839"/>
            <a:ext cx="401717" cy="36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92"/>
              <a:buFont typeface="Syne"/>
              <a:buNone/>
            </a:pPr>
            <a:r>
              <a:rPr b="1" i="0" lang="en-US" sz="2892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4</a:t>
            </a:r>
            <a:endParaRPr b="0" i="0" sz="289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1652587" y="6243042"/>
            <a:ext cx="4438769" cy="382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79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2410"/>
              <a:buFont typeface="Syne"/>
              <a:buNone/>
            </a:pPr>
            <a:r>
              <a:rPr b="1" i="0" lang="en-US" sz="2410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Consulta de Saldo</a:t>
            </a:r>
            <a:endParaRPr b="0" i="0" sz="24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1652587" y="6772394"/>
            <a:ext cx="5540216" cy="783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0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928"/>
              <a:buFont typeface="Syne"/>
              <a:buNone/>
            </a:pPr>
            <a:r>
              <a:rPr b="0" i="0" lang="en-US" sz="1928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Permitir a los usuarios consultar el saldo disponible en su cuenta.</a:t>
            </a:r>
            <a:endParaRPr b="0" i="0" sz="192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7437596" y="6243042"/>
            <a:ext cx="550902" cy="550902"/>
          </a:xfrm>
          <a:prstGeom prst="roundRect">
            <a:avLst>
              <a:gd fmla="val 18667" name="adj"/>
            </a:avLst>
          </a:prstGeom>
          <a:solidFill>
            <a:srgbClr val="547808"/>
          </a:solidFill>
          <a:ln cap="flat" cmpd="sng" w="15225">
            <a:solidFill>
              <a:srgbClr val="6D9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7526655" y="6334839"/>
            <a:ext cx="372785" cy="36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92"/>
              <a:buFont typeface="Syne"/>
              <a:buNone/>
            </a:pPr>
            <a:r>
              <a:rPr b="1" i="0" lang="en-US" sz="2892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5</a:t>
            </a:r>
            <a:endParaRPr b="0" i="0" sz="289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8233291" y="6243042"/>
            <a:ext cx="4327684" cy="382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79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2410"/>
              <a:buFont typeface="Syne"/>
              <a:buNone/>
            </a:pPr>
            <a:r>
              <a:rPr b="1" i="0" lang="en-US" sz="2410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Recarga de Saldo</a:t>
            </a:r>
            <a:endParaRPr b="0" i="0" sz="24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8233291" y="6772394"/>
            <a:ext cx="5540216" cy="783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0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928"/>
              <a:buFont typeface="Syne"/>
              <a:buNone/>
            </a:pPr>
            <a:r>
              <a:rPr b="0" i="0" lang="en-US" sz="1928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Permitir la recarga de saldo en la cuenta del usuario.</a:t>
            </a:r>
            <a:endParaRPr b="0" i="0" sz="192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6" name="Google Shape;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8" name="Google Shape;6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9" name="Google Shape;6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79" y="2429947"/>
            <a:ext cx="5054322" cy="336958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"/>
          <p:cNvSpPr/>
          <p:nvPr/>
        </p:nvSpPr>
        <p:spPr>
          <a:xfrm>
            <a:off x="6091238" y="1374338"/>
            <a:ext cx="7934325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4"/>
              </a:lnSpc>
              <a:spcBef>
                <a:spcPts val="0"/>
              </a:spcBef>
              <a:spcAft>
                <a:spcPts val="0"/>
              </a:spcAft>
              <a:buClr>
                <a:srgbClr val="F0F4F1"/>
              </a:buClr>
              <a:buSzPts val="3402"/>
              <a:buFont typeface="Syne"/>
              <a:buNone/>
            </a:pPr>
            <a:r>
              <a:rPr b="1" i="0" lang="en-US" sz="3402" u="none" cap="none" strike="noStrike">
                <a:solidFill>
                  <a:srgbClr val="F0F4F1"/>
                </a:solidFill>
                <a:latin typeface="Syne"/>
                <a:ea typeface="Syne"/>
                <a:cs typeface="Syne"/>
                <a:sym typeface="Syne"/>
              </a:rPr>
              <a:t>2. Tipos de Diagramas UML</a:t>
            </a:r>
            <a:endParaRPr b="0" i="0" sz="340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6091238" y="2713673"/>
            <a:ext cx="7934325" cy="276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361"/>
              <a:buFont typeface="Syne"/>
              <a:buNone/>
            </a:pPr>
            <a:r>
              <a:rPr b="0" i="0" lang="en-US" sz="136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Para modelar los casos de uso del proyecto, se han utilizado los siguientes diagramas UML: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6091238" y="3184565"/>
            <a:ext cx="7934325" cy="3670697"/>
          </a:xfrm>
          <a:prstGeom prst="roundRect">
            <a:avLst>
              <a:gd fmla="val 1977" name="adj"/>
            </a:avLst>
          </a:prstGeom>
          <a:noFill/>
          <a:ln cap="flat" cmpd="sng" w="9525">
            <a:solidFill>
              <a:srgbClr val="FFFFFF">
                <a:alpha val="2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6098857" y="3192185"/>
            <a:ext cx="7919085" cy="1052155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6271617" y="3303389"/>
            <a:ext cx="3610213" cy="276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361"/>
              <a:buFont typeface="Syne"/>
              <a:buNone/>
            </a:pPr>
            <a:r>
              <a:rPr b="0" i="0" lang="en-US" sz="136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Diagrama de Casos de Uso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0234970" y="3303389"/>
            <a:ext cx="3610213" cy="829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361"/>
              <a:buFont typeface="Syne"/>
              <a:buNone/>
            </a:pPr>
            <a:r>
              <a:rPr b="0" i="0" lang="en-US" sz="136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Representa las interacciones entre los actores (usuarios) y el sistema, destacando las funcionalidades principales.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6098857" y="4244340"/>
            <a:ext cx="7919085" cy="1052155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6271617" y="4355544"/>
            <a:ext cx="3610213" cy="276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361"/>
              <a:buFont typeface="Syne"/>
              <a:buNone/>
            </a:pPr>
            <a:r>
              <a:rPr b="0" i="0" lang="en-US" sz="136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Diagrama de Secuencia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10234970" y="4355544"/>
            <a:ext cx="3610213" cy="829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361"/>
              <a:buFont typeface="Syne"/>
              <a:buNone/>
            </a:pPr>
            <a:r>
              <a:rPr b="0" i="0" lang="en-US" sz="136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Muestra cómo se realiza la comunicación entre los diferentes objetos del sistema en un escenario específico.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6098857" y="5296495"/>
            <a:ext cx="7919085" cy="775573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6271617" y="5407700"/>
            <a:ext cx="3610213" cy="276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361"/>
              <a:buFont typeface="Syne"/>
              <a:buNone/>
            </a:pPr>
            <a:r>
              <a:rPr b="0" i="0" lang="en-US" sz="136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Diagrama de Actividad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10234970" y="5407700"/>
            <a:ext cx="3610213" cy="55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361"/>
              <a:buFont typeface="Syne"/>
              <a:buNone/>
            </a:pPr>
            <a:r>
              <a:rPr b="0" i="0" lang="en-US" sz="136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Representa el flujo de actividades dentro del sistema.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6098857" y="6072068"/>
            <a:ext cx="7919085" cy="775573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6271617" y="6183273"/>
            <a:ext cx="3610213" cy="276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361"/>
              <a:buFont typeface="Syne"/>
              <a:buNone/>
            </a:pPr>
            <a:r>
              <a:rPr b="0" i="0" lang="en-US" sz="136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Diagrama de Clases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10234970" y="6183273"/>
            <a:ext cx="3610213" cy="55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361"/>
              <a:buFont typeface="Syne"/>
              <a:buNone/>
            </a:pPr>
            <a:r>
              <a:rPr b="0" i="0" lang="en-US" sz="136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Define la estructura del sistema, mostrando las clases, sus atributos y métodos.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2275403" y="507444"/>
            <a:ext cx="10079593" cy="115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4F1"/>
              </a:buClr>
              <a:buSzPts val="3632"/>
              <a:buFont typeface="Syne"/>
              <a:buNone/>
            </a:pPr>
            <a:r>
              <a:rPr b="1" i="0" lang="en-US" sz="3632" u="none" cap="none" strike="noStrike">
                <a:solidFill>
                  <a:srgbClr val="F0F4F1"/>
                </a:solidFill>
                <a:latin typeface="Syne"/>
                <a:ea typeface="Syne"/>
                <a:cs typeface="Syne"/>
                <a:sym typeface="Syne"/>
              </a:rPr>
              <a:t>4. Plantilla para Casos de Uso</a:t>
            </a:r>
            <a:endParaRPr b="0" i="0" sz="363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2275403" y="2029658"/>
            <a:ext cx="10079593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3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453"/>
              <a:buFont typeface="Syne"/>
              <a:buNone/>
            </a:pPr>
            <a:r>
              <a:rPr b="0" i="0" lang="en-US" sz="1453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**Título del Caso de Uso:** Realización de Pagos</a:t>
            </a:r>
            <a:endParaRPr b="0" i="0" sz="145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2275403" y="2532459"/>
            <a:ext cx="10079593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3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453"/>
              <a:buFont typeface="Syne"/>
              <a:buNone/>
            </a:pPr>
            <a:r>
              <a:rPr b="0" i="0" lang="en-US" sz="1453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**ID:** CU-001 **Versión:** 1.0 **Autor:** \[Nombre del Autor\] **Fecha:** \[Fecha\]</a:t>
            </a:r>
            <a:endParaRPr b="0" i="0" sz="145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2275403" y="3035260"/>
            <a:ext cx="10079593" cy="59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3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453"/>
              <a:buFont typeface="Syne"/>
              <a:buNone/>
            </a:pPr>
            <a:r>
              <a:rPr b="0" i="0" lang="en-US" sz="1453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**Descripción:** Este caso de uso describe cómo un estudiante puede realizar un pago en la cafetería utilizando su saldo disponible.</a:t>
            </a:r>
            <a:endParaRPr b="0" i="0" sz="145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2275403" y="3833336"/>
            <a:ext cx="10079593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3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453"/>
              <a:buFont typeface="Syne"/>
              <a:buNone/>
            </a:pPr>
            <a:r>
              <a:rPr b="0" i="0" lang="en-US" sz="1453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**Actores:**</a:t>
            </a:r>
            <a:endParaRPr b="0" i="0" sz="145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2570440" y="4336137"/>
            <a:ext cx="9784556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13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453"/>
              <a:buFont typeface="Syne"/>
              <a:buChar char="•"/>
            </a:pPr>
            <a:r>
              <a:rPr b="0" i="0" lang="en-US" sz="1453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Estudiante</a:t>
            </a:r>
            <a:endParaRPr b="0" i="0" sz="145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2570440" y="4695944"/>
            <a:ext cx="9784556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13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453"/>
              <a:buFont typeface="Syne"/>
              <a:buChar char="•"/>
            </a:pPr>
            <a:r>
              <a:rPr b="0" i="0" lang="en-US" sz="1453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Sistema de Pagos</a:t>
            </a:r>
            <a:endParaRPr b="0" i="0" sz="145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2275403" y="5198745"/>
            <a:ext cx="10079593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3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453"/>
              <a:buFont typeface="Syne"/>
              <a:buNone/>
            </a:pPr>
            <a:r>
              <a:rPr b="0" i="0" lang="en-US" sz="1453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**Precondiciones:**</a:t>
            </a:r>
            <a:endParaRPr b="0" i="0" sz="145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2570440" y="5701546"/>
            <a:ext cx="9784556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13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453"/>
              <a:buFont typeface="Syne"/>
              <a:buChar char="•"/>
            </a:pPr>
            <a:r>
              <a:rPr b="0" i="0" lang="en-US" sz="1453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El estudiante debe estar autenticado en el sistema.</a:t>
            </a:r>
            <a:endParaRPr b="0" i="0" sz="145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2570440" y="6061353"/>
            <a:ext cx="9784556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13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453"/>
              <a:buFont typeface="Syne"/>
              <a:buChar char="•"/>
            </a:pPr>
            <a:r>
              <a:rPr b="0" i="0" lang="en-US" sz="1453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El saldo disponible debe ser suficiente para cubrir el costo del producto.</a:t>
            </a:r>
            <a:endParaRPr b="0" i="0" sz="145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2275403" y="6564154"/>
            <a:ext cx="10079593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3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453"/>
              <a:buFont typeface="Syne"/>
              <a:buNone/>
            </a:pPr>
            <a:r>
              <a:rPr b="0" i="0" lang="en-US" sz="1453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**Postcondiciones:**</a:t>
            </a:r>
            <a:endParaRPr b="0" i="0" sz="145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2570440" y="7066955"/>
            <a:ext cx="9784556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13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453"/>
              <a:buFont typeface="Syne"/>
              <a:buChar char="•"/>
            </a:pPr>
            <a:r>
              <a:rPr b="0" i="0" lang="en-US" sz="1453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El saldo del estudiante se reduce por el monto del pago.</a:t>
            </a:r>
            <a:endParaRPr b="0" i="0" sz="145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2570440" y="7426762"/>
            <a:ext cx="9784556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13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453"/>
              <a:buFont typeface="Syne"/>
              <a:buChar char="•"/>
            </a:pPr>
            <a:r>
              <a:rPr b="0" i="0" lang="en-US" sz="1453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Se registra la transacción en el sistema.</a:t>
            </a:r>
            <a:endParaRPr b="0" i="0" sz="145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0" y="475175"/>
            <a:ext cx="14630400" cy="7926900"/>
          </a:xfrm>
          <a:prstGeom prst="rect">
            <a:avLst/>
          </a:prstGeom>
          <a:solidFill>
            <a:srgbClr val="152025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2594967" y="475178"/>
            <a:ext cx="8781812" cy="540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4"/>
              </a:lnSpc>
              <a:spcBef>
                <a:spcPts val="0"/>
              </a:spcBef>
              <a:spcAft>
                <a:spcPts val="0"/>
              </a:spcAft>
              <a:buClr>
                <a:srgbClr val="F0F4F1"/>
              </a:buClr>
              <a:buSzPts val="3402"/>
              <a:buFont typeface="Syne"/>
              <a:buNone/>
            </a:pPr>
            <a:r>
              <a:rPr b="1" i="0" lang="en-US" sz="3402" u="none" cap="none" strike="noStrike">
                <a:solidFill>
                  <a:srgbClr val="F0F4F1"/>
                </a:solidFill>
                <a:latin typeface="Syne"/>
                <a:ea typeface="Syne"/>
                <a:cs typeface="Syne"/>
                <a:sym typeface="Syne"/>
              </a:rPr>
              <a:t>Flujo Principal de Eventos</a:t>
            </a:r>
            <a:endParaRPr b="0" i="0" sz="340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3" name="Google Shape;11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7499" y="1175574"/>
            <a:ext cx="734745" cy="117567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/>
          <p:nvPr/>
        </p:nvSpPr>
        <p:spPr>
          <a:xfrm>
            <a:off x="3262657" y="1322483"/>
            <a:ext cx="46590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701"/>
              <a:buFont typeface="Syne"/>
              <a:buNone/>
            </a:pPr>
            <a:r>
              <a:rPr b="1" i="0" lang="en-US" sz="170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Estudiante seleccio</a:t>
            </a:r>
            <a:r>
              <a:rPr b="1" i="0" lang="en-US" sz="170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n</a:t>
            </a:r>
            <a:r>
              <a:rPr b="1" i="0" lang="en-US" sz="170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a producto</a:t>
            </a:r>
            <a:endParaRPr b="0" i="0" sz="17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3262657" y="1640092"/>
            <a:ext cx="70725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361"/>
              <a:buFont typeface="Syne"/>
              <a:buNone/>
            </a:pPr>
            <a:r>
              <a:rPr b="0" i="0" lang="en-US" sz="136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El estudiante selecciona el producto que desea comprar.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6" name="Google Shape;11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7499" y="2351245"/>
            <a:ext cx="734745" cy="117567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/>
          <p:nvPr/>
        </p:nvSpPr>
        <p:spPr>
          <a:xfrm>
            <a:off x="3262657" y="2498153"/>
            <a:ext cx="33900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701"/>
              <a:buFont typeface="Syne"/>
              <a:buNone/>
            </a:pPr>
            <a:r>
              <a:rPr b="1" i="0" lang="en-US" sz="170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Sistema muestra costo</a:t>
            </a:r>
            <a:endParaRPr b="0" i="0" sz="17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3262657" y="2815762"/>
            <a:ext cx="70725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361"/>
              <a:buFont typeface="Syne"/>
              <a:buNone/>
            </a:pPr>
            <a:r>
              <a:rPr b="0" i="0" lang="en-US" sz="136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El sistema muestra el costo del producto seleccionado.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9" name="Google Shape;11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07499" y="3526915"/>
            <a:ext cx="734745" cy="11756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/>
          <p:nvPr/>
        </p:nvSpPr>
        <p:spPr>
          <a:xfrm>
            <a:off x="3262657" y="3673824"/>
            <a:ext cx="38163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701"/>
              <a:buFont typeface="Syne"/>
              <a:buNone/>
            </a:pPr>
            <a:r>
              <a:rPr b="1" i="0" lang="en-US" sz="170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Estudiante confirma pago</a:t>
            </a:r>
            <a:endParaRPr b="0" i="0" sz="17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3262657" y="3991433"/>
            <a:ext cx="70725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361"/>
              <a:buFont typeface="Syne"/>
              <a:buNone/>
            </a:pPr>
            <a:r>
              <a:rPr b="0" i="0" lang="en-US" sz="136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El estudiante confirma que desea realizar el pago.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2" name="Google Shape;12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07499" y="4702586"/>
            <a:ext cx="734745" cy="117567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/>
          <p:nvPr/>
        </p:nvSpPr>
        <p:spPr>
          <a:xfrm>
            <a:off x="3262657" y="4849495"/>
            <a:ext cx="32130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701"/>
              <a:buFont typeface="Syne"/>
              <a:buNone/>
            </a:pPr>
            <a:r>
              <a:rPr b="1" i="0" lang="en-US" sz="170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Sistema verifica saldo</a:t>
            </a:r>
            <a:endParaRPr b="0" i="0" sz="17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3262657" y="5167104"/>
            <a:ext cx="70725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361"/>
              <a:buFont typeface="Syne"/>
              <a:buNone/>
            </a:pPr>
            <a:r>
              <a:rPr b="0" i="0" lang="en-US" sz="136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El sistema verifica si el estudiante tiene suficiente saldo para realizar el pago.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5" name="Google Shape;125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07499" y="5878257"/>
            <a:ext cx="734745" cy="117567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/>
          <p:nvPr/>
        </p:nvSpPr>
        <p:spPr>
          <a:xfrm>
            <a:off x="3262657" y="6025166"/>
            <a:ext cx="3286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701"/>
              <a:buFont typeface="Syne"/>
              <a:buNone/>
            </a:pPr>
            <a:r>
              <a:rPr b="1" i="0" lang="en-US" sz="170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Sistema autoriza pago</a:t>
            </a:r>
            <a:endParaRPr b="0" i="0" sz="17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3262657" y="6342775"/>
            <a:ext cx="70725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361"/>
              <a:buFont typeface="Syne"/>
              <a:buNone/>
            </a:pPr>
            <a:r>
              <a:rPr b="0" i="0" lang="en-US" sz="136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Si el saldo es suficiente, el sistema autoriza el pago y actualiza el saldo del estudiante.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8" name="Google Shape;128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07499" y="7053928"/>
            <a:ext cx="734745" cy="117567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/>
          <p:nvPr/>
        </p:nvSpPr>
        <p:spPr>
          <a:xfrm>
            <a:off x="3262657" y="7200836"/>
            <a:ext cx="46059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701"/>
              <a:buFont typeface="Syne"/>
              <a:buNone/>
            </a:pPr>
            <a:r>
              <a:rPr b="1" i="0" lang="en-US" sz="170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Estudiante recibe confirmación</a:t>
            </a:r>
            <a:endParaRPr b="0" i="0" sz="17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3262657" y="7518445"/>
            <a:ext cx="70725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361"/>
              <a:buFont typeface="Syne"/>
              <a:buNone/>
            </a:pPr>
            <a:r>
              <a:rPr b="0" i="0" lang="en-US" sz="1361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El estudiante recibe la confirmación del pago.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6" name="Google Shape;136;g2204da86b9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204da86b9f_0_0"/>
          <p:cNvSpPr/>
          <p:nvPr/>
        </p:nvSpPr>
        <p:spPr>
          <a:xfrm>
            <a:off x="0" y="475175"/>
            <a:ext cx="14630400" cy="7926900"/>
          </a:xfrm>
          <a:prstGeom prst="rect">
            <a:avLst/>
          </a:prstGeom>
          <a:solidFill>
            <a:srgbClr val="152025">
              <a:alpha val="7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204da86b9f_0_0"/>
          <p:cNvSpPr/>
          <p:nvPr/>
        </p:nvSpPr>
        <p:spPr>
          <a:xfrm>
            <a:off x="2594967" y="475178"/>
            <a:ext cx="8781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4"/>
              </a:lnSpc>
              <a:spcBef>
                <a:spcPts val="0"/>
              </a:spcBef>
              <a:spcAft>
                <a:spcPts val="0"/>
              </a:spcAft>
              <a:buClr>
                <a:srgbClr val="F0F4F1"/>
              </a:buClr>
              <a:buSzPts val="3402"/>
              <a:buFont typeface="Syne"/>
              <a:buNone/>
            </a:pPr>
            <a:r>
              <a:rPr b="1" lang="en-US" sz="3402">
                <a:solidFill>
                  <a:srgbClr val="F0F4F1"/>
                </a:solidFill>
                <a:latin typeface="Syne"/>
                <a:ea typeface="Syne"/>
                <a:cs typeface="Syne"/>
                <a:sym typeface="Syne"/>
              </a:rPr>
              <a:t>Diagrama</a:t>
            </a:r>
            <a:endParaRPr b="0" i="0" sz="340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2204da86b9f_0_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7313" y="1443038"/>
            <a:ext cx="12220575" cy="5648325"/>
          </a:xfrm>
          <a:prstGeom prst="rect">
            <a:avLst/>
          </a:prstGeom>
          <a:solidFill>
            <a:srgbClr val="152025">
              <a:alpha val="74900"/>
            </a:srgbClr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7" name="Google Shape;1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304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8" name="Google Shape;1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3911" y="308610"/>
            <a:ext cx="3482578" cy="24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/>
          <p:nvPr/>
        </p:nvSpPr>
        <p:spPr>
          <a:xfrm>
            <a:off x="864037" y="4494371"/>
            <a:ext cx="6914793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4F1"/>
              </a:buClr>
              <a:buSzPts val="4860"/>
              <a:buFont typeface="Syne"/>
              <a:buNone/>
            </a:pPr>
            <a:r>
              <a:rPr b="1" i="0" lang="en-US" sz="4860" u="none" cap="none" strike="noStrike">
                <a:solidFill>
                  <a:srgbClr val="F0F4F1"/>
                </a:solidFill>
                <a:latin typeface="Syne"/>
                <a:ea typeface="Syne"/>
                <a:cs typeface="Syne"/>
                <a:sym typeface="Syne"/>
              </a:rPr>
              <a:t>5. Conclusión</a:t>
            </a:r>
            <a:endParaRPr b="0" i="0" sz="4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864037" y="5636181"/>
            <a:ext cx="12902327" cy="118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7E5D8"/>
              </a:buClr>
              <a:buSzPts val="1944"/>
              <a:buFont typeface="Syne"/>
              <a:buNone/>
            </a:pPr>
            <a:r>
              <a:rPr b="0" i="0" lang="en-US" sz="1944" u="none" cap="none" strike="noStrike">
                <a:solidFill>
                  <a:srgbClr val="D7E5D8"/>
                </a:solidFill>
                <a:latin typeface="Syne"/>
                <a:ea typeface="Syne"/>
                <a:cs typeface="Syne"/>
                <a:sym typeface="Syne"/>
              </a:rPr>
              <a:t>El uso de diagramas UML y plantillas estandarizadas permite una representación clara y organizada de las funcionalidades del sistema. Estos artefactos facilitan la comprensión y trazabilidad de los casos de uso, asegurando que el desarrollo del sistema se alinee con los requisitos definidos.</a:t>
            </a:r>
            <a:endParaRPr b="0" i="0" sz="194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2024-08-15T00:25:29Z</dcterms:created>
  <dc:creator>PptxGenJS</dc:creator>
</cp:coreProperties>
</file>