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8229600" cx="14630400"/>
  <p:notesSz cx="8229600" cy="14630400"/>
  <p:embeddedFontLst>
    <p:embeddedFont>
      <p:font typeface="MuseoModerno Medium"/>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 roundtripDataSignature="AMtx7mglJ5yG9NQbRmKIBbR12G3LBvMr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MuseoModernoMedium-regular.fntdata"/><Relationship Id="rId10" Type="http://schemas.openxmlformats.org/officeDocument/2006/relationships/slide" Target="slides/slide6.xml"/><Relationship Id="rId13" Type="http://schemas.openxmlformats.org/officeDocument/2006/relationships/font" Target="fonts/MuseoModernoMedium-italic.fntdata"/><Relationship Id="rId12" Type="http://schemas.openxmlformats.org/officeDocument/2006/relationships/font" Target="fonts/MuseoModernoMediu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font" Target="fonts/MuseoModernoMedium-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822950" y="6949425"/>
            <a:ext cx="6583675" cy="65836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 name="Google Shape;37;p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sz="1200">
              <a:solidFill>
                <a:schemeClr val="dk1"/>
              </a:solidFill>
              <a:latin typeface="Calibri"/>
              <a:ea typeface="Calibri"/>
              <a:cs typeface="Calibri"/>
              <a:sym typeface="Calibri"/>
            </a:endParaRPr>
          </a:p>
        </p:txBody>
      </p:sp>
      <p:sp>
        <p:nvSpPr>
          <p:cNvPr id="38" name="Google Shape;38;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chemeClr val="dk1"/>
                </a:solidFill>
                <a:latin typeface="Calibri"/>
                <a:ea typeface="Calibri"/>
                <a:cs typeface="Calibri"/>
                <a:sym typeface="Calibri"/>
              </a:rPr>
              <a:t>‹#›</a:t>
            </a:fld>
            <a:endParaRPr b="0" i="0" sz="18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 name="Google Shape;44;p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sz="1200">
              <a:solidFill>
                <a:schemeClr val="dk1"/>
              </a:solidFill>
              <a:latin typeface="Calibri"/>
              <a:ea typeface="Calibri"/>
              <a:cs typeface="Calibri"/>
              <a:sym typeface="Calibri"/>
            </a:endParaRPr>
          </a:p>
        </p:txBody>
      </p:sp>
      <p:sp>
        <p:nvSpPr>
          <p:cNvPr id="45" name="Google Shape;45;p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chemeClr val="dk1"/>
                </a:solidFill>
                <a:latin typeface="Calibri"/>
                <a:ea typeface="Calibri"/>
                <a:cs typeface="Calibri"/>
                <a:sym typeface="Calibri"/>
              </a:rPr>
              <a:t>‹#›</a:t>
            </a:fld>
            <a:endParaRPr b="0" i="0" sz="18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2d596ea5d15_0_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 name="Google Shape;51;g2d596ea5d15_0_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sz="1200">
              <a:solidFill>
                <a:schemeClr val="dk1"/>
              </a:solidFill>
              <a:latin typeface="Calibri"/>
              <a:ea typeface="Calibri"/>
              <a:cs typeface="Calibri"/>
              <a:sym typeface="Calibri"/>
            </a:endParaRPr>
          </a:p>
        </p:txBody>
      </p:sp>
      <p:sp>
        <p:nvSpPr>
          <p:cNvPr id="52" name="Google Shape;52;g2d596ea5d15_0_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chemeClr val="dk1"/>
                </a:solidFill>
                <a:latin typeface="Calibri"/>
                <a:ea typeface="Calibri"/>
                <a:cs typeface="Calibri"/>
                <a:sym typeface="Calibri"/>
              </a:rPr>
              <a:t>‹#›</a:t>
            </a:fld>
            <a:endParaRPr b="0" i="0" sz="18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596ea5d15_0_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 name="Google Shape;58;g2d596ea5d15_0_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sz="1200">
              <a:solidFill>
                <a:schemeClr val="dk1"/>
              </a:solidFill>
              <a:latin typeface="Calibri"/>
              <a:ea typeface="Calibri"/>
              <a:cs typeface="Calibri"/>
              <a:sym typeface="Calibri"/>
            </a:endParaRPr>
          </a:p>
        </p:txBody>
      </p:sp>
      <p:sp>
        <p:nvSpPr>
          <p:cNvPr id="59" name="Google Shape;59;g2d596ea5d15_0_9: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chemeClr val="dk1"/>
                </a:solidFill>
                <a:latin typeface="Calibri"/>
                <a:ea typeface="Calibri"/>
                <a:cs typeface="Calibri"/>
                <a:sym typeface="Calibri"/>
              </a:rPr>
              <a:t>‹#›</a:t>
            </a:fld>
            <a:endParaRPr b="0" i="0" sz="18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d596ea5d15_0_1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 name="Google Shape;65;g2d596ea5d15_0_1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sz="1200">
              <a:solidFill>
                <a:schemeClr val="dk1"/>
              </a:solidFill>
              <a:latin typeface="Calibri"/>
              <a:ea typeface="Calibri"/>
              <a:cs typeface="Calibri"/>
              <a:sym typeface="Calibri"/>
            </a:endParaRPr>
          </a:p>
        </p:txBody>
      </p:sp>
      <p:sp>
        <p:nvSpPr>
          <p:cNvPr id="66" name="Google Shape;66;g2d596ea5d15_0_1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chemeClr val="dk1"/>
                </a:solidFill>
                <a:latin typeface="Calibri"/>
                <a:ea typeface="Calibri"/>
                <a:cs typeface="Calibri"/>
                <a:sym typeface="Calibri"/>
              </a:rPr>
              <a:t>‹#›</a:t>
            </a:fld>
            <a:endParaRPr b="0" i="0" sz="18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d596ea5d15_0_2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 name="Google Shape;72;g2d596ea5d15_0_2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sz="1200">
              <a:solidFill>
                <a:schemeClr val="dk1"/>
              </a:solidFill>
              <a:latin typeface="Calibri"/>
              <a:ea typeface="Calibri"/>
              <a:cs typeface="Calibri"/>
              <a:sym typeface="Calibri"/>
            </a:endParaRPr>
          </a:p>
        </p:txBody>
      </p:sp>
      <p:sp>
        <p:nvSpPr>
          <p:cNvPr id="73" name="Google Shape;73;g2d596ea5d15_0_2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chemeClr val="dk1"/>
                </a:solidFill>
                <a:latin typeface="Calibri"/>
                <a:ea typeface="Calibri"/>
                <a:cs typeface="Calibri"/>
                <a:sym typeface="Calibri"/>
              </a:rPr>
              <a:t>‹#›</a:t>
            </a:fld>
            <a:endParaRPr b="0" i="0" sz="18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showMasterSp="0">
  <p:cSld name="Slide 1 master">
    <p:spTree>
      <p:nvGrpSpPr>
        <p:cNvPr id="6" name="Shape 6"/>
        <p:cNvGrpSpPr/>
        <p:nvPr/>
      </p:nvGrpSpPr>
      <p:grpSpPr>
        <a:xfrm>
          <a:off x="0" y="0"/>
          <a:ext cx="0" cy="0"/>
          <a:chOff x="0" y="0"/>
          <a:chExt cx="0" cy="0"/>
        </a:xfrm>
      </p:grpSpPr>
      <p:sp>
        <p:nvSpPr>
          <p:cNvPr id="7" name="Google Shape;7;p9"/>
          <p:cNvSpPr/>
          <p:nvPr/>
        </p:nvSpPr>
        <p:spPr>
          <a:xfrm>
            <a:off x="0" y="0"/>
            <a:ext cx="14630400" cy="8229600"/>
          </a:xfrm>
          <a:prstGeom prst="rect">
            <a:avLst/>
          </a:prstGeom>
          <a:solidFill>
            <a:srgbClr val="5073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9"/>
          <p:cNvSpPr/>
          <p:nvPr/>
        </p:nvSpPr>
        <p:spPr>
          <a:xfrm>
            <a:off x="0" y="0"/>
            <a:ext cx="14630400" cy="8229600"/>
          </a:xfrm>
          <a:prstGeom prst="rect">
            <a:avLst/>
          </a:prstGeom>
          <a:solidFill>
            <a:srgbClr val="FFFC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preencoded.png" id="9" name="Google Shape;9;p9">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showMasterSp="0">
  <p:cSld name="Slide 2 master">
    <p:spTree>
      <p:nvGrpSpPr>
        <p:cNvPr id="10" name="Shape 10"/>
        <p:cNvGrpSpPr/>
        <p:nvPr/>
      </p:nvGrpSpPr>
      <p:grpSpPr>
        <a:xfrm>
          <a:off x="0" y="0"/>
          <a:ext cx="0" cy="0"/>
          <a:chOff x="0" y="0"/>
          <a:chExt cx="0" cy="0"/>
        </a:xfrm>
      </p:grpSpPr>
      <p:sp>
        <p:nvSpPr>
          <p:cNvPr id="11" name="Google Shape;11;p10"/>
          <p:cNvSpPr/>
          <p:nvPr/>
        </p:nvSpPr>
        <p:spPr>
          <a:xfrm>
            <a:off x="0" y="0"/>
            <a:ext cx="14630400" cy="8229600"/>
          </a:xfrm>
          <a:prstGeom prst="rect">
            <a:avLst/>
          </a:prstGeom>
          <a:solidFill>
            <a:srgbClr val="5073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0"/>
          <p:cNvSpPr/>
          <p:nvPr/>
        </p:nvSpPr>
        <p:spPr>
          <a:xfrm>
            <a:off x="0" y="0"/>
            <a:ext cx="14630400" cy="8229600"/>
          </a:xfrm>
          <a:prstGeom prst="rect">
            <a:avLst/>
          </a:prstGeom>
          <a:solidFill>
            <a:srgbClr val="FFFC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preencoded.png" id="13" name="Google Shape;13;p10">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showMasterSp="0">
  <p:cSld name="Slide 3 master">
    <p:spTree>
      <p:nvGrpSpPr>
        <p:cNvPr id="14" name="Shape 14"/>
        <p:cNvGrpSpPr/>
        <p:nvPr/>
      </p:nvGrpSpPr>
      <p:grpSpPr>
        <a:xfrm>
          <a:off x="0" y="0"/>
          <a:ext cx="0" cy="0"/>
          <a:chOff x="0" y="0"/>
          <a:chExt cx="0" cy="0"/>
        </a:xfrm>
      </p:grpSpPr>
      <p:sp>
        <p:nvSpPr>
          <p:cNvPr id="15" name="Google Shape;15;p11"/>
          <p:cNvSpPr/>
          <p:nvPr/>
        </p:nvSpPr>
        <p:spPr>
          <a:xfrm>
            <a:off x="0" y="0"/>
            <a:ext cx="14630400" cy="8229600"/>
          </a:xfrm>
          <a:prstGeom prst="rect">
            <a:avLst/>
          </a:prstGeom>
          <a:solidFill>
            <a:srgbClr val="5073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1"/>
          <p:cNvSpPr/>
          <p:nvPr/>
        </p:nvSpPr>
        <p:spPr>
          <a:xfrm>
            <a:off x="0" y="0"/>
            <a:ext cx="14630400" cy="8229600"/>
          </a:xfrm>
          <a:prstGeom prst="rect">
            <a:avLst/>
          </a:prstGeom>
          <a:solidFill>
            <a:srgbClr val="FFFC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preencoded.png" id="17" name="Google Shape;17;p11">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showMasterSp="0">
  <p:cSld name="Slide 4 master">
    <p:spTree>
      <p:nvGrpSpPr>
        <p:cNvPr id="18" name="Shape 18"/>
        <p:cNvGrpSpPr/>
        <p:nvPr/>
      </p:nvGrpSpPr>
      <p:grpSpPr>
        <a:xfrm>
          <a:off x="0" y="0"/>
          <a:ext cx="0" cy="0"/>
          <a:chOff x="0" y="0"/>
          <a:chExt cx="0" cy="0"/>
        </a:xfrm>
      </p:grpSpPr>
      <p:sp>
        <p:nvSpPr>
          <p:cNvPr id="19" name="Google Shape;19;p12"/>
          <p:cNvSpPr/>
          <p:nvPr/>
        </p:nvSpPr>
        <p:spPr>
          <a:xfrm>
            <a:off x="0" y="0"/>
            <a:ext cx="14630400" cy="8229600"/>
          </a:xfrm>
          <a:prstGeom prst="rect">
            <a:avLst/>
          </a:prstGeom>
          <a:solidFill>
            <a:srgbClr val="5073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2"/>
          <p:cNvSpPr/>
          <p:nvPr/>
        </p:nvSpPr>
        <p:spPr>
          <a:xfrm>
            <a:off x="0" y="0"/>
            <a:ext cx="14630400" cy="8229600"/>
          </a:xfrm>
          <a:prstGeom prst="rect">
            <a:avLst/>
          </a:prstGeom>
          <a:solidFill>
            <a:srgbClr val="FFFC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preencoded.png" id="21" name="Google Shape;21;p12">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showMasterSp="0">
  <p:cSld name="Slide 5 master">
    <p:spTree>
      <p:nvGrpSpPr>
        <p:cNvPr id="22" name="Shape 22"/>
        <p:cNvGrpSpPr/>
        <p:nvPr/>
      </p:nvGrpSpPr>
      <p:grpSpPr>
        <a:xfrm>
          <a:off x="0" y="0"/>
          <a:ext cx="0" cy="0"/>
          <a:chOff x="0" y="0"/>
          <a:chExt cx="0" cy="0"/>
        </a:xfrm>
      </p:grpSpPr>
      <p:sp>
        <p:nvSpPr>
          <p:cNvPr id="23" name="Google Shape;23;p13"/>
          <p:cNvSpPr/>
          <p:nvPr/>
        </p:nvSpPr>
        <p:spPr>
          <a:xfrm>
            <a:off x="0" y="0"/>
            <a:ext cx="14630400" cy="8229600"/>
          </a:xfrm>
          <a:prstGeom prst="rect">
            <a:avLst/>
          </a:prstGeom>
          <a:solidFill>
            <a:srgbClr val="5073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3"/>
          <p:cNvSpPr/>
          <p:nvPr/>
        </p:nvSpPr>
        <p:spPr>
          <a:xfrm>
            <a:off x="0" y="0"/>
            <a:ext cx="14630400" cy="8229600"/>
          </a:xfrm>
          <a:prstGeom prst="rect">
            <a:avLst/>
          </a:prstGeom>
          <a:solidFill>
            <a:srgbClr val="FFFC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preencoded.png" id="25" name="Google Shape;25;p13">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showMasterSp="0">
  <p:cSld name="Slide 6 master">
    <p:spTree>
      <p:nvGrpSpPr>
        <p:cNvPr id="26" name="Shape 26"/>
        <p:cNvGrpSpPr/>
        <p:nvPr/>
      </p:nvGrpSpPr>
      <p:grpSpPr>
        <a:xfrm>
          <a:off x="0" y="0"/>
          <a:ext cx="0" cy="0"/>
          <a:chOff x="0" y="0"/>
          <a:chExt cx="0" cy="0"/>
        </a:xfrm>
      </p:grpSpPr>
      <p:sp>
        <p:nvSpPr>
          <p:cNvPr id="27" name="Google Shape;27;p14"/>
          <p:cNvSpPr/>
          <p:nvPr/>
        </p:nvSpPr>
        <p:spPr>
          <a:xfrm>
            <a:off x="0" y="0"/>
            <a:ext cx="14630400" cy="8229600"/>
          </a:xfrm>
          <a:prstGeom prst="rect">
            <a:avLst/>
          </a:prstGeom>
          <a:solidFill>
            <a:srgbClr val="5073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4"/>
          <p:cNvSpPr/>
          <p:nvPr/>
        </p:nvSpPr>
        <p:spPr>
          <a:xfrm>
            <a:off x="0" y="0"/>
            <a:ext cx="14630400" cy="8229600"/>
          </a:xfrm>
          <a:prstGeom prst="rect">
            <a:avLst/>
          </a:prstGeom>
          <a:solidFill>
            <a:srgbClr val="FFFC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preencoded.png" id="29" name="Google Shape;29;p14">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showMasterSp="0">
  <p:cSld name="Slide 7 master">
    <p:spTree>
      <p:nvGrpSpPr>
        <p:cNvPr id="30" name="Shape 30"/>
        <p:cNvGrpSpPr/>
        <p:nvPr/>
      </p:nvGrpSpPr>
      <p:grpSpPr>
        <a:xfrm>
          <a:off x="0" y="0"/>
          <a:ext cx="0" cy="0"/>
          <a:chOff x="0" y="0"/>
          <a:chExt cx="0" cy="0"/>
        </a:xfrm>
      </p:grpSpPr>
      <p:sp>
        <p:nvSpPr>
          <p:cNvPr id="31" name="Google Shape;31;p15"/>
          <p:cNvSpPr/>
          <p:nvPr/>
        </p:nvSpPr>
        <p:spPr>
          <a:xfrm>
            <a:off x="0" y="0"/>
            <a:ext cx="14630400" cy="8229600"/>
          </a:xfrm>
          <a:prstGeom prst="rect">
            <a:avLst/>
          </a:prstGeom>
          <a:solidFill>
            <a:srgbClr val="5073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5"/>
          <p:cNvSpPr/>
          <p:nvPr/>
        </p:nvSpPr>
        <p:spPr>
          <a:xfrm>
            <a:off x="0" y="0"/>
            <a:ext cx="14630400" cy="8229600"/>
          </a:xfrm>
          <a:prstGeom prst="rect">
            <a:avLst/>
          </a:prstGeom>
          <a:solidFill>
            <a:srgbClr val="FFFC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preencoded.png" id="33" name="Google Shape;33;p15">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p:spTree>
      <p:nvGrpSpPr>
        <p:cNvPr id="34" name="Shape 3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www.youtube.com/watch?v=eOKFWZ-5lQc" TargetMode="Externa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youtube.com/watch?v=wuYf7uuf7n8" TargetMode="Externa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youtube.com/watch?v=SrLPLfiAfEY" TargetMode="Externa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youtube.com/watch?v=ruBfXIVSYZ8" TargetMode="Externa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youtube.com/watch?v=VY3zqem9tcM" TargetMode="Externa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 name="Shape 39"/>
        <p:cNvGrpSpPr/>
        <p:nvPr/>
      </p:nvGrpSpPr>
      <p:grpSpPr>
        <a:xfrm>
          <a:off x="0" y="0"/>
          <a:ext cx="0" cy="0"/>
          <a:chOff x="0" y="0"/>
          <a:chExt cx="0" cy="0"/>
        </a:xfrm>
      </p:grpSpPr>
      <p:pic>
        <p:nvPicPr>
          <p:cNvPr descr="preencoded.png" id="40" name="Google Shape;40;p1"/>
          <p:cNvPicPr preferRelativeResize="0"/>
          <p:nvPr/>
        </p:nvPicPr>
        <p:blipFill rotWithShape="1">
          <a:blip r:embed="rId3">
            <a:alphaModFix/>
          </a:blip>
          <a:srcRect b="0" l="0" r="0" t="0"/>
          <a:stretch/>
        </p:blipFill>
        <p:spPr>
          <a:xfrm>
            <a:off x="0" y="0"/>
            <a:ext cx="5486400" cy="8229600"/>
          </a:xfrm>
          <a:prstGeom prst="rect">
            <a:avLst/>
          </a:prstGeom>
          <a:noFill/>
          <a:ln>
            <a:noFill/>
          </a:ln>
        </p:spPr>
      </p:pic>
      <p:sp>
        <p:nvSpPr>
          <p:cNvPr id="41" name="Google Shape;41;p1"/>
          <p:cNvSpPr/>
          <p:nvPr/>
        </p:nvSpPr>
        <p:spPr>
          <a:xfrm>
            <a:off x="6270774" y="616275"/>
            <a:ext cx="8204100" cy="3865800"/>
          </a:xfrm>
          <a:prstGeom prst="rect">
            <a:avLst/>
          </a:prstGeom>
          <a:noFill/>
          <a:ln>
            <a:noFill/>
          </a:ln>
        </p:spPr>
        <p:txBody>
          <a:bodyPr anchorCtr="0" anchor="t" bIns="0" lIns="0" spcFirstLastPara="1" rIns="0" wrap="square" tIns="0">
            <a:noAutofit/>
          </a:bodyPr>
          <a:lstStyle/>
          <a:p>
            <a:pPr indent="0" lvl="0" marL="0" marR="0" rtl="0" algn="l">
              <a:lnSpc>
                <a:spcPct val="125619"/>
              </a:lnSpc>
              <a:spcBef>
                <a:spcPts val="0"/>
              </a:spcBef>
              <a:spcAft>
                <a:spcPts val="0"/>
              </a:spcAft>
              <a:buClr>
                <a:srgbClr val="124E73"/>
              </a:buClr>
              <a:buSzPts val="6050"/>
              <a:buFont typeface="MuseoModerno Medium"/>
              <a:buNone/>
            </a:pPr>
            <a:r>
              <a:rPr lang="en-US" sz="6050">
                <a:solidFill>
                  <a:srgbClr val="124E73"/>
                </a:solidFill>
                <a:latin typeface="MuseoModerno Medium"/>
                <a:ea typeface="MuseoModerno Medium"/>
                <a:cs typeface="MuseoModerno Medium"/>
                <a:sym typeface="MuseoModerno Medium"/>
              </a:rPr>
              <a:t>Newton's laws of motion</a:t>
            </a:r>
            <a:endParaRPr b="0" i="0" sz="605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 name="Shape 46"/>
        <p:cNvGrpSpPr/>
        <p:nvPr/>
      </p:nvGrpSpPr>
      <p:grpSpPr>
        <a:xfrm>
          <a:off x="0" y="0"/>
          <a:ext cx="0" cy="0"/>
          <a:chOff x="0" y="0"/>
          <a:chExt cx="0" cy="0"/>
        </a:xfrm>
      </p:grpSpPr>
      <p:sp>
        <p:nvSpPr>
          <p:cNvPr id="47" name="Google Shape;47;p2"/>
          <p:cNvSpPr/>
          <p:nvPr/>
        </p:nvSpPr>
        <p:spPr>
          <a:xfrm>
            <a:off x="793802" y="1663775"/>
            <a:ext cx="97125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24E73"/>
              </a:buClr>
              <a:buSzPts val="4450"/>
              <a:buFont typeface="MuseoModerno Medium"/>
              <a:buNone/>
            </a:pPr>
            <a:r>
              <a:rPr lang="en-US" sz="4450">
                <a:solidFill>
                  <a:srgbClr val="124E73"/>
                </a:solidFill>
                <a:latin typeface="MuseoModerno Medium"/>
                <a:ea typeface="MuseoModerno Medium"/>
                <a:cs typeface="MuseoModerno Medium"/>
                <a:sym typeface="MuseoModerno Medium"/>
              </a:rPr>
              <a:t>video</a:t>
            </a:r>
            <a:r>
              <a:rPr b="0" i="0" lang="en-US" sz="4450" u="none" cap="none" strike="noStrike">
                <a:solidFill>
                  <a:srgbClr val="124E73"/>
                </a:solidFill>
                <a:latin typeface="MuseoModerno Medium"/>
                <a:ea typeface="MuseoModerno Medium"/>
                <a:cs typeface="MuseoModerno Medium"/>
                <a:sym typeface="MuseoModerno Medium"/>
              </a:rPr>
              <a:t> 1: </a:t>
            </a:r>
            <a:endParaRPr b="0" i="0" sz="4450" u="none" cap="none" strike="noStrike">
              <a:solidFill>
                <a:schemeClr val="dk1"/>
              </a:solidFill>
              <a:latin typeface="Calibri"/>
              <a:ea typeface="Calibri"/>
              <a:cs typeface="Calibri"/>
              <a:sym typeface="Calibri"/>
            </a:endParaRPr>
          </a:p>
        </p:txBody>
      </p:sp>
      <p:pic>
        <p:nvPicPr>
          <p:cNvPr descr="This video is a quick demonstration of Newton's First Law of Motion using a wiffle ball bat.  See what happens when force is applied to the cup but not the ball.  This can be done in the classroom or at home.  Just be careful that you hit the cup and not the ball! &#10;&#10;Newton’s First Law states that an object at rest will stay at rest, and an object in motion will stay in motion, unless acted upon by an unbalanced force.  The first law is also referred to as  the law of inertia.  Inertia:  The tendency of an object to stay at rest or in motion (dependent on mass)" id="48" name="Google Shape;48;p2" title="Newton's First Law Explained with simple demo">
            <a:hlinkClick r:id="rId3"/>
          </p:cNvPr>
          <p:cNvPicPr preferRelativeResize="0"/>
          <p:nvPr/>
        </p:nvPicPr>
        <p:blipFill>
          <a:blip r:embed="rId4">
            <a:alphaModFix/>
          </a:blip>
          <a:stretch>
            <a:fillRect/>
          </a:stretch>
        </p:blipFill>
        <p:spPr>
          <a:xfrm>
            <a:off x="3139300" y="1663775"/>
            <a:ext cx="9712500" cy="54632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
                                        </p:tgtEl>
                                        <p:attrNameLst>
                                          <p:attrName>style.visibility</p:attrName>
                                        </p:attrNameLst>
                                      </p:cBhvr>
                                      <p:to>
                                        <p:strVal val="visible"/>
                                      </p:to>
                                    </p:set>
                                    <p:animEffect filter="fade" transition="in">
                                      <p:cBhvr>
                                        <p:cTn dur="1000"/>
                                        <p:tgtEl>
                                          <p:spTgt spid="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 name="Shape 53"/>
        <p:cNvGrpSpPr/>
        <p:nvPr/>
      </p:nvGrpSpPr>
      <p:grpSpPr>
        <a:xfrm>
          <a:off x="0" y="0"/>
          <a:ext cx="0" cy="0"/>
          <a:chOff x="0" y="0"/>
          <a:chExt cx="0" cy="0"/>
        </a:xfrm>
      </p:grpSpPr>
      <p:sp>
        <p:nvSpPr>
          <p:cNvPr id="54" name="Google Shape;54;g2d596ea5d15_0_2"/>
          <p:cNvSpPr/>
          <p:nvPr/>
        </p:nvSpPr>
        <p:spPr>
          <a:xfrm>
            <a:off x="793802" y="1663775"/>
            <a:ext cx="97125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24E73"/>
              </a:buClr>
              <a:buSzPts val="4450"/>
              <a:buFont typeface="MuseoModerno Medium"/>
              <a:buNone/>
            </a:pPr>
            <a:r>
              <a:rPr lang="en-US" sz="4450">
                <a:solidFill>
                  <a:srgbClr val="124E73"/>
                </a:solidFill>
                <a:latin typeface="MuseoModerno Medium"/>
                <a:ea typeface="MuseoModerno Medium"/>
                <a:cs typeface="MuseoModerno Medium"/>
                <a:sym typeface="MuseoModerno Medium"/>
              </a:rPr>
              <a:t>video</a:t>
            </a:r>
            <a:r>
              <a:rPr b="0" i="0" lang="en-US" sz="4450" u="none" cap="none" strike="noStrike">
                <a:solidFill>
                  <a:srgbClr val="124E73"/>
                </a:solidFill>
                <a:latin typeface="MuseoModerno Medium"/>
                <a:ea typeface="MuseoModerno Medium"/>
                <a:cs typeface="MuseoModerno Medium"/>
                <a:sym typeface="MuseoModerno Medium"/>
              </a:rPr>
              <a:t> </a:t>
            </a:r>
            <a:r>
              <a:rPr lang="en-US" sz="4450">
                <a:solidFill>
                  <a:srgbClr val="124E73"/>
                </a:solidFill>
                <a:latin typeface="MuseoModerno Medium"/>
                <a:ea typeface="MuseoModerno Medium"/>
                <a:cs typeface="MuseoModerno Medium"/>
                <a:sym typeface="MuseoModerno Medium"/>
              </a:rPr>
              <a:t>2</a:t>
            </a:r>
            <a:r>
              <a:rPr b="0" i="0" lang="en-US" sz="4450" u="none" cap="none" strike="noStrike">
                <a:solidFill>
                  <a:srgbClr val="124E73"/>
                </a:solidFill>
                <a:latin typeface="MuseoModerno Medium"/>
                <a:ea typeface="MuseoModerno Medium"/>
                <a:cs typeface="MuseoModerno Medium"/>
                <a:sym typeface="MuseoModerno Medium"/>
              </a:rPr>
              <a:t>: </a:t>
            </a:r>
            <a:endParaRPr b="0" i="0" sz="4450" u="none" cap="none" strike="noStrike">
              <a:solidFill>
                <a:schemeClr val="dk1"/>
              </a:solidFill>
              <a:latin typeface="Calibri"/>
              <a:ea typeface="Calibri"/>
              <a:cs typeface="Calibri"/>
              <a:sym typeface="Calibri"/>
            </a:endParaRPr>
          </a:p>
        </p:txBody>
      </p:sp>
      <p:pic>
        <p:nvPicPr>
          <p:cNvPr descr="Here's an easy experiment to try at home to demonstrate Newton's First Law, inertia, frictional force, applied force, and gravity." id="55" name="Google Shape;55;g2d596ea5d15_0_2" title="Newton's First Law Experiment">
            <a:hlinkClick r:id="rId3"/>
          </p:cNvPr>
          <p:cNvPicPr preferRelativeResize="0"/>
          <p:nvPr/>
        </p:nvPicPr>
        <p:blipFill>
          <a:blip r:embed="rId4">
            <a:alphaModFix/>
          </a:blip>
          <a:stretch>
            <a:fillRect/>
          </a:stretch>
        </p:blipFill>
        <p:spPr>
          <a:xfrm>
            <a:off x="3562075" y="1961150"/>
            <a:ext cx="8844975" cy="4975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10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 name="Shape 60"/>
        <p:cNvGrpSpPr/>
        <p:nvPr/>
      </p:nvGrpSpPr>
      <p:grpSpPr>
        <a:xfrm>
          <a:off x="0" y="0"/>
          <a:ext cx="0" cy="0"/>
          <a:chOff x="0" y="0"/>
          <a:chExt cx="0" cy="0"/>
        </a:xfrm>
      </p:grpSpPr>
      <p:sp>
        <p:nvSpPr>
          <p:cNvPr id="61" name="Google Shape;61;g2d596ea5d15_0_9"/>
          <p:cNvSpPr/>
          <p:nvPr/>
        </p:nvSpPr>
        <p:spPr>
          <a:xfrm>
            <a:off x="793802" y="1663775"/>
            <a:ext cx="97125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24E73"/>
              </a:buClr>
              <a:buSzPts val="4450"/>
              <a:buFont typeface="MuseoModerno Medium"/>
              <a:buNone/>
            </a:pPr>
            <a:r>
              <a:rPr lang="en-US" sz="4450">
                <a:solidFill>
                  <a:srgbClr val="124E73"/>
                </a:solidFill>
                <a:latin typeface="MuseoModerno Medium"/>
                <a:ea typeface="MuseoModerno Medium"/>
                <a:cs typeface="MuseoModerno Medium"/>
                <a:sym typeface="MuseoModerno Medium"/>
              </a:rPr>
              <a:t>video</a:t>
            </a:r>
            <a:r>
              <a:rPr b="0" i="0" lang="en-US" sz="4450" u="none" cap="none" strike="noStrike">
                <a:solidFill>
                  <a:srgbClr val="124E73"/>
                </a:solidFill>
                <a:latin typeface="MuseoModerno Medium"/>
                <a:ea typeface="MuseoModerno Medium"/>
                <a:cs typeface="MuseoModerno Medium"/>
                <a:sym typeface="MuseoModerno Medium"/>
              </a:rPr>
              <a:t> </a:t>
            </a:r>
            <a:r>
              <a:rPr lang="en-US" sz="4450">
                <a:solidFill>
                  <a:srgbClr val="124E73"/>
                </a:solidFill>
                <a:latin typeface="MuseoModerno Medium"/>
                <a:ea typeface="MuseoModerno Medium"/>
                <a:cs typeface="MuseoModerno Medium"/>
                <a:sym typeface="MuseoModerno Medium"/>
              </a:rPr>
              <a:t>3</a:t>
            </a:r>
            <a:r>
              <a:rPr b="0" i="0" lang="en-US" sz="4450" u="none" cap="none" strike="noStrike">
                <a:solidFill>
                  <a:srgbClr val="124E73"/>
                </a:solidFill>
                <a:latin typeface="MuseoModerno Medium"/>
                <a:ea typeface="MuseoModerno Medium"/>
                <a:cs typeface="MuseoModerno Medium"/>
                <a:sym typeface="MuseoModerno Medium"/>
              </a:rPr>
              <a:t>: </a:t>
            </a:r>
            <a:endParaRPr b="0" i="0" sz="4450" u="none" cap="none" strike="noStrike">
              <a:solidFill>
                <a:schemeClr val="dk1"/>
              </a:solidFill>
              <a:latin typeface="Calibri"/>
              <a:ea typeface="Calibri"/>
              <a:cs typeface="Calibri"/>
              <a:sym typeface="Calibri"/>
            </a:endParaRPr>
          </a:p>
        </p:txBody>
      </p:sp>
      <p:pic>
        <p:nvPicPr>
          <p:cNvPr descr="Learn about the law of inertia - Newton's First Law with this simple science trick!&#10;&#10;Find out more: https://www.science-sparks.com/easy-inertia-experiment/" id="62" name="Google Shape;62;g2d596ea5d15_0_9" title="Inertia Experiment - Newton's First Law">
            <a:hlinkClick r:id="rId3"/>
          </p:cNvPr>
          <p:cNvPicPr preferRelativeResize="0"/>
          <p:nvPr/>
        </p:nvPicPr>
        <p:blipFill>
          <a:blip r:embed="rId4">
            <a:alphaModFix/>
          </a:blip>
          <a:stretch>
            <a:fillRect/>
          </a:stretch>
        </p:blipFill>
        <p:spPr>
          <a:xfrm>
            <a:off x="3536150" y="2086450"/>
            <a:ext cx="9213050" cy="5182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 name="Shape 67"/>
        <p:cNvGrpSpPr/>
        <p:nvPr/>
      </p:nvGrpSpPr>
      <p:grpSpPr>
        <a:xfrm>
          <a:off x="0" y="0"/>
          <a:ext cx="0" cy="0"/>
          <a:chOff x="0" y="0"/>
          <a:chExt cx="0" cy="0"/>
        </a:xfrm>
      </p:grpSpPr>
      <p:sp>
        <p:nvSpPr>
          <p:cNvPr id="68" name="Google Shape;68;g2d596ea5d15_0_16"/>
          <p:cNvSpPr/>
          <p:nvPr/>
        </p:nvSpPr>
        <p:spPr>
          <a:xfrm>
            <a:off x="793802" y="1663775"/>
            <a:ext cx="97125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24E73"/>
              </a:buClr>
              <a:buSzPts val="4450"/>
              <a:buFont typeface="MuseoModerno Medium"/>
              <a:buNone/>
            </a:pPr>
            <a:r>
              <a:rPr lang="en-US" sz="4450">
                <a:solidFill>
                  <a:srgbClr val="124E73"/>
                </a:solidFill>
                <a:latin typeface="MuseoModerno Medium"/>
                <a:ea typeface="MuseoModerno Medium"/>
                <a:cs typeface="MuseoModerno Medium"/>
                <a:sym typeface="MuseoModerno Medium"/>
              </a:rPr>
              <a:t>video</a:t>
            </a:r>
            <a:r>
              <a:rPr b="0" i="0" lang="en-US" sz="4450" u="none" cap="none" strike="noStrike">
                <a:solidFill>
                  <a:srgbClr val="124E73"/>
                </a:solidFill>
                <a:latin typeface="MuseoModerno Medium"/>
                <a:ea typeface="MuseoModerno Medium"/>
                <a:cs typeface="MuseoModerno Medium"/>
                <a:sym typeface="MuseoModerno Medium"/>
              </a:rPr>
              <a:t> </a:t>
            </a:r>
            <a:r>
              <a:rPr lang="en-US" sz="4450">
                <a:solidFill>
                  <a:srgbClr val="124E73"/>
                </a:solidFill>
                <a:latin typeface="MuseoModerno Medium"/>
                <a:ea typeface="MuseoModerno Medium"/>
                <a:cs typeface="MuseoModerno Medium"/>
                <a:sym typeface="MuseoModerno Medium"/>
              </a:rPr>
              <a:t>4</a:t>
            </a:r>
            <a:r>
              <a:rPr b="0" i="0" lang="en-US" sz="4450" u="none" cap="none" strike="noStrike">
                <a:solidFill>
                  <a:srgbClr val="124E73"/>
                </a:solidFill>
                <a:latin typeface="MuseoModerno Medium"/>
                <a:ea typeface="MuseoModerno Medium"/>
                <a:cs typeface="MuseoModerno Medium"/>
                <a:sym typeface="MuseoModerno Medium"/>
              </a:rPr>
              <a:t>: </a:t>
            </a:r>
            <a:endParaRPr b="0" i="0" sz="4450" u="none" cap="none" strike="noStrike">
              <a:solidFill>
                <a:schemeClr val="dk1"/>
              </a:solidFill>
              <a:latin typeface="Calibri"/>
              <a:ea typeface="Calibri"/>
              <a:cs typeface="Calibri"/>
              <a:sym typeface="Calibri"/>
            </a:endParaRPr>
          </a:p>
        </p:txBody>
      </p:sp>
      <p:pic>
        <p:nvPicPr>
          <p:cNvPr descr="This is an excerpt from Prof walter Lewin's fairwell lecture on the 16th may 2011. He beautifully demonstrated Newton's third law of motion as well as the conservation of momentum at the end of this lecture -- https://www.youtube.com/watch?v=sJG-rXBbmCc&#10;&#10;&#10;Subscribe to the channel: https://www.youtube.com/thephysicsmathswizard&#10;Join this channel to get access to perks: https://t.ly/7KoV&#10;Support me on patreon: https://t.ly/2vGI&#10;Follow me on twitter: https://twitter.com/d_byakatonda&#10;Follow me on facebook: facebook.com/denis.scientist&#10;&#10;Credit:&#10;1. Professor Walter Lewin : @lecturesbywalterlewin.they9259 &#10;&#10;&#10;2. MIT open Courseware : @mitocw&#10;&#10;&#10;#ThePhysicsMathsWizard              #WalterLewin" id="69" name="Google Shape;69;g2d596ea5d15_0_16" title="Newton's third law - Best Demonstration EVER !! - by Prof. Walter Lewin">
            <a:hlinkClick r:id="rId3"/>
          </p:cNvPr>
          <p:cNvPicPr preferRelativeResize="0"/>
          <p:nvPr/>
        </p:nvPicPr>
        <p:blipFill>
          <a:blip r:embed="rId4">
            <a:alphaModFix/>
          </a:blip>
          <a:stretch>
            <a:fillRect/>
          </a:stretch>
        </p:blipFill>
        <p:spPr>
          <a:xfrm>
            <a:off x="4126050" y="2107325"/>
            <a:ext cx="8615200" cy="4846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 name="Shape 74"/>
        <p:cNvGrpSpPr/>
        <p:nvPr/>
      </p:nvGrpSpPr>
      <p:grpSpPr>
        <a:xfrm>
          <a:off x="0" y="0"/>
          <a:ext cx="0" cy="0"/>
          <a:chOff x="0" y="0"/>
          <a:chExt cx="0" cy="0"/>
        </a:xfrm>
      </p:grpSpPr>
      <p:sp>
        <p:nvSpPr>
          <p:cNvPr id="75" name="Google Shape;75;g2d596ea5d15_0_23"/>
          <p:cNvSpPr/>
          <p:nvPr/>
        </p:nvSpPr>
        <p:spPr>
          <a:xfrm>
            <a:off x="793802" y="1663775"/>
            <a:ext cx="97125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24E73"/>
              </a:buClr>
              <a:buSzPts val="4450"/>
              <a:buFont typeface="MuseoModerno Medium"/>
              <a:buNone/>
            </a:pPr>
            <a:r>
              <a:rPr lang="en-US" sz="4450">
                <a:solidFill>
                  <a:srgbClr val="124E73"/>
                </a:solidFill>
                <a:latin typeface="MuseoModerno Medium"/>
                <a:ea typeface="MuseoModerno Medium"/>
                <a:cs typeface="MuseoModerno Medium"/>
                <a:sym typeface="MuseoModerno Medium"/>
              </a:rPr>
              <a:t>video</a:t>
            </a:r>
            <a:r>
              <a:rPr b="0" i="0" lang="en-US" sz="4450" u="none" cap="none" strike="noStrike">
                <a:solidFill>
                  <a:srgbClr val="124E73"/>
                </a:solidFill>
                <a:latin typeface="MuseoModerno Medium"/>
                <a:ea typeface="MuseoModerno Medium"/>
                <a:cs typeface="MuseoModerno Medium"/>
                <a:sym typeface="MuseoModerno Medium"/>
              </a:rPr>
              <a:t> </a:t>
            </a:r>
            <a:r>
              <a:rPr lang="en-US" sz="4450">
                <a:solidFill>
                  <a:srgbClr val="124E73"/>
                </a:solidFill>
                <a:latin typeface="MuseoModerno Medium"/>
                <a:ea typeface="MuseoModerno Medium"/>
                <a:cs typeface="MuseoModerno Medium"/>
                <a:sym typeface="MuseoModerno Medium"/>
              </a:rPr>
              <a:t>5</a:t>
            </a:r>
            <a:r>
              <a:rPr b="0" i="0" lang="en-US" sz="4450" u="none" cap="none" strike="noStrike">
                <a:solidFill>
                  <a:srgbClr val="124E73"/>
                </a:solidFill>
                <a:latin typeface="MuseoModerno Medium"/>
                <a:ea typeface="MuseoModerno Medium"/>
                <a:cs typeface="MuseoModerno Medium"/>
                <a:sym typeface="MuseoModerno Medium"/>
              </a:rPr>
              <a:t>: </a:t>
            </a:r>
            <a:endParaRPr b="0" i="0" sz="4450" u="none" cap="none" strike="noStrike">
              <a:solidFill>
                <a:schemeClr val="dk1"/>
              </a:solidFill>
              <a:latin typeface="Calibri"/>
              <a:ea typeface="Calibri"/>
              <a:cs typeface="Calibri"/>
              <a:sym typeface="Calibri"/>
            </a:endParaRPr>
          </a:p>
        </p:txBody>
      </p:sp>
      <p:pic>
        <p:nvPicPr>
          <p:cNvPr descr="A demo on the Law of Inertia, aka Newton's 1st Law of Motion.  What happens when you hammer a knife into a potato or an apple?  Video inspired by  Dr. Erukhimova :)" id="76" name="Google Shape;76;g2d596ea5d15_0_23" title="Law of Inertia - Newton’s 1st Law of Motion">
            <a:hlinkClick r:id="rId3"/>
          </p:cNvPr>
          <p:cNvPicPr preferRelativeResize="0"/>
          <p:nvPr/>
        </p:nvPicPr>
        <p:blipFill>
          <a:blip r:embed="rId4">
            <a:alphaModFix/>
          </a:blip>
          <a:stretch>
            <a:fillRect/>
          </a:stretch>
        </p:blipFill>
        <p:spPr>
          <a:xfrm>
            <a:off x="4246300" y="2002900"/>
            <a:ext cx="8247600" cy="4639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2024-11-13T21:46:51Z</dcterms:created>
  <dc:creator>PptxGenJS</dc:creator>
</cp:coreProperties>
</file>