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8"/>
  </p:notesMasterIdLst>
  <p:sldIdLst>
    <p:sldId id="256" r:id="rId2"/>
    <p:sldId id="257" r:id="rId3"/>
    <p:sldId id="258" r:id="rId4"/>
    <p:sldId id="259" r:id="rId5"/>
    <p:sldId id="260" r:id="rId6"/>
    <p:sldId id="261" r:id="rId7"/>
  </p:sldIdLst>
  <p:sldSz cx="14630400" cy="8229600"/>
  <p:notesSz cx="8229600" cy="14630400"/>
  <p:embeddedFontLst>
    <p:embeddedFont>
      <p:font typeface="Calibri" panose="020F0502020204030204" pitchFamily="34" charset="0"/>
      <p:regular r:id="rId9"/>
      <p:bold r:id="rId10"/>
      <p:italic r:id="rId11"/>
      <p:boldItalic r:id="rId12"/>
    </p:embeddedFont>
    <p:embeddedFont>
      <p:font typeface="Open Sans" panose="020B0604020202020204" charset="0"/>
      <p:regular r:id="rId13"/>
    </p:embeddedFont>
  </p:embeddedFontLst>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7" d="100"/>
          <a:sy n="57" d="100"/>
        </p:scale>
        <p:origin x="78" y="2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font" Target="fonts/font5.fntdata"/><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390302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0C0C0E"/>
          </a:solidFill>
          <a:ln/>
        </p:spPr>
      </p:sp>
      <p:sp>
        <p:nvSpPr>
          <p:cNvPr id="3" name="Shape 1"/>
          <p:cNvSpPr/>
          <p:nvPr/>
        </p:nvSpPr>
        <p:spPr>
          <a:xfrm>
            <a:off x="0" y="0"/>
            <a:ext cx="14630400" cy="8229600"/>
          </a:xfrm>
          <a:prstGeom prst="rect">
            <a:avLst/>
          </a:prstGeom>
          <a:solidFill>
            <a:srgbClr val="F3F3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name="Slide 1">
    <p:spTree>
      <p:nvGrpSpPr>
        <p:cNvPr id="1" name=""/>
        <p:cNvGrpSpPr/>
        <p:nvPr/>
      </p:nvGrpSpPr>
      <p:grpSpPr>
        <a:xfrm>
          <a:off x="0" y="0"/>
          <a:ext cx="0" cy="0"/>
          <a:chOff x="0" y="0"/>
          <a:chExt cx="0" cy="0"/>
        </a:xfrm>
      </p:grpSpPr>
      <p:sp>
        <p:nvSpPr>
          <p:cNvPr id="2" name="Text 0"/>
          <p:cNvSpPr/>
          <p:nvPr/>
        </p:nvSpPr>
        <p:spPr>
          <a:xfrm>
            <a:off x="793790" y="1185982"/>
            <a:ext cx="13042821" cy="1956435"/>
          </a:xfrm>
          <a:prstGeom prst="rect">
            <a:avLst/>
          </a:prstGeom>
          <a:noFill/>
          <a:ln/>
        </p:spPr>
        <p:txBody>
          <a:bodyPr wrap="square" lIns="0" tIns="0" rIns="0" bIns="0" rtlCol="0" anchor="t"/>
          <a:lstStyle/>
          <a:p>
            <a:pPr marL="0" indent="0">
              <a:lnSpc>
                <a:spcPts val="7700"/>
              </a:lnSpc>
              <a:buNone/>
            </a:pPr>
            <a:r>
              <a:rPr lang="en-US" sz="6150" b="1" dirty="0">
                <a:solidFill>
                  <a:srgbClr val="101014"/>
                </a:solidFill>
                <a:latin typeface="Playfair Display Bold" pitchFamily="34" charset="0"/>
                <a:ea typeface="Playfair Display Bold" pitchFamily="34" charset="-122"/>
                <a:cs typeface="Playfair Display Bold" pitchFamily="34" charset="-120"/>
              </a:rPr>
              <a:t>Lógica Matemática: Evaluación y Tablas de Verdad</a:t>
            </a:r>
            <a:endParaRPr lang="en-US" sz="6150" dirty="0"/>
          </a:p>
        </p:txBody>
      </p:sp>
      <p:sp>
        <p:nvSpPr>
          <p:cNvPr id="3" name="Text 1"/>
          <p:cNvSpPr/>
          <p:nvPr/>
        </p:nvSpPr>
        <p:spPr>
          <a:xfrm>
            <a:off x="793790" y="3596045"/>
            <a:ext cx="13042821" cy="1451610"/>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La lógica matemática es una herramienta fundamental para el razonamiento y la resolución de problemas en diversas áreas de la ciencia y la tecnología. En este conjunto de ejercicios, exploraremos la evaluación de expresiones lógicas y las tablas de verdad para operadores lógicos básicos. Estos conceptos son esenciales para comprender cómo se construyen y analizan argumentos lógicos, y cómo se pueden utilizar para tomar decisiones basadas en condiciones específicas.</a:t>
            </a:r>
            <a:endParaRPr lang="en-US" sz="1750" dirty="0"/>
          </a:p>
        </p:txBody>
      </p:sp>
      <p:sp>
        <p:nvSpPr>
          <p:cNvPr id="4" name="Text 2"/>
          <p:cNvSpPr/>
          <p:nvPr/>
        </p:nvSpPr>
        <p:spPr>
          <a:xfrm>
            <a:off x="793790" y="5302806"/>
            <a:ext cx="13042821" cy="1088708"/>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A lo largo de las siguientes secciones, abordaremos problemas prácticos de evaluación de expresiones lógicas y examinaremos las tablas de verdad para operadores como la implicación, la conjunción, la disyunción y la negación. Estos ejercicios te ayudarán a desarrollar habilidades críticas para el pensamiento lógico y la programación.</a:t>
            </a:r>
            <a:endParaRPr lang="en-US" sz="1750" dirty="0"/>
          </a:p>
        </p:txBody>
      </p:sp>
      <p:sp>
        <p:nvSpPr>
          <p:cNvPr id="6" name="Text 4"/>
          <p:cNvSpPr/>
          <p:nvPr/>
        </p:nvSpPr>
        <p:spPr>
          <a:xfrm>
            <a:off x="929759" y="6796207"/>
            <a:ext cx="90845" cy="97512"/>
          </a:xfrm>
          <a:prstGeom prst="rect">
            <a:avLst/>
          </a:prstGeom>
          <a:noFill/>
          <a:ln/>
        </p:spPr>
        <p:txBody>
          <a:bodyPr wrap="none" lIns="0" tIns="0" rIns="0" bIns="0" rtlCol="0" anchor="t"/>
          <a:lstStyle/>
          <a:p>
            <a:pPr marL="0" indent="0" algn="ctr">
              <a:lnSpc>
                <a:spcPts val="750"/>
              </a:lnSpc>
              <a:buNone/>
            </a:pPr>
            <a:r>
              <a:rPr lang="en-US" sz="750" dirty="0">
                <a:solidFill>
                  <a:srgbClr val="3C3838"/>
                </a:solidFill>
                <a:latin typeface="Open Sans Medium" pitchFamily="34" charset="0"/>
                <a:ea typeface="Open Sans Medium" pitchFamily="34" charset="-122"/>
                <a:cs typeface="Open Sans Medium" pitchFamily="34" charset="-120"/>
              </a:rPr>
              <a:t>ja</a:t>
            </a:r>
            <a:endParaRPr lang="en-US" sz="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name="Slide 2">
    <p:spTree>
      <p:nvGrpSpPr>
        <p:cNvPr id="1" name=""/>
        <p:cNvGrpSpPr/>
        <p:nvPr/>
      </p:nvGrpSpPr>
      <p:grpSpPr>
        <a:xfrm>
          <a:off x="0" y="0"/>
          <a:ext cx="0" cy="0"/>
          <a:chOff x="0" y="0"/>
          <a:chExt cx="0" cy="0"/>
        </a:xfrm>
      </p:grpSpPr>
      <p:sp>
        <p:nvSpPr>
          <p:cNvPr id="2" name="Text 0"/>
          <p:cNvSpPr/>
          <p:nvPr/>
        </p:nvSpPr>
        <p:spPr>
          <a:xfrm>
            <a:off x="689967" y="698897"/>
            <a:ext cx="10656689" cy="615910"/>
          </a:xfrm>
          <a:prstGeom prst="rect">
            <a:avLst/>
          </a:prstGeom>
          <a:noFill/>
          <a:ln/>
        </p:spPr>
        <p:txBody>
          <a:bodyPr wrap="none" lIns="0" tIns="0" rIns="0" bIns="0" rtlCol="0" anchor="t"/>
          <a:lstStyle/>
          <a:p>
            <a:pPr marL="0" indent="0">
              <a:lnSpc>
                <a:spcPts val="4850"/>
              </a:lnSpc>
              <a:buNone/>
            </a:pPr>
            <a:r>
              <a:rPr lang="en-US" sz="3850" b="1" dirty="0">
                <a:solidFill>
                  <a:srgbClr val="101014"/>
                </a:solidFill>
                <a:latin typeface="Playfair Display Bold" pitchFamily="34" charset="0"/>
                <a:ea typeface="Playfair Display Bold" pitchFamily="34" charset="-122"/>
                <a:cs typeface="Playfair Display Bold" pitchFamily="34" charset="-120"/>
              </a:rPr>
              <a:t>Problema 1: Evaluación de Expresiones Lógicas</a:t>
            </a:r>
            <a:endParaRPr lang="en-US" sz="3850" dirty="0"/>
          </a:p>
        </p:txBody>
      </p:sp>
      <p:sp>
        <p:nvSpPr>
          <p:cNvPr id="3" name="Text 1"/>
          <p:cNvSpPr/>
          <p:nvPr/>
        </p:nvSpPr>
        <p:spPr>
          <a:xfrm>
            <a:off x="689967" y="1709023"/>
            <a:ext cx="13250466" cy="630793"/>
          </a:xfrm>
          <a:prstGeom prst="rect">
            <a:avLst/>
          </a:prstGeom>
          <a:noFill/>
          <a:ln/>
        </p:spPr>
        <p:txBody>
          <a:bodyPr wrap="square" lIns="0" tIns="0" rIns="0" bIns="0" rtlCol="0" anchor="t"/>
          <a:lstStyle/>
          <a:p>
            <a:pPr marL="0" indent="0">
              <a:lnSpc>
                <a:spcPts val="2450"/>
              </a:lnSpc>
              <a:buNone/>
            </a:pPr>
            <a:r>
              <a:rPr lang="en-US" sz="1550" dirty="0">
                <a:solidFill>
                  <a:srgbClr val="39393C"/>
                </a:solidFill>
                <a:latin typeface="Open Sans" pitchFamily="34" charset="0"/>
                <a:ea typeface="Open Sans" pitchFamily="34" charset="-122"/>
                <a:cs typeface="Open Sans" pitchFamily="34" charset="-120"/>
              </a:rPr>
              <a:t>En este ejercicio, analizaremos paso a paso la evaluación de una expresión lógica compleja. La expresión a evaluar es: (3+2)&gt;4 AND ((7−3)&lt;(2+6)). Este tipo de problemas son fundamentales para comprender cómo se combinan operaciones aritméticas y comparaciones lógicas.</a:t>
            </a:r>
            <a:endParaRPr lang="en-US" sz="1550" dirty="0"/>
          </a:p>
        </p:txBody>
      </p:sp>
      <p:sp>
        <p:nvSpPr>
          <p:cNvPr id="4" name="Shape 2"/>
          <p:cNvSpPr/>
          <p:nvPr/>
        </p:nvSpPr>
        <p:spPr>
          <a:xfrm>
            <a:off x="974169" y="2561511"/>
            <a:ext cx="22860" cy="4116705"/>
          </a:xfrm>
          <a:prstGeom prst="roundRect">
            <a:avLst>
              <a:gd name="adj" fmla="val 129358"/>
            </a:avLst>
          </a:prstGeom>
          <a:solidFill>
            <a:srgbClr val="C6C6D2"/>
          </a:solidFill>
          <a:ln/>
        </p:spPr>
      </p:sp>
      <p:sp>
        <p:nvSpPr>
          <p:cNvPr id="5" name="Shape 3"/>
          <p:cNvSpPr/>
          <p:nvPr/>
        </p:nvSpPr>
        <p:spPr>
          <a:xfrm>
            <a:off x="1184493" y="2993469"/>
            <a:ext cx="689967" cy="22860"/>
          </a:xfrm>
          <a:prstGeom prst="roundRect">
            <a:avLst>
              <a:gd name="adj" fmla="val 129358"/>
            </a:avLst>
          </a:prstGeom>
          <a:solidFill>
            <a:srgbClr val="C6C6D2"/>
          </a:solidFill>
          <a:ln/>
        </p:spPr>
      </p:sp>
      <p:sp>
        <p:nvSpPr>
          <p:cNvPr id="6" name="Shape 4"/>
          <p:cNvSpPr/>
          <p:nvPr/>
        </p:nvSpPr>
        <p:spPr>
          <a:xfrm>
            <a:off x="763845" y="2783205"/>
            <a:ext cx="443508" cy="443508"/>
          </a:xfrm>
          <a:prstGeom prst="roundRect">
            <a:avLst>
              <a:gd name="adj" fmla="val 6668"/>
            </a:avLst>
          </a:prstGeom>
          <a:solidFill>
            <a:srgbClr val="E0E0EC"/>
          </a:solidFill>
          <a:ln/>
        </p:spPr>
      </p:sp>
      <p:sp>
        <p:nvSpPr>
          <p:cNvPr id="7" name="Text 5"/>
          <p:cNvSpPr/>
          <p:nvPr/>
        </p:nvSpPr>
        <p:spPr>
          <a:xfrm>
            <a:off x="928985" y="2857024"/>
            <a:ext cx="113228" cy="295751"/>
          </a:xfrm>
          <a:prstGeom prst="rect">
            <a:avLst/>
          </a:prstGeom>
          <a:noFill/>
          <a:ln/>
        </p:spPr>
        <p:txBody>
          <a:bodyPr wrap="none" lIns="0" tIns="0" rIns="0" bIns="0" rtlCol="0" anchor="t"/>
          <a:lstStyle/>
          <a:p>
            <a:pPr marL="0" indent="0" algn="ctr">
              <a:lnSpc>
                <a:spcPts val="23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1</a:t>
            </a:r>
            <a:endParaRPr lang="en-US" sz="2300" dirty="0"/>
          </a:p>
        </p:txBody>
      </p:sp>
      <p:sp>
        <p:nvSpPr>
          <p:cNvPr id="8" name="Text 6"/>
          <p:cNvSpPr/>
          <p:nvPr/>
        </p:nvSpPr>
        <p:spPr>
          <a:xfrm>
            <a:off x="2069783" y="2758559"/>
            <a:ext cx="4214455" cy="308015"/>
          </a:xfrm>
          <a:prstGeom prst="rect">
            <a:avLst/>
          </a:prstGeom>
          <a:noFill/>
          <a:ln/>
        </p:spPr>
        <p:txBody>
          <a:bodyPr wrap="none" lIns="0" tIns="0" rIns="0" bIns="0" rtlCol="0" anchor="t"/>
          <a:lstStyle/>
          <a:p>
            <a:pPr marL="0" indent="0" algn="l">
              <a:lnSpc>
                <a:spcPts val="2400"/>
              </a:lnSpc>
              <a:buNone/>
            </a:pPr>
            <a:r>
              <a:rPr lang="en-US" sz="1900" b="1" dirty="0">
                <a:solidFill>
                  <a:srgbClr val="39393C"/>
                </a:solidFill>
                <a:latin typeface="Playfair Display Bold" pitchFamily="34" charset="0"/>
                <a:ea typeface="Playfair Display Bold" pitchFamily="34" charset="-122"/>
                <a:cs typeface="Playfair Display Bold" pitchFamily="34" charset="-120"/>
              </a:rPr>
              <a:t>Paso 1: Evaluación de subexpresiones</a:t>
            </a:r>
            <a:endParaRPr lang="en-US" sz="1900" dirty="0"/>
          </a:p>
        </p:txBody>
      </p:sp>
      <p:sp>
        <p:nvSpPr>
          <p:cNvPr id="9" name="Text 7"/>
          <p:cNvSpPr/>
          <p:nvPr/>
        </p:nvSpPr>
        <p:spPr>
          <a:xfrm>
            <a:off x="2069783" y="3184803"/>
            <a:ext cx="11870650" cy="315397"/>
          </a:xfrm>
          <a:prstGeom prst="rect">
            <a:avLst/>
          </a:prstGeom>
          <a:noFill/>
          <a:ln/>
        </p:spPr>
        <p:txBody>
          <a:bodyPr wrap="none" lIns="0" tIns="0" rIns="0" bIns="0" rtlCol="0" anchor="t"/>
          <a:lstStyle/>
          <a:p>
            <a:pPr marL="0" indent="0" algn="l">
              <a:lnSpc>
                <a:spcPts val="2450"/>
              </a:lnSpc>
              <a:buNone/>
            </a:pPr>
            <a:r>
              <a:rPr lang="en-US" sz="1550" dirty="0">
                <a:solidFill>
                  <a:srgbClr val="39393C"/>
                </a:solidFill>
                <a:latin typeface="Open Sans" pitchFamily="34" charset="0"/>
                <a:ea typeface="Open Sans" pitchFamily="34" charset="-122"/>
                <a:cs typeface="Open Sans" pitchFamily="34" charset="-120"/>
              </a:rPr>
              <a:t>Primero, evaluamos (3+2)&gt;4. Realizamos la suma: 3+2=5. Luego, comparamos 5&gt;4, lo cual es verdadero.</a:t>
            </a:r>
            <a:endParaRPr lang="en-US" sz="1550" dirty="0"/>
          </a:p>
        </p:txBody>
      </p:sp>
      <p:sp>
        <p:nvSpPr>
          <p:cNvPr id="10" name="Shape 8"/>
          <p:cNvSpPr/>
          <p:nvPr/>
        </p:nvSpPr>
        <p:spPr>
          <a:xfrm>
            <a:off x="1184493" y="4326255"/>
            <a:ext cx="689967" cy="22860"/>
          </a:xfrm>
          <a:prstGeom prst="roundRect">
            <a:avLst>
              <a:gd name="adj" fmla="val 129358"/>
            </a:avLst>
          </a:prstGeom>
          <a:solidFill>
            <a:srgbClr val="C6C6D2"/>
          </a:solidFill>
          <a:ln/>
        </p:spPr>
      </p:sp>
      <p:sp>
        <p:nvSpPr>
          <p:cNvPr id="11" name="Shape 9"/>
          <p:cNvSpPr/>
          <p:nvPr/>
        </p:nvSpPr>
        <p:spPr>
          <a:xfrm>
            <a:off x="763845" y="4115991"/>
            <a:ext cx="443508" cy="443508"/>
          </a:xfrm>
          <a:prstGeom prst="roundRect">
            <a:avLst>
              <a:gd name="adj" fmla="val 6668"/>
            </a:avLst>
          </a:prstGeom>
          <a:solidFill>
            <a:srgbClr val="E0E0EC"/>
          </a:solidFill>
          <a:ln/>
        </p:spPr>
      </p:sp>
      <p:sp>
        <p:nvSpPr>
          <p:cNvPr id="12" name="Text 10"/>
          <p:cNvSpPr/>
          <p:nvPr/>
        </p:nvSpPr>
        <p:spPr>
          <a:xfrm>
            <a:off x="908268" y="4189809"/>
            <a:ext cx="154662" cy="295751"/>
          </a:xfrm>
          <a:prstGeom prst="rect">
            <a:avLst/>
          </a:prstGeom>
          <a:noFill/>
          <a:ln/>
        </p:spPr>
        <p:txBody>
          <a:bodyPr wrap="none" lIns="0" tIns="0" rIns="0" bIns="0" rtlCol="0" anchor="t"/>
          <a:lstStyle/>
          <a:p>
            <a:pPr marL="0" indent="0" algn="ctr">
              <a:lnSpc>
                <a:spcPts val="23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2</a:t>
            </a:r>
            <a:endParaRPr lang="en-US" sz="2300" dirty="0"/>
          </a:p>
        </p:txBody>
      </p:sp>
      <p:sp>
        <p:nvSpPr>
          <p:cNvPr id="13" name="Text 11"/>
          <p:cNvSpPr/>
          <p:nvPr/>
        </p:nvSpPr>
        <p:spPr>
          <a:xfrm>
            <a:off x="2069783" y="4091345"/>
            <a:ext cx="4347210" cy="308015"/>
          </a:xfrm>
          <a:prstGeom prst="rect">
            <a:avLst/>
          </a:prstGeom>
          <a:noFill/>
          <a:ln/>
        </p:spPr>
        <p:txBody>
          <a:bodyPr wrap="none" lIns="0" tIns="0" rIns="0" bIns="0" rtlCol="0" anchor="t"/>
          <a:lstStyle/>
          <a:p>
            <a:pPr marL="0" indent="0" algn="l">
              <a:lnSpc>
                <a:spcPts val="2400"/>
              </a:lnSpc>
              <a:buNone/>
            </a:pPr>
            <a:r>
              <a:rPr lang="en-US" sz="1900" b="1" dirty="0">
                <a:solidFill>
                  <a:srgbClr val="39393C"/>
                </a:solidFill>
                <a:latin typeface="Playfair Display Bold" pitchFamily="34" charset="0"/>
                <a:ea typeface="Playfair Display Bold" pitchFamily="34" charset="-122"/>
                <a:cs typeface="Playfair Display Bold" pitchFamily="34" charset="-120"/>
              </a:rPr>
              <a:t>Paso 2: Evaluación de la segunda parte</a:t>
            </a:r>
            <a:endParaRPr lang="en-US" sz="1900" dirty="0"/>
          </a:p>
        </p:txBody>
      </p:sp>
      <p:sp>
        <p:nvSpPr>
          <p:cNvPr id="14" name="Text 12"/>
          <p:cNvSpPr/>
          <p:nvPr/>
        </p:nvSpPr>
        <p:spPr>
          <a:xfrm>
            <a:off x="2069783" y="4517588"/>
            <a:ext cx="11870650" cy="315397"/>
          </a:xfrm>
          <a:prstGeom prst="rect">
            <a:avLst/>
          </a:prstGeom>
          <a:noFill/>
          <a:ln/>
        </p:spPr>
        <p:txBody>
          <a:bodyPr wrap="none" lIns="0" tIns="0" rIns="0" bIns="0" rtlCol="0" anchor="t"/>
          <a:lstStyle/>
          <a:p>
            <a:pPr marL="0" indent="0" algn="l">
              <a:lnSpc>
                <a:spcPts val="2450"/>
              </a:lnSpc>
              <a:buNone/>
            </a:pPr>
            <a:r>
              <a:rPr lang="en-US" sz="1550" dirty="0">
                <a:solidFill>
                  <a:srgbClr val="39393C"/>
                </a:solidFill>
                <a:latin typeface="Open Sans" pitchFamily="34" charset="0"/>
                <a:ea typeface="Open Sans" pitchFamily="34" charset="-122"/>
                <a:cs typeface="Open Sans" pitchFamily="34" charset="-120"/>
              </a:rPr>
              <a:t>Evaluamos (7−3)&lt;(2+6). Calculamos 7−3=4 y 2+6=8. Comparamos 4&lt;8, lo cual es verdadero.</a:t>
            </a:r>
            <a:endParaRPr lang="en-US" sz="1550" dirty="0"/>
          </a:p>
        </p:txBody>
      </p:sp>
      <p:sp>
        <p:nvSpPr>
          <p:cNvPr id="15" name="Shape 13"/>
          <p:cNvSpPr/>
          <p:nvPr/>
        </p:nvSpPr>
        <p:spPr>
          <a:xfrm>
            <a:off x="1184493" y="5659041"/>
            <a:ext cx="689967" cy="22860"/>
          </a:xfrm>
          <a:prstGeom prst="roundRect">
            <a:avLst>
              <a:gd name="adj" fmla="val 129358"/>
            </a:avLst>
          </a:prstGeom>
          <a:solidFill>
            <a:srgbClr val="C6C6D2"/>
          </a:solidFill>
          <a:ln/>
        </p:spPr>
      </p:sp>
      <p:sp>
        <p:nvSpPr>
          <p:cNvPr id="16" name="Shape 14"/>
          <p:cNvSpPr/>
          <p:nvPr/>
        </p:nvSpPr>
        <p:spPr>
          <a:xfrm>
            <a:off x="763845" y="5448776"/>
            <a:ext cx="443508" cy="443508"/>
          </a:xfrm>
          <a:prstGeom prst="roundRect">
            <a:avLst>
              <a:gd name="adj" fmla="val 6668"/>
            </a:avLst>
          </a:prstGeom>
          <a:solidFill>
            <a:srgbClr val="E0E0EC"/>
          </a:solidFill>
          <a:ln/>
        </p:spPr>
      </p:sp>
      <p:sp>
        <p:nvSpPr>
          <p:cNvPr id="17" name="Text 15"/>
          <p:cNvSpPr/>
          <p:nvPr/>
        </p:nvSpPr>
        <p:spPr>
          <a:xfrm>
            <a:off x="913388" y="5522595"/>
            <a:ext cx="144304" cy="295751"/>
          </a:xfrm>
          <a:prstGeom prst="rect">
            <a:avLst/>
          </a:prstGeom>
          <a:noFill/>
          <a:ln/>
        </p:spPr>
        <p:txBody>
          <a:bodyPr wrap="none" lIns="0" tIns="0" rIns="0" bIns="0" rtlCol="0" anchor="t"/>
          <a:lstStyle/>
          <a:p>
            <a:pPr marL="0" indent="0" algn="ctr">
              <a:lnSpc>
                <a:spcPts val="2300"/>
              </a:lnSpc>
              <a:buNone/>
            </a:pPr>
            <a:r>
              <a:rPr lang="en-US" sz="2300" b="1" dirty="0">
                <a:solidFill>
                  <a:srgbClr val="39393C"/>
                </a:solidFill>
                <a:latin typeface="Playfair Display Bold" pitchFamily="34" charset="0"/>
                <a:ea typeface="Playfair Display Bold" pitchFamily="34" charset="-122"/>
                <a:cs typeface="Playfair Display Bold" pitchFamily="34" charset="-120"/>
              </a:rPr>
              <a:t>3</a:t>
            </a:r>
            <a:endParaRPr lang="en-US" sz="2300" dirty="0"/>
          </a:p>
        </p:txBody>
      </p:sp>
      <p:sp>
        <p:nvSpPr>
          <p:cNvPr id="18" name="Text 16"/>
          <p:cNvSpPr/>
          <p:nvPr/>
        </p:nvSpPr>
        <p:spPr>
          <a:xfrm>
            <a:off x="2069783" y="5424130"/>
            <a:ext cx="2944058" cy="308015"/>
          </a:xfrm>
          <a:prstGeom prst="rect">
            <a:avLst/>
          </a:prstGeom>
          <a:noFill/>
          <a:ln/>
        </p:spPr>
        <p:txBody>
          <a:bodyPr wrap="none" lIns="0" tIns="0" rIns="0" bIns="0" rtlCol="0" anchor="t"/>
          <a:lstStyle/>
          <a:p>
            <a:pPr marL="0" indent="0" algn="l">
              <a:lnSpc>
                <a:spcPts val="2400"/>
              </a:lnSpc>
              <a:buNone/>
            </a:pPr>
            <a:r>
              <a:rPr lang="en-US" sz="1900" b="1" dirty="0">
                <a:solidFill>
                  <a:srgbClr val="39393C"/>
                </a:solidFill>
                <a:latin typeface="Playfair Display Bold" pitchFamily="34" charset="0"/>
                <a:ea typeface="Playfair Display Bold" pitchFamily="34" charset="-122"/>
                <a:cs typeface="Playfair Display Bold" pitchFamily="34" charset="-120"/>
              </a:rPr>
              <a:t>Paso 3: Combinación final</a:t>
            </a:r>
            <a:endParaRPr lang="en-US" sz="1900" dirty="0"/>
          </a:p>
        </p:txBody>
      </p:sp>
      <p:sp>
        <p:nvSpPr>
          <p:cNvPr id="19" name="Text 17"/>
          <p:cNvSpPr/>
          <p:nvPr/>
        </p:nvSpPr>
        <p:spPr>
          <a:xfrm>
            <a:off x="2069783" y="5850374"/>
            <a:ext cx="11870650" cy="630793"/>
          </a:xfrm>
          <a:prstGeom prst="rect">
            <a:avLst/>
          </a:prstGeom>
          <a:noFill/>
          <a:ln/>
        </p:spPr>
        <p:txBody>
          <a:bodyPr wrap="square" lIns="0" tIns="0" rIns="0" bIns="0" rtlCol="0" anchor="t"/>
          <a:lstStyle/>
          <a:p>
            <a:pPr marL="0" indent="0" algn="l">
              <a:lnSpc>
                <a:spcPts val="2450"/>
              </a:lnSpc>
              <a:buNone/>
            </a:pPr>
            <a:r>
              <a:rPr lang="en-US" sz="1550" dirty="0">
                <a:solidFill>
                  <a:srgbClr val="39393C"/>
                </a:solidFill>
                <a:latin typeface="Open Sans" pitchFamily="34" charset="0"/>
                <a:ea typeface="Open Sans" pitchFamily="34" charset="-122"/>
                <a:cs typeface="Open Sans" pitchFamily="34" charset="-120"/>
              </a:rPr>
              <a:t>Aplicamos el operador AND a los resultados: verdadero AND verdadero. En una operación AND, el resultado es verdadero solo si ambas partes son verdaderas.</a:t>
            </a:r>
            <a:endParaRPr lang="en-US" sz="1550" dirty="0"/>
          </a:p>
        </p:txBody>
      </p:sp>
      <p:sp>
        <p:nvSpPr>
          <p:cNvPr id="20" name="Text 18"/>
          <p:cNvSpPr/>
          <p:nvPr/>
        </p:nvSpPr>
        <p:spPr>
          <a:xfrm>
            <a:off x="689967" y="6899910"/>
            <a:ext cx="13250466" cy="630793"/>
          </a:xfrm>
          <a:prstGeom prst="rect">
            <a:avLst/>
          </a:prstGeom>
          <a:noFill/>
          <a:ln/>
        </p:spPr>
        <p:txBody>
          <a:bodyPr wrap="square" lIns="0" tIns="0" rIns="0" bIns="0" rtlCol="0" anchor="t"/>
          <a:lstStyle/>
          <a:p>
            <a:pPr marL="0" indent="0">
              <a:lnSpc>
                <a:spcPts val="2450"/>
              </a:lnSpc>
              <a:buNone/>
            </a:pPr>
            <a:r>
              <a:rPr lang="en-US" sz="1550" dirty="0">
                <a:solidFill>
                  <a:srgbClr val="39393C"/>
                </a:solidFill>
                <a:latin typeface="Open Sans" pitchFamily="34" charset="0"/>
                <a:ea typeface="Open Sans" pitchFamily="34" charset="-122"/>
                <a:cs typeface="Open Sans" pitchFamily="34" charset="-120"/>
              </a:rPr>
              <a:t>La solución final es Verdadero. Este proceso demuestra la importancia de evaluar las subexpresiones antes de combinarlas en la expresión lógica completa.</a:t>
            </a:r>
            <a:endParaRPr lang="en-US" sz="15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name="Slide 3">
    <p:spTree>
      <p:nvGrpSpPr>
        <p:cNvPr id="1" name=""/>
        <p:cNvGrpSpPr/>
        <p:nvPr/>
      </p:nvGrpSpPr>
      <p:grpSpPr>
        <a:xfrm>
          <a:off x="0" y="0"/>
          <a:ext cx="0" cy="0"/>
          <a:chOff x="0" y="0"/>
          <a:chExt cx="0" cy="0"/>
        </a:xfrm>
      </p:grpSpPr>
      <p:sp>
        <p:nvSpPr>
          <p:cNvPr id="2" name="Text 0"/>
          <p:cNvSpPr/>
          <p:nvPr/>
        </p:nvSpPr>
        <p:spPr>
          <a:xfrm>
            <a:off x="793790" y="844510"/>
            <a:ext cx="11145083" cy="708779"/>
          </a:xfrm>
          <a:prstGeom prst="rect">
            <a:avLst/>
          </a:prstGeom>
          <a:noFill/>
          <a:ln/>
        </p:spPr>
        <p:txBody>
          <a:bodyPr wrap="none" lIns="0" tIns="0" rIns="0" bIns="0" rtlCol="0" anchor="t"/>
          <a:lstStyle/>
          <a:p>
            <a:pPr marL="0" indent="0">
              <a:lnSpc>
                <a:spcPts val="5550"/>
              </a:lnSpc>
              <a:buNone/>
            </a:pPr>
            <a:r>
              <a:rPr lang="en-US" sz="4450" b="1" dirty="0">
                <a:solidFill>
                  <a:srgbClr val="101014"/>
                </a:solidFill>
                <a:latin typeface="Playfair Display Bold" pitchFamily="34" charset="0"/>
                <a:ea typeface="Playfair Display Bold" pitchFamily="34" charset="-122"/>
                <a:cs typeface="Playfair Display Bold" pitchFamily="34" charset="-120"/>
              </a:rPr>
              <a:t>Evaluación de Expresiones Lógicas con OR</a:t>
            </a:r>
            <a:endParaRPr lang="en-US" sz="4450" dirty="0"/>
          </a:p>
        </p:txBody>
      </p:sp>
      <p:sp>
        <p:nvSpPr>
          <p:cNvPr id="3" name="Text 1"/>
          <p:cNvSpPr/>
          <p:nvPr/>
        </p:nvSpPr>
        <p:spPr>
          <a:xfrm>
            <a:off x="793790" y="2006917"/>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En este ejercicio, evaluaremos la expresión: (8/2)=3 OR ((6∗2)&gt;(3+8)). Este problema ilustra cómo el operador OR puede afectar el resultado final de una expresión lógica compuesta.</a:t>
            </a:r>
            <a:endParaRPr lang="en-US" sz="1750" dirty="0"/>
          </a:p>
        </p:txBody>
      </p:sp>
      <p:pic>
        <p:nvPicPr>
          <p:cNvPr id="4" name="Image 0" descr="preencoded.png"/>
          <p:cNvPicPr>
            <a:picLocks noChangeAspect="1"/>
          </p:cNvPicPr>
          <p:nvPr/>
        </p:nvPicPr>
        <p:blipFill>
          <a:blip r:embed="rId3"/>
          <a:stretch>
            <a:fillRect/>
          </a:stretch>
        </p:blipFill>
        <p:spPr>
          <a:xfrm>
            <a:off x="793790" y="2987873"/>
            <a:ext cx="4347567" cy="907256"/>
          </a:xfrm>
          <a:prstGeom prst="rect">
            <a:avLst/>
          </a:prstGeom>
        </p:spPr>
      </p:pic>
      <p:sp>
        <p:nvSpPr>
          <p:cNvPr id="5" name="Text 2"/>
          <p:cNvSpPr/>
          <p:nvPr/>
        </p:nvSpPr>
        <p:spPr>
          <a:xfrm>
            <a:off x="1020604" y="423529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9393C"/>
                </a:solidFill>
                <a:latin typeface="Playfair Display Bold" pitchFamily="34" charset="0"/>
                <a:ea typeface="Playfair Display Bold" pitchFamily="34" charset="-122"/>
                <a:cs typeface="Playfair Display Bold" pitchFamily="34" charset="-120"/>
              </a:rPr>
              <a:t>Evaluación de (8/2)=3</a:t>
            </a:r>
            <a:endParaRPr lang="en-US" sz="2200" dirty="0"/>
          </a:p>
        </p:txBody>
      </p:sp>
      <p:sp>
        <p:nvSpPr>
          <p:cNvPr id="6" name="Text 3"/>
          <p:cNvSpPr/>
          <p:nvPr/>
        </p:nvSpPr>
        <p:spPr>
          <a:xfrm>
            <a:off x="1020604" y="4725710"/>
            <a:ext cx="3893939" cy="725805"/>
          </a:xfrm>
          <a:prstGeom prst="rect">
            <a:avLst/>
          </a:prstGeom>
          <a:noFill/>
          <a:ln/>
        </p:spPr>
        <p:txBody>
          <a:bodyPr wrap="square" lIns="0" tIns="0" rIns="0" bIns="0" rtlCol="0" anchor="t"/>
          <a:lstStyle/>
          <a:p>
            <a:pPr marL="0" indent="0" algn="l">
              <a:lnSpc>
                <a:spcPts val="2850"/>
              </a:lnSpc>
              <a:buNone/>
            </a:pPr>
            <a:r>
              <a:rPr lang="en-US" sz="1750" dirty="0">
                <a:solidFill>
                  <a:srgbClr val="39393C"/>
                </a:solidFill>
                <a:latin typeface="Open Sans" pitchFamily="34" charset="0"/>
                <a:ea typeface="Open Sans" pitchFamily="34" charset="-122"/>
                <a:cs typeface="Open Sans" pitchFamily="34" charset="-120"/>
              </a:rPr>
              <a:t>Realizamos la división: 8/2=4. Comparamos 4=3, lo cual es falso.</a:t>
            </a:r>
            <a:endParaRPr lang="en-US" sz="1750" dirty="0"/>
          </a:p>
        </p:txBody>
      </p:sp>
      <p:pic>
        <p:nvPicPr>
          <p:cNvPr id="7" name="Image 1" descr="preencoded.png"/>
          <p:cNvPicPr>
            <a:picLocks noChangeAspect="1"/>
          </p:cNvPicPr>
          <p:nvPr/>
        </p:nvPicPr>
        <p:blipFill>
          <a:blip r:embed="rId4"/>
          <a:stretch>
            <a:fillRect/>
          </a:stretch>
        </p:blipFill>
        <p:spPr>
          <a:xfrm>
            <a:off x="5141357" y="2987873"/>
            <a:ext cx="4347567" cy="907256"/>
          </a:xfrm>
          <a:prstGeom prst="rect">
            <a:avLst/>
          </a:prstGeom>
        </p:spPr>
      </p:pic>
      <p:sp>
        <p:nvSpPr>
          <p:cNvPr id="8" name="Text 4"/>
          <p:cNvSpPr/>
          <p:nvPr/>
        </p:nvSpPr>
        <p:spPr>
          <a:xfrm>
            <a:off x="5368171" y="4235291"/>
            <a:ext cx="3314105" cy="354330"/>
          </a:xfrm>
          <a:prstGeom prst="rect">
            <a:avLst/>
          </a:prstGeom>
          <a:noFill/>
          <a:ln/>
        </p:spPr>
        <p:txBody>
          <a:bodyPr wrap="none" lIns="0" tIns="0" rIns="0" bIns="0" rtlCol="0" anchor="t"/>
          <a:lstStyle/>
          <a:p>
            <a:pPr marL="0" indent="0" algn="l">
              <a:lnSpc>
                <a:spcPts val="2750"/>
              </a:lnSpc>
              <a:buNone/>
            </a:pPr>
            <a:r>
              <a:rPr lang="en-US" sz="2200" b="1" dirty="0">
                <a:solidFill>
                  <a:srgbClr val="39393C"/>
                </a:solidFill>
                <a:latin typeface="Playfair Display Bold" pitchFamily="34" charset="0"/>
                <a:ea typeface="Playfair Display Bold" pitchFamily="34" charset="-122"/>
                <a:cs typeface="Playfair Display Bold" pitchFamily="34" charset="-120"/>
              </a:rPr>
              <a:t>Evaluación de (6∗2)&gt;(3+8)</a:t>
            </a:r>
            <a:endParaRPr lang="en-US" sz="2200" dirty="0"/>
          </a:p>
        </p:txBody>
      </p:sp>
      <p:sp>
        <p:nvSpPr>
          <p:cNvPr id="9" name="Text 5"/>
          <p:cNvSpPr/>
          <p:nvPr/>
        </p:nvSpPr>
        <p:spPr>
          <a:xfrm>
            <a:off x="5368171" y="4725710"/>
            <a:ext cx="3893939" cy="1088708"/>
          </a:xfrm>
          <a:prstGeom prst="rect">
            <a:avLst/>
          </a:prstGeom>
          <a:noFill/>
          <a:ln/>
        </p:spPr>
        <p:txBody>
          <a:bodyPr wrap="square" lIns="0" tIns="0" rIns="0" bIns="0" rtlCol="0" anchor="t"/>
          <a:lstStyle/>
          <a:p>
            <a:pPr marL="0" indent="0" algn="l">
              <a:lnSpc>
                <a:spcPts val="2850"/>
              </a:lnSpc>
              <a:buNone/>
            </a:pPr>
            <a:r>
              <a:rPr lang="en-US" sz="1750" dirty="0">
                <a:solidFill>
                  <a:srgbClr val="39393C"/>
                </a:solidFill>
                <a:latin typeface="Open Sans" pitchFamily="34" charset="0"/>
                <a:ea typeface="Open Sans" pitchFamily="34" charset="-122"/>
                <a:cs typeface="Open Sans" pitchFamily="34" charset="-120"/>
              </a:rPr>
              <a:t>Calculamos 6∗2=12 y 3+8=11. Comparamos 12&gt;11, lo cual es verdadero.</a:t>
            </a:r>
            <a:endParaRPr lang="en-US" sz="1750" dirty="0"/>
          </a:p>
        </p:txBody>
      </p:sp>
      <p:pic>
        <p:nvPicPr>
          <p:cNvPr id="10" name="Image 2" descr="preencoded.png"/>
          <p:cNvPicPr>
            <a:picLocks noChangeAspect="1"/>
          </p:cNvPicPr>
          <p:nvPr/>
        </p:nvPicPr>
        <p:blipFill>
          <a:blip r:embed="rId5"/>
          <a:stretch>
            <a:fillRect/>
          </a:stretch>
        </p:blipFill>
        <p:spPr>
          <a:xfrm>
            <a:off x="9488924" y="2987873"/>
            <a:ext cx="4347567" cy="907256"/>
          </a:xfrm>
          <a:prstGeom prst="rect">
            <a:avLst/>
          </a:prstGeom>
        </p:spPr>
      </p:pic>
      <p:sp>
        <p:nvSpPr>
          <p:cNvPr id="11" name="Text 6"/>
          <p:cNvSpPr/>
          <p:nvPr/>
        </p:nvSpPr>
        <p:spPr>
          <a:xfrm>
            <a:off x="9715738" y="4235291"/>
            <a:ext cx="3611047" cy="354330"/>
          </a:xfrm>
          <a:prstGeom prst="rect">
            <a:avLst/>
          </a:prstGeom>
          <a:noFill/>
          <a:ln/>
        </p:spPr>
        <p:txBody>
          <a:bodyPr wrap="none" lIns="0" tIns="0" rIns="0" bIns="0" rtlCol="0" anchor="t"/>
          <a:lstStyle/>
          <a:p>
            <a:pPr marL="0" indent="0" algn="l">
              <a:lnSpc>
                <a:spcPts val="2750"/>
              </a:lnSpc>
              <a:buNone/>
            </a:pPr>
            <a:r>
              <a:rPr lang="en-US" sz="2200" b="1" dirty="0">
                <a:solidFill>
                  <a:srgbClr val="39393C"/>
                </a:solidFill>
                <a:latin typeface="Playfair Display Bold" pitchFamily="34" charset="0"/>
                <a:ea typeface="Playfair Display Bold" pitchFamily="34" charset="-122"/>
                <a:cs typeface="Playfair Display Bold" pitchFamily="34" charset="-120"/>
              </a:rPr>
              <a:t>Aplicación del operador OR</a:t>
            </a:r>
            <a:endParaRPr lang="en-US" sz="2200" dirty="0"/>
          </a:p>
        </p:txBody>
      </p:sp>
      <p:sp>
        <p:nvSpPr>
          <p:cNvPr id="12" name="Text 7"/>
          <p:cNvSpPr/>
          <p:nvPr/>
        </p:nvSpPr>
        <p:spPr>
          <a:xfrm>
            <a:off x="9715738" y="4725710"/>
            <a:ext cx="3893939" cy="1451610"/>
          </a:xfrm>
          <a:prstGeom prst="rect">
            <a:avLst/>
          </a:prstGeom>
          <a:noFill/>
          <a:ln/>
        </p:spPr>
        <p:txBody>
          <a:bodyPr wrap="square" lIns="0" tIns="0" rIns="0" bIns="0" rtlCol="0" anchor="t"/>
          <a:lstStyle/>
          <a:p>
            <a:pPr marL="0" indent="0" algn="l">
              <a:lnSpc>
                <a:spcPts val="2850"/>
              </a:lnSpc>
              <a:buNone/>
            </a:pPr>
            <a:r>
              <a:rPr lang="en-US" sz="1750" dirty="0">
                <a:solidFill>
                  <a:srgbClr val="39393C"/>
                </a:solidFill>
                <a:latin typeface="Open Sans" pitchFamily="34" charset="0"/>
                <a:ea typeface="Open Sans" pitchFamily="34" charset="-122"/>
                <a:cs typeface="Open Sans" pitchFamily="34" charset="-120"/>
              </a:rPr>
              <a:t>Combinamos los resultados: falso OR verdadero. En una operación OR, el resultado es verdadero si al menos una parte es verdadera.</a:t>
            </a:r>
            <a:endParaRPr lang="en-US" sz="1750" dirty="0"/>
          </a:p>
        </p:txBody>
      </p:sp>
      <p:sp>
        <p:nvSpPr>
          <p:cNvPr id="13" name="Text 8"/>
          <p:cNvSpPr/>
          <p:nvPr/>
        </p:nvSpPr>
        <p:spPr>
          <a:xfrm>
            <a:off x="793790" y="6659285"/>
            <a:ext cx="13042821" cy="725805"/>
          </a:xfrm>
          <a:prstGeom prst="rect">
            <a:avLst/>
          </a:prstGeom>
          <a:noFill/>
          <a:ln/>
        </p:spPr>
        <p:txBody>
          <a:bodyPr wrap="square" lIns="0" tIns="0" rIns="0" bIns="0" rtlCol="0" anchor="t"/>
          <a:lstStyle/>
          <a:p>
            <a:pPr marL="0" indent="0">
              <a:lnSpc>
                <a:spcPts val="2850"/>
              </a:lnSpc>
              <a:buNone/>
            </a:pPr>
            <a:r>
              <a:rPr lang="en-US" sz="1750" dirty="0">
                <a:solidFill>
                  <a:srgbClr val="39393C"/>
                </a:solidFill>
                <a:latin typeface="Open Sans" pitchFamily="34" charset="0"/>
                <a:ea typeface="Open Sans" pitchFamily="34" charset="-122"/>
                <a:cs typeface="Open Sans" pitchFamily="34" charset="-120"/>
              </a:rPr>
              <a:t>La solución final es Verdadero. Este ejercicio demuestra cómo el operador OR puede resultar en un valor verdadero incluso cuando una parte de la expresión es falsa, lo cual es crucial en muchas aplicaciones de lógica y programación.</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name="Slide 4">
    <p:spTree>
      <p:nvGrpSpPr>
        <p:cNvPr id="1" name=""/>
        <p:cNvGrpSpPr/>
        <p:nvPr/>
      </p:nvGrpSpPr>
      <p:grpSpPr>
        <a:xfrm>
          <a:off x="0" y="0"/>
          <a:ext cx="0" cy="0"/>
          <a:chOff x="0" y="0"/>
          <a:chExt cx="0" cy="0"/>
        </a:xfrm>
      </p:grpSpPr>
      <p:sp>
        <p:nvSpPr>
          <p:cNvPr id="3" name="Text 0"/>
          <p:cNvSpPr/>
          <p:nvPr/>
        </p:nvSpPr>
        <p:spPr>
          <a:xfrm>
            <a:off x="629483" y="2742724"/>
            <a:ext cx="7499509" cy="562094"/>
          </a:xfrm>
          <a:prstGeom prst="rect">
            <a:avLst/>
          </a:prstGeom>
          <a:noFill/>
          <a:ln/>
        </p:spPr>
        <p:txBody>
          <a:bodyPr wrap="none" lIns="0" tIns="0" rIns="0" bIns="0" rtlCol="0" anchor="t"/>
          <a:lstStyle/>
          <a:p>
            <a:pPr marL="0" indent="0">
              <a:lnSpc>
                <a:spcPts val="4400"/>
              </a:lnSpc>
              <a:buNone/>
            </a:pPr>
            <a:r>
              <a:rPr lang="en-US" sz="3500" b="1" dirty="0">
                <a:solidFill>
                  <a:srgbClr val="101014"/>
                </a:solidFill>
                <a:latin typeface="Playfair Display Bold" pitchFamily="34" charset="0"/>
                <a:ea typeface="Playfair Display Bold" pitchFamily="34" charset="-122"/>
                <a:cs typeface="Playfair Display Bold" pitchFamily="34" charset="-120"/>
              </a:rPr>
              <a:t>Tabla de Verdad: Implicación (P⇒Q)</a:t>
            </a:r>
            <a:endParaRPr lang="en-US" sz="3500" dirty="0"/>
          </a:p>
        </p:txBody>
      </p:sp>
      <p:sp>
        <p:nvSpPr>
          <p:cNvPr id="4" name="Text 1"/>
          <p:cNvSpPr/>
          <p:nvPr/>
        </p:nvSpPr>
        <p:spPr>
          <a:xfrm>
            <a:off x="629483" y="3574494"/>
            <a:ext cx="13371433" cy="575548"/>
          </a:xfrm>
          <a:prstGeom prst="rect">
            <a:avLst/>
          </a:prstGeom>
          <a:noFill/>
          <a:ln/>
        </p:spPr>
        <p:txBody>
          <a:bodyPr wrap="squar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La implicación es un operador lógico fundamental en matemáticas y ciencias de la computación. Su comportamiento puede parecer contraintuitivo a primera vista, pero es esencial para el razonamiento lógico formal.</a:t>
            </a:r>
            <a:endParaRPr lang="en-US" sz="1400" dirty="0"/>
          </a:p>
        </p:txBody>
      </p:sp>
      <p:sp>
        <p:nvSpPr>
          <p:cNvPr id="5" name="Shape 2"/>
          <p:cNvSpPr/>
          <p:nvPr/>
        </p:nvSpPr>
        <p:spPr>
          <a:xfrm>
            <a:off x="629483" y="4352330"/>
            <a:ext cx="13371433" cy="2609017"/>
          </a:xfrm>
          <a:prstGeom prst="roundRect">
            <a:avLst>
              <a:gd name="adj" fmla="val 1034"/>
            </a:avLst>
          </a:prstGeom>
          <a:noFill/>
          <a:ln w="7620">
            <a:solidFill>
              <a:srgbClr val="000000">
                <a:alpha val="8000"/>
              </a:srgbClr>
            </a:solidFill>
            <a:prstDash val="solid"/>
          </a:ln>
        </p:spPr>
      </p:sp>
      <p:sp>
        <p:nvSpPr>
          <p:cNvPr id="6" name="Shape 3"/>
          <p:cNvSpPr/>
          <p:nvPr/>
        </p:nvSpPr>
        <p:spPr>
          <a:xfrm>
            <a:off x="637103" y="4359950"/>
            <a:ext cx="13354764" cy="518755"/>
          </a:xfrm>
          <a:prstGeom prst="rect">
            <a:avLst/>
          </a:prstGeom>
          <a:solidFill>
            <a:srgbClr val="FFFFFF">
              <a:alpha val="4000"/>
            </a:srgbClr>
          </a:solidFill>
          <a:ln/>
        </p:spPr>
      </p:sp>
      <p:sp>
        <p:nvSpPr>
          <p:cNvPr id="7" name="Text 4"/>
          <p:cNvSpPr/>
          <p:nvPr/>
        </p:nvSpPr>
        <p:spPr>
          <a:xfrm>
            <a:off x="818555" y="4475440"/>
            <a:ext cx="4087654" cy="287774"/>
          </a:xfrm>
          <a:prstGeom prst="rect">
            <a:avLst/>
          </a:prstGeom>
          <a:noFill/>
          <a:ln/>
        </p:spPr>
        <p:txBody>
          <a:bodyPr wrap="non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P</a:t>
            </a:r>
            <a:endParaRPr lang="en-US" sz="1400" dirty="0"/>
          </a:p>
        </p:txBody>
      </p:sp>
      <p:sp>
        <p:nvSpPr>
          <p:cNvPr id="8" name="Text 5"/>
          <p:cNvSpPr/>
          <p:nvPr/>
        </p:nvSpPr>
        <p:spPr>
          <a:xfrm>
            <a:off x="5273397" y="4475440"/>
            <a:ext cx="4083844" cy="287774"/>
          </a:xfrm>
          <a:prstGeom prst="rect">
            <a:avLst/>
          </a:prstGeom>
          <a:noFill/>
          <a:ln/>
        </p:spPr>
        <p:txBody>
          <a:bodyPr wrap="non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Q</a:t>
            </a:r>
            <a:endParaRPr lang="en-US" sz="1400" dirty="0"/>
          </a:p>
        </p:txBody>
      </p:sp>
      <p:sp>
        <p:nvSpPr>
          <p:cNvPr id="9" name="Text 6"/>
          <p:cNvSpPr/>
          <p:nvPr/>
        </p:nvSpPr>
        <p:spPr>
          <a:xfrm>
            <a:off x="9724430" y="4475440"/>
            <a:ext cx="4087654" cy="287774"/>
          </a:xfrm>
          <a:prstGeom prst="rect">
            <a:avLst/>
          </a:prstGeom>
          <a:noFill/>
          <a:ln/>
        </p:spPr>
        <p:txBody>
          <a:bodyPr wrap="non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P⇒Q</a:t>
            </a:r>
            <a:endParaRPr lang="en-US" sz="1400" dirty="0"/>
          </a:p>
        </p:txBody>
      </p:sp>
      <p:sp>
        <p:nvSpPr>
          <p:cNvPr id="10" name="Shape 7"/>
          <p:cNvSpPr/>
          <p:nvPr/>
        </p:nvSpPr>
        <p:spPr>
          <a:xfrm>
            <a:off x="637103" y="4878705"/>
            <a:ext cx="13354764" cy="518755"/>
          </a:xfrm>
          <a:prstGeom prst="rect">
            <a:avLst/>
          </a:prstGeom>
          <a:solidFill>
            <a:srgbClr val="000000">
              <a:alpha val="4000"/>
            </a:srgbClr>
          </a:solidFill>
          <a:ln/>
        </p:spPr>
      </p:sp>
      <p:sp>
        <p:nvSpPr>
          <p:cNvPr id="11" name="Text 8"/>
          <p:cNvSpPr/>
          <p:nvPr/>
        </p:nvSpPr>
        <p:spPr>
          <a:xfrm>
            <a:off x="818555" y="4994196"/>
            <a:ext cx="4087654" cy="287774"/>
          </a:xfrm>
          <a:prstGeom prst="rect">
            <a:avLst/>
          </a:prstGeom>
          <a:noFill/>
          <a:ln/>
        </p:spPr>
        <p:txBody>
          <a:bodyPr wrap="non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Verdadero</a:t>
            </a:r>
            <a:endParaRPr lang="en-US" sz="1400" dirty="0"/>
          </a:p>
        </p:txBody>
      </p:sp>
      <p:sp>
        <p:nvSpPr>
          <p:cNvPr id="12" name="Text 9"/>
          <p:cNvSpPr/>
          <p:nvPr/>
        </p:nvSpPr>
        <p:spPr>
          <a:xfrm>
            <a:off x="5273397" y="4994196"/>
            <a:ext cx="4083844" cy="287774"/>
          </a:xfrm>
          <a:prstGeom prst="rect">
            <a:avLst/>
          </a:prstGeom>
          <a:noFill/>
          <a:ln/>
        </p:spPr>
        <p:txBody>
          <a:bodyPr wrap="non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Verdadero</a:t>
            </a:r>
            <a:endParaRPr lang="en-US" sz="1400" dirty="0"/>
          </a:p>
        </p:txBody>
      </p:sp>
      <p:sp>
        <p:nvSpPr>
          <p:cNvPr id="13" name="Text 10"/>
          <p:cNvSpPr/>
          <p:nvPr/>
        </p:nvSpPr>
        <p:spPr>
          <a:xfrm>
            <a:off x="9724430" y="4994196"/>
            <a:ext cx="4087654" cy="287774"/>
          </a:xfrm>
          <a:prstGeom prst="rect">
            <a:avLst/>
          </a:prstGeom>
          <a:noFill/>
          <a:ln/>
        </p:spPr>
        <p:txBody>
          <a:bodyPr wrap="non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Verdadero</a:t>
            </a:r>
            <a:endParaRPr lang="en-US" sz="1400" dirty="0"/>
          </a:p>
        </p:txBody>
      </p:sp>
      <p:sp>
        <p:nvSpPr>
          <p:cNvPr id="14" name="Shape 11"/>
          <p:cNvSpPr/>
          <p:nvPr/>
        </p:nvSpPr>
        <p:spPr>
          <a:xfrm>
            <a:off x="637103" y="5397460"/>
            <a:ext cx="13354764" cy="518755"/>
          </a:xfrm>
          <a:prstGeom prst="rect">
            <a:avLst/>
          </a:prstGeom>
          <a:solidFill>
            <a:srgbClr val="FFFFFF">
              <a:alpha val="4000"/>
            </a:srgbClr>
          </a:solidFill>
          <a:ln/>
        </p:spPr>
      </p:sp>
      <p:sp>
        <p:nvSpPr>
          <p:cNvPr id="15" name="Text 12"/>
          <p:cNvSpPr/>
          <p:nvPr/>
        </p:nvSpPr>
        <p:spPr>
          <a:xfrm>
            <a:off x="818555" y="5512951"/>
            <a:ext cx="4087654" cy="287774"/>
          </a:xfrm>
          <a:prstGeom prst="rect">
            <a:avLst/>
          </a:prstGeom>
          <a:noFill/>
          <a:ln/>
        </p:spPr>
        <p:txBody>
          <a:bodyPr wrap="non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Verdadero</a:t>
            </a:r>
            <a:endParaRPr lang="en-US" sz="1400" dirty="0"/>
          </a:p>
        </p:txBody>
      </p:sp>
      <p:sp>
        <p:nvSpPr>
          <p:cNvPr id="16" name="Text 13"/>
          <p:cNvSpPr/>
          <p:nvPr/>
        </p:nvSpPr>
        <p:spPr>
          <a:xfrm>
            <a:off x="5273397" y="5512951"/>
            <a:ext cx="4083844" cy="287774"/>
          </a:xfrm>
          <a:prstGeom prst="rect">
            <a:avLst/>
          </a:prstGeom>
          <a:noFill/>
          <a:ln/>
        </p:spPr>
        <p:txBody>
          <a:bodyPr wrap="non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Falso</a:t>
            </a:r>
            <a:endParaRPr lang="en-US" sz="1400" dirty="0"/>
          </a:p>
        </p:txBody>
      </p:sp>
      <p:sp>
        <p:nvSpPr>
          <p:cNvPr id="17" name="Text 14"/>
          <p:cNvSpPr/>
          <p:nvPr/>
        </p:nvSpPr>
        <p:spPr>
          <a:xfrm>
            <a:off x="9724430" y="5512951"/>
            <a:ext cx="4087654" cy="287774"/>
          </a:xfrm>
          <a:prstGeom prst="rect">
            <a:avLst/>
          </a:prstGeom>
          <a:noFill/>
          <a:ln/>
        </p:spPr>
        <p:txBody>
          <a:bodyPr wrap="non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Falso</a:t>
            </a:r>
            <a:endParaRPr lang="en-US" sz="1400" dirty="0"/>
          </a:p>
        </p:txBody>
      </p:sp>
      <p:sp>
        <p:nvSpPr>
          <p:cNvPr id="18" name="Shape 15"/>
          <p:cNvSpPr/>
          <p:nvPr/>
        </p:nvSpPr>
        <p:spPr>
          <a:xfrm>
            <a:off x="637103" y="5916216"/>
            <a:ext cx="13354764" cy="518755"/>
          </a:xfrm>
          <a:prstGeom prst="rect">
            <a:avLst/>
          </a:prstGeom>
          <a:solidFill>
            <a:srgbClr val="000000">
              <a:alpha val="4000"/>
            </a:srgbClr>
          </a:solidFill>
          <a:ln/>
        </p:spPr>
      </p:sp>
      <p:sp>
        <p:nvSpPr>
          <p:cNvPr id="19" name="Text 16"/>
          <p:cNvSpPr/>
          <p:nvPr/>
        </p:nvSpPr>
        <p:spPr>
          <a:xfrm>
            <a:off x="818555" y="6031706"/>
            <a:ext cx="4087654" cy="287774"/>
          </a:xfrm>
          <a:prstGeom prst="rect">
            <a:avLst/>
          </a:prstGeom>
          <a:noFill/>
          <a:ln/>
        </p:spPr>
        <p:txBody>
          <a:bodyPr wrap="non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Falso</a:t>
            </a:r>
            <a:endParaRPr lang="en-US" sz="1400" dirty="0"/>
          </a:p>
        </p:txBody>
      </p:sp>
      <p:sp>
        <p:nvSpPr>
          <p:cNvPr id="20" name="Text 17"/>
          <p:cNvSpPr/>
          <p:nvPr/>
        </p:nvSpPr>
        <p:spPr>
          <a:xfrm>
            <a:off x="5273397" y="6031706"/>
            <a:ext cx="4083844" cy="287774"/>
          </a:xfrm>
          <a:prstGeom prst="rect">
            <a:avLst/>
          </a:prstGeom>
          <a:noFill/>
          <a:ln/>
        </p:spPr>
        <p:txBody>
          <a:bodyPr wrap="non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Verdadero</a:t>
            </a:r>
            <a:endParaRPr lang="en-US" sz="1400" dirty="0"/>
          </a:p>
        </p:txBody>
      </p:sp>
      <p:sp>
        <p:nvSpPr>
          <p:cNvPr id="21" name="Text 18"/>
          <p:cNvSpPr/>
          <p:nvPr/>
        </p:nvSpPr>
        <p:spPr>
          <a:xfrm>
            <a:off x="9724430" y="6031706"/>
            <a:ext cx="4087654" cy="287774"/>
          </a:xfrm>
          <a:prstGeom prst="rect">
            <a:avLst/>
          </a:prstGeom>
          <a:noFill/>
          <a:ln/>
        </p:spPr>
        <p:txBody>
          <a:bodyPr wrap="non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Verdadero</a:t>
            </a:r>
            <a:endParaRPr lang="en-US" sz="1400" dirty="0"/>
          </a:p>
        </p:txBody>
      </p:sp>
      <p:sp>
        <p:nvSpPr>
          <p:cNvPr id="22" name="Shape 19"/>
          <p:cNvSpPr/>
          <p:nvPr/>
        </p:nvSpPr>
        <p:spPr>
          <a:xfrm>
            <a:off x="637103" y="6434971"/>
            <a:ext cx="13354764" cy="518755"/>
          </a:xfrm>
          <a:prstGeom prst="rect">
            <a:avLst/>
          </a:prstGeom>
          <a:solidFill>
            <a:srgbClr val="FFFFFF">
              <a:alpha val="4000"/>
            </a:srgbClr>
          </a:solidFill>
          <a:ln/>
        </p:spPr>
      </p:sp>
      <p:sp>
        <p:nvSpPr>
          <p:cNvPr id="23" name="Text 20"/>
          <p:cNvSpPr/>
          <p:nvPr/>
        </p:nvSpPr>
        <p:spPr>
          <a:xfrm>
            <a:off x="818555" y="6550462"/>
            <a:ext cx="4087654" cy="287774"/>
          </a:xfrm>
          <a:prstGeom prst="rect">
            <a:avLst/>
          </a:prstGeom>
          <a:noFill/>
          <a:ln/>
        </p:spPr>
        <p:txBody>
          <a:bodyPr wrap="non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Falso</a:t>
            </a:r>
            <a:endParaRPr lang="en-US" sz="1400" dirty="0"/>
          </a:p>
        </p:txBody>
      </p:sp>
      <p:sp>
        <p:nvSpPr>
          <p:cNvPr id="24" name="Text 21"/>
          <p:cNvSpPr/>
          <p:nvPr/>
        </p:nvSpPr>
        <p:spPr>
          <a:xfrm>
            <a:off x="5273397" y="6550462"/>
            <a:ext cx="4083844" cy="287774"/>
          </a:xfrm>
          <a:prstGeom prst="rect">
            <a:avLst/>
          </a:prstGeom>
          <a:noFill/>
          <a:ln/>
        </p:spPr>
        <p:txBody>
          <a:bodyPr wrap="non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Falso</a:t>
            </a:r>
            <a:endParaRPr lang="en-US" sz="1400" dirty="0"/>
          </a:p>
        </p:txBody>
      </p:sp>
      <p:sp>
        <p:nvSpPr>
          <p:cNvPr id="25" name="Text 22"/>
          <p:cNvSpPr/>
          <p:nvPr/>
        </p:nvSpPr>
        <p:spPr>
          <a:xfrm>
            <a:off x="9724430" y="6550462"/>
            <a:ext cx="4087654" cy="287774"/>
          </a:xfrm>
          <a:prstGeom prst="rect">
            <a:avLst/>
          </a:prstGeom>
          <a:noFill/>
          <a:ln/>
        </p:spPr>
        <p:txBody>
          <a:bodyPr wrap="non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Verdadero</a:t>
            </a:r>
            <a:endParaRPr lang="en-US" sz="1400" dirty="0"/>
          </a:p>
        </p:txBody>
      </p:sp>
      <p:sp>
        <p:nvSpPr>
          <p:cNvPr id="26" name="Text 23"/>
          <p:cNvSpPr/>
          <p:nvPr/>
        </p:nvSpPr>
        <p:spPr>
          <a:xfrm>
            <a:off x="629483" y="7163633"/>
            <a:ext cx="13371433" cy="575548"/>
          </a:xfrm>
          <a:prstGeom prst="rect">
            <a:avLst/>
          </a:prstGeom>
          <a:noFill/>
          <a:ln/>
        </p:spPr>
        <p:txBody>
          <a:bodyPr wrap="square" lIns="0" tIns="0" rIns="0" bIns="0" rtlCol="0" anchor="t"/>
          <a:lstStyle/>
          <a:p>
            <a:pPr marL="0" indent="0">
              <a:lnSpc>
                <a:spcPts val="2250"/>
              </a:lnSpc>
              <a:buNone/>
            </a:pPr>
            <a:r>
              <a:rPr lang="en-US" sz="1400" dirty="0">
                <a:solidFill>
                  <a:srgbClr val="39393C"/>
                </a:solidFill>
                <a:latin typeface="Open Sans" pitchFamily="34" charset="0"/>
                <a:ea typeface="Open Sans" pitchFamily="34" charset="-122"/>
                <a:cs typeface="Open Sans" pitchFamily="34" charset="-120"/>
              </a:rPr>
              <a:t>La implicación P⇒Q se lee como "si P, entonces Q". Es falsa solo cuando el antecedente (P) es verdadero y el consecuente (Q) es falso. Esta propiedad es crucial en la lógica proposicional y tiene aplicaciones en áreas como la inteligencia artificial y la verificación de programas.</a:t>
            </a:r>
            <a:endParaRPr lang="en-US" sz="1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3886"/>
          </a:xfrm>
          <a:prstGeom prst="rect">
            <a:avLst/>
          </a:prstGeom>
        </p:spPr>
      </p:pic>
      <p:sp>
        <p:nvSpPr>
          <p:cNvPr id="3" name="Text 0"/>
          <p:cNvSpPr/>
          <p:nvPr/>
        </p:nvSpPr>
        <p:spPr>
          <a:xfrm>
            <a:off x="6160056" y="529352"/>
            <a:ext cx="7796689" cy="1203008"/>
          </a:xfrm>
          <a:prstGeom prst="rect">
            <a:avLst/>
          </a:prstGeom>
          <a:noFill/>
          <a:ln/>
        </p:spPr>
        <p:txBody>
          <a:bodyPr wrap="square" lIns="0" tIns="0" rIns="0" bIns="0" rtlCol="0" anchor="t"/>
          <a:lstStyle/>
          <a:p>
            <a:pPr marL="0" indent="0">
              <a:lnSpc>
                <a:spcPts val="4700"/>
              </a:lnSpc>
              <a:buNone/>
            </a:pPr>
            <a:r>
              <a:rPr lang="en-US" sz="3750" b="1" dirty="0">
                <a:solidFill>
                  <a:srgbClr val="101014"/>
                </a:solidFill>
                <a:latin typeface="Playfair Display Bold" pitchFamily="34" charset="0"/>
                <a:ea typeface="Playfair Display Bold" pitchFamily="34" charset="-122"/>
                <a:cs typeface="Playfair Display Bold" pitchFamily="34" charset="-120"/>
              </a:rPr>
              <a:t>Tabla de Verdad: Conjunción (P∧Q)</a:t>
            </a:r>
            <a:endParaRPr lang="en-US" sz="3750" dirty="0"/>
          </a:p>
        </p:txBody>
      </p:sp>
      <p:sp>
        <p:nvSpPr>
          <p:cNvPr id="4" name="Text 1"/>
          <p:cNvSpPr/>
          <p:nvPr/>
        </p:nvSpPr>
        <p:spPr>
          <a:xfrm>
            <a:off x="6160056" y="2021086"/>
            <a:ext cx="7796689" cy="924044"/>
          </a:xfrm>
          <a:prstGeom prst="rect">
            <a:avLst/>
          </a:prstGeom>
          <a:noFill/>
          <a:ln/>
        </p:spPr>
        <p:txBody>
          <a:bodyPr wrap="squar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La conjunción, representada por el símbolo ∧, es uno de los operadores lógicos más básicos y ampliamente utilizados. Su comportamiento es similar al del uso cotidiano de la palabra "y" en el lenguaje natural.</a:t>
            </a:r>
            <a:endParaRPr lang="en-US" sz="1500" dirty="0"/>
          </a:p>
        </p:txBody>
      </p:sp>
      <p:sp>
        <p:nvSpPr>
          <p:cNvPr id="5" name="Shape 2"/>
          <p:cNvSpPr/>
          <p:nvPr/>
        </p:nvSpPr>
        <p:spPr>
          <a:xfrm>
            <a:off x="6160056" y="3161586"/>
            <a:ext cx="7796689" cy="2786420"/>
          </a:xfrm>
          <a:prstGeom prst="roundRect">
            <a:avLst>
              <a:gd name="adj" fmla="val 1036"/>
            </a:avLst>
          </a:prstGeom>
          <a:noFill/>
          <a:ln w="7620">
            <a:solidFill>
              <a:srgbClr val="000000">
                <a:alpha val="8000"/>
              </a:srgbClr>
            </a:solidFill>
            <a:prstDash val="solid"/>
          </a:ln>
        </p:spPr>
      </p:sp>
      <p:sp>
        <p:nvSpPr>
          <p:cNvPr id="6" name="Shape 3"/>
          <p:cNvSpPr/>
          <p:nvPr/>
        </p:nvSpPr>
        <p:spPr>
          <a:xfrm>
            <a:off x="6167676" y="3169206"/>
            <a:ext cx="7780615" cy="554236"/>
          </a:xfrm>
          <a:prstGeom prst="rect">
            <a:avLst/>
          </a:prstGeom>
          <a:solidFill>
            <a:srgbClr val="FFFFFF">
              <a:alpha val="4000"/>
            </a:srgbClr>
          </a:solidFill>
          <a:ln/>
        </p:spPr>
      </p:sp>
      <p:sp>
        <p:nvSpPr>
          <p:cNvPr id="7" name="Text 4"/>
          <p:cNvSpPr/>
          <p:nvPr/>
        </p:nvSpPr>
        <p:spPr>
          <a:xfrm>
            <a:off x="6361152" y="3292316"/>
            <a:ext cx="2204561" cy="308015"/>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P</a:t>
            </a:r>
            <a:endParaRPr lang="en-US" sz="1500" dirty="0"/>
          </a:p>
        </p:txBody>
      </p:sp>
      <p:sp>
        <p:nvSpPr>
          <p:cNvPr id="8" name="Text 5"/>
          <p:cNvSpPr/>
          <p:nvPr/>
        </p:nvSpPr>
        <p:spPr>
          <a:xfrm>
            <a:off x="8958143" y="3292316"/>
            <a:ext cx="2200751" cy="308015"/>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Q</a:t>
            </a:r>
            <a:endParaRPr lang="en-US" sz="1500" dirty="0"/>
          </a:p>
        </p:txBody>
      </p:sp>
      <p:sp>
        <p:nvSpPr>
          <p:cNvPr id="9" name="Text 6"/>
          <p:cNvSpPr/>
          <p:nvPr/>
        </p:nvSpPr>
        <p:spPr>
          <a:xfrm>
            <a:off x="11551325" y="3292316"/>
            <a:ext cx="2204561" cy="308015"/>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P∧Q</a:t>
            </a:r>
            <a:endParaRPr lang="en-US" sz="1500" dirty="0"/>
          </a:p>
        </p:txBody>
      </p:sp>
      <p:sp>
        <p:nvSpPr>
          <p:cNvPr id="10" name="Shape 7"/>
          <p:cNvSpPr/>
          <p:nvPr/>
        </p:nvSpPr>
        <p:spPr>
          <a:xfrm>
            <a:off x="6167676" y="3723442"/>
            <a:ext cx="7780615" cy="554236"/>
          </a:xfrm>
          <a:prstGeom prst="rect">
            <a:avLst/>
          </a:prstGeom>
          <a:solidFill>
            <a:srgbClr val="000000">
              <a:alpha val="4000"/>
            </a:srgbClr>
          </a:solidFill>
          <a:ln/>
        </p:spPr>
      </p:sp>
      <p:sp>
        <p:nvSpPr>
          <p:cNvPr id="11" name="Text 8"/>
          <p:cNvSpPr/>
          <p:nvPr/>
        </p:nvSpPr>
        <p:spPr>
          <a:xfrm>
            <a:off x="6361152" y="3846552"/>
            <a:ext cx="2204561" cy="308015"/>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Verdadero</a:t>
            </a:r>
            <a:endParaRPr lang="en-US" sz="1500" dirty="0"/>
          </a:p>
        </p:txBody>
      </p:sp>
      <p:sp>
        <p:nvSpPr>
          <p:cNvPr id="12" name="Text 9"/>
          <p:cNvSpPr/>
          <p:nvPr/>
        </p:nvSpPr>
        <p:spPr>
          <a:xfrm>
            <a:off x="8958143" y="3846552"/>
            <a:ext cx="2200751" cy="308015"/>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Verdadero</a:t>
            </a:r>
            <a:endParaRPr lang="en-US" sz="1500" dirty="0"/>
          </a:p>
        </p:txBody>
      </p:sp>
      <p:sp>
        <p:nvSpPr>
          <p:cNvPr id="13" name="Text 10"/>
          <p:cNvSpPr/>
          <p:nvPr/>
        </p:nvSpPr>
        <p:spPr>
          <a:xfrm>
            <a:off x="11551325" y="3846552"/>
            <a:ext cx="2204561" cy="308015"/>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Verdadero</a:t>
            </a:r>
            <a:endParaRPr lang="en-US" sz="1500" dirty="0"/>
          </a:p>
        </p:txBody>
      </p:sp>
      <p:sp>
        <p:nvSpPr>
          <p:cNvPr id="14" name="Shape 11"/>
          <p:cNvSpPr/>
          <p:nvPr/>
        </p:nvSpPr>
        <p:spPr>
          <a:xfrm>
            <a:off x="6167676" y="4277678"/>
            <a:ext cx="7780615" cy="554236"/>
          </a:xfrm>
          <a:prstGeom prst="rect">
            <a:avLst/>
          </a:prstGeom>
          <a:solidFill>
            <a:srgbClr val="FFFFFF">
              <a:alpha val="4000"/>
            </a:srgbClr>
          </a:solidFill>
          <a:ln/>
        </p:spPr>
      </p:sp>
      <p:sp>
        <p:nvSpPr>
          <p:cNvPr id="15" name="Text 12"/>
          <p:cNvSpPr/>
          <p:nvPr/>
        </p:nvSpPr>
        <p:spPr>
          <a:xfrm>
            <a:off x="6361152" y="4400788"/>
            <a:ext cx="2204561" cy="308015"/>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Verdadero</a:t>
            </a:r>
            <a:endParaRPr lang="en-US" sz="1500" dirty="0"/>
          </a:p>
        </p:txBody>
      </p:sp>
      <p:sp>
        <p:nvSpPr>
          <p:cNvPr id="16" name="Text 13"/>
          <p:cNvSpPr/>
          <p:nvPr/>
        </p:nvSpPr>
        <p:spPr>
          <a:xfrm>
            <a:off x="8958143" y="4400788"/>
            <a:ext cx="2200751" cy="308015"/>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Falso</a:t>
            </a:r>
            <a:endParaRPr lang="en-US" sz="1500" dirty="0"/>
          </a:p>
        </p:txBody>
      </p:sp>
      <p:sp>
        <p:nvSpPr>
          <p:cNvPr id="17" name="Text 14"/>
          <p:cNvSpPr/>
          <p:nvPr/>
        </p:nvSpPr>
        <p:spPr>
          <a:xfrm>
            <a:off x="11551325" y="4400788"/>
            <a:ext cx="2204561" cy="308015"/>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Falso</a:t>
            </a:r>
            <a:endParaRPr lang="en-US" sz="1500" dirty="0"/>
          </a:p>
        </p:txBody>
      </p:sp>
      <p:sp>
        <p:nvSpPr>
          <p:cNvPr id="18" name="Shape 15"/>
          <p:cNvSpPr/>
          <p:nvPr/>
        </p:nvSpPr>
        <p:spPr>
          <a:xfrm>
            <a:off x="6167676" y="4831913"/>
            <a:ext cx="7780615" cy="554236"/>
          </a:xfrm>
          <a:prstGeom prst="rect">
            <a:avLst/>
          </a:prstGeom>
          <a:solidFill>
            <a:srgbClr val="000000">
              <a:alpha val="4000"/>
            </a:srgbClr>
          </a:solidFill>
          <a:ln/>
        </p:spPr>
      </p:sp>
      <p:sp>
        <p:nvSpPr>
          <p:cNvPr id="19" name="Text 16"/>
          <p:cNvSpPr/>
          <p:nvPr/>
        </p:nvSpPr>
        <p:spPr>
          <a:xfrm>
            <a:off x="6361152" y="4955024"/>
            <a:ext cx="2204561" cy="308015"/>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Falso</a:t>
            </a:r>
            <a:endParaRPr lang="en-US" sz="1500" dirty="0"/>
          </a:p>
        </p:txBody>
      </p:sp>
      <p:sp>
        <p:nvSpPr>
          <p:cNvPr id="20" name="Text 17"/>
          <p:cNvSpPr/>
          <p:nvPr/>
        </p:nvSpPr>
        <p:spPr>
          <a:xfrm>
            <a:off x="8958143" y="4955024"/>
            <a:ext cx="2200751" cy="308015"/>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Verdadero</a:t>
            </a:r>
            <a:endParaRPr lang="en-US" sz="1500" dirty="0"/>
          </a:p>
        </p:txBody>
      </p:sp>
      <p:sp>
        <p:nvSpPr>
          <p:cNvPr id="21" name="Text 18"/>
          <p:cNvSpPr/>
          <p:nvPr/>
        </p:nvSpPr>
        <p:spPr>
          <a:xfrm>
            <a:off x="11551325" y="4955024"/>
            <a:ext cx="2204561" cy="308015"/>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Falso</a:t>
            </a:r>
            <a:endParaRPr lang="en-US" sz="1500" dirty="0"/>
          </a:p>
        </p:txBody>
      </p:sp>
      <p:sp>
        <p:nvSpPr>
          <p:cNvPr id="22" name="Shape 19"/>
          <p:cNvSpPr/>
          <p:nvPr/>
        </p:nvSpPr>
        <p:spPr>
          <a:xfrm>
            <a:off x="6167676" y="5386149"/>
            <a:ext cx="7780615" cy="554236"/>
          </a:xfrm>
          <a:prstGeom prst="rect">
            <a:avLst/>
          </a:prstGeom>
          <a:solidFill>
            <a:srgbClr val="FFFFFF">
              <a:alpha val="4000"/>
            </a:srgbClr>
          </a:solidFill>
          <a:ln/>
        </p:spPr>
      </p:sp>
      <p:sp>
        <p:nvSpPr>
          <p:cNvPr id="23" name="Text 20"/>
          <p:cNvSpPr/>
          <p:nvPr/>
        </p:nvSpPr>
        <p:spPr>
          <a:xfrm>
            <a:off x="6361152" y="5509260"/>
            <a:ext cx="2204561" cy="308015"/>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Falso</a:t>
            </a:r>
            <a:endParaRPr lang="en-US" sz="1500" dirty="0"/>
          </a:p>
        </p:txBody>
      </p:sp>
      <p:sp>
        <p:nvSpPr>
          <p:cNvPr id="24" name="Text 21"/>
          <p:cNvSpPr/>
          <p:nvPr/>
        </p:nvSpPr>
        <p:spPr>
          <a:xfrm>
            <a:off x="8958143" y="5509260"/>
            <a:ext cx="2200751" cy="308015"/>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Falso</a:t>
            </a:r>
            <a:endParaRPr lang="en-US" sz="1500" dirty="0"/>
          </a:p>
        </p:txBody>
      </p:sp>
      <p:sp>
        <p:nvSpPr>
          <p:cNvPr id="25" name="Text 22"/>
          <p:cNvSpPr/>
          <p:nvPr/>
        </p:nvSpPr>
        <p:spPr>
          <a:xfrm>
            <a:off x="11551325" y="5509260"/>
            <a:ext cx="2204561" cy="308015"/>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Falso</a:t>
            </a:r>
            <a:endParaRPr lang="en-US" sz="1500" dirty="0"/>
          </a:p>
        </p:txBody>
      </p:sp>
      <p:sp>
        <p:nvSpPr>
          <p:cNvPr id="26" name="Text 23"/>
          <p:cNvSpPr/>
          <p:nvPr/>
        </p:nvSpPr>
        <p:spPr>
          <a:xfrm>
            <a:off x="6160056" y="6164461"/>
            <a:ext cx="7796689" cy="1540073"/>
          </a:xfrm>
          <a:prstGeom prst="rect">
            <a:avLst/>
          </a:prstGeom>
          <a:noFill/>
          <a:ln/>
        </p:spPr>
        <p:txBody>
          <a:bodyPr wrap="squar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La conjunción P∧Q es verdadera solo cuando ambas proposiciones P y Q son verdaderas. Este operador es fundamental en la construcción de condiciones complejas en programación y en la formulación de teoremas en lógica matemática. Su simplicidad y claridad lo hacen indispensable en el diseño de circuitos lógicos y en el análisis de algoritmos.</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name="Slide 6">
    <p:spTree>
      <p:nvGrpSpPr>
        <p:cNvPr id="1" name=""/>
        <p:cNvGrpSpPr/>
        <p:nvPr/>
      </p:nvGrpSpPr>
      <p:grpSpPr>
        <a:xfrm>
          <a:off x="0" y="0"/>
          <a:ext cx="0" cy="0"/>
          <a:chOff x="0" y="0"/>
          <a:chExt cx="0" cy="0"/>
        </a:xfrm>
      </p:grpSpPr>
      <p:sp>
        <p:nvSpPr>
          <p:cNvPr id="2" name="Text 0"/>
          <p:cNvSpPr/>
          <p:nvPr/>
        </p:nvSpPr>
        <p:spPr>
          <a:xfrm>
            <a:off x="670560" y="555427"/>
            <a:ext cx="11609308" cy="598646"/>
          </a:xfrm>
          <a:prstGeom prst="rect">
            <a:avLst/>
          </a:prstGeom>
          <a:noFill/>
          <a:ln/>
        </p:spPr>
        <p:txBody>
          <a:bodyPr wrap="none" lIns="0" tIns="0" rIns="0" bIns="0" rtlCol="0" anchor="t"/>
          <a:lstStyle/>
          <a:p>
            <a:pPr marL="0" indent="0">
              <a:lnSpc>
                <a:spcPts val="4700"/>
              </a:lnSpc>
              <a:buNone/>
            </a:pPr>
            <a:r>
              <a:rPr lang="en-US" sz="3750" b="1" dirty="0">
                <a:solidFill>
                  <a:srgbClr val="101014"/>
                </a:solidFill>
                <a:latin typeface="Playfair Display Bold" pitchFamily="34" charset="0"/>
                <a:ea typeface="Playfair Display Bold" pitchFamily="34" charset="-122"/>
                <a:cs typeface="Playfair Display Bold" pitchFamily="34" charset="-120"/>
              </a:rPr>
              <a:t>Tablas de Verdad: Disyunción (P∨Q) y Negación (¬P)</a:t>
            </a:r>
            <a:endParaRPr lang="en-US" sz="3750" dirty="0"/>
          </a:p>
        </p:txBody>
      </p:sp>
      <p:sp>
        <p:nvSpPr>
          <p:cNvPr id="3" name="Text 1"/>
          <p:cNvSpPr/>
          <p:nvPr/>
        </p:nvSpPr>
        <p:spPr>
          <a:xfrm>
            <a:off x="670560" y="1537216"/>
            <a:ext cx="13289280" cy="612934"/>
          </a:xfrm>
          <a:prstGeom prst="rect">
            <a:avLst/>
          </a:prstGeom>
          <a:noFill/>
          <a:ln/>
        </p:spPr>
        <p:txBody>
          <a:bodyPr wrap="squar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La disyunción (∨) y la negación (¬) son operadores lógicos esenciales que complementan la conjunción para formar la base de la lógica proposicional.</a:t>
            </a:r>
            <a:endParaRPr lang="en-US" sz="1500" dirty="0"/>
          </a:p>
        </p:txBody>
      </p:sp>
      <p:sp>
        <p:nvSpPr>
          <p:cNvPr id="4" name="Text 2"/>
          <p:cNvSpPr/>
          <p:nvPr/>
        </p:nvSpPr>
        <p:spPr>
          <a:xfrm>
            <a:off x="670560" y="2557224"/>
            <a:ext cx="2394942" cy="299442"/>
          </a:xfrm>
          <a:prstGeom prst="rect">
            <a:avLst/>
          </a:prstGeom>
          <a:noFill/>
          <a:ln/>
        </p:spPr>
        <p:txBody>
          <a:bodyPr wrap="none" lIns="0" tIns="0" rIns="0" bIns="0" rtlCol="0" anchor="t"/>
          <a:lstStyle/>
          <a:p>
            <a:pPr marL="0" indent="0">
              <a:lnSpc>
                <a:spcPts val="2350"/>
              </a:lnSpc>
              <a:buNone/>
            </a:pPr>
            <a:r>
              <a:rPr lang="en-US" sz="1850" b="1" dirty="0">
                <a:solidFill>
                  <a:srgbClr val="101014"/>
                </a:solidFill>
                <a:latin typeface="Playfair Display Bold" pitchFamily="34" charset="0"/>
                <a:ea typeface="Playfair Display Bold" pitchFamily="34" charset="-122"/>
                <a:cs typeface="Playfair Display Bold" pitchFamily="34" charset="-120"/>
              </a:rPr>
              <a:t>Disyunción (P∨Q)</a:t>
            </a:r>
            <a:endParaRPr lang="en-US" sz="1850" dirty="0"/>
          </a:p>
        </p:txBody>
      </p:sp>
      <p:sp>
        <p:nvSpPr>
          <p:cNvPr id="5" name="Shape 3"/>
          <p:cNvSpPr/>
          <p:nvPr/>
        </p:nvSpPr>
        <p:spPr>
          <a:xfrm>
            <a:off x="670560" y="3072170"/>
            <a:ext cx="6410920" cy="2772727"/>
          </a:xfrm>
          <a:prstGeom prst="roundRect">
            <a:avLst>
              <a:gd name="adj" fmla="val 1037"/>
            </a:avLst>
          </a:prstGeom>
          <a:noFill/>
          <a:ln w="7620">
            <a:solidFill>
              <a:srgbClr val="000000">
                <a:alpha val="8000"/>
              </a:srgbClr>
            </a:solidFill>
            <a:prstDash val="solid"/>
          </a:ln>
        </p:spPr>
      </p:sp>
      <p:sp>
        <p:nvSpPr>
          <p:cNvPr id="6" name="Shape 4"/>
          <p:cNvSpPr/>
          <p:nvPr/>
        </p:nvSpPr>
        <p:spPr>
          <a:xfrm>
            <a:off x="678180" y="3079790"/>
            <a:ext cx="6394966" cy="551498"/>
          </a:xfrm>
          <a:prstGeom prst="rect">
            <a:avLst/>
          </a:prstGeom>
          <a:solidFill>
            <a:srgbClr val="FFFFFF">
              <a:alpha val="4000"/>
            </a:srgbClr>
          </a:solidFill>
          <a:ln/>
        </p:spPr>
      </p:sp>
      <p:sp>
        <p:nvSpPr>
          <p:cNvPr id="7" name="Text 5"/>
          <p:cNvSpPr/>
          <p:nvPr/>
        </p:nvSpPr>
        <p:spPr>
          <a:xfrm>
            <a:off x="870704" y="3202305"/>
            <a:ext cx="1744385"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P</a:t>
            </a:r>
            <a:endParaRPr lang="en-US" sz="1500" dirty="0"/>
          </a:p>
        </p:txBody>
      </p:sp>
      <p:sp>
        <p:nvSpPr>
          <p:cNvPr id="8" name="Text 6"/>
          <p:cNvSpPr/>
          <p:nvPr/>
        </p:nvSpPr>
        <p:spPr>
          <a:xfrm>
            <a:off x="3005852" y="3202305"/>
            <a:ext cx="1740575"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Q</a:t>
            </a:r>
            <a:endParaRPr lang="en-US" sz="1500" dirty="0"/>
          </a:p>
        </p:txBody>
      </p:sp>
      <p:sp>
        <p:nvSpPr>
          <p:cNvPr id="9" name="Text 7"/>
          <p:cNvSpPr/>
          <p:nvPr/>
        </p:nvSpPr>
        <p:spPr>
          <a:xfrm>
            <a:off x="5137190" y="3202305"/>
            <a:ext cx="1744385"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P∨Q</a:t>
            </a:r>
            <a:endParaRPr lang="en-US" sz="1500" dirty="0"/>
          </a:p>
        </p:txBody>
      </p:sp>
      <p:sp>
        <p:nvSpPr>
          <p:cNvPr id="10" name="Shape 8"/>
          <p:cNvSpPr/>
          <p:nvPr/>
        </p:nvSpPr>
        <p:spPr>
          <a:xfrm>
            <a:off x="678180" y="3631287"/>
            <a:ext cx="6394966" cy="551498"/>
          </a:xfrm>
          <a:prstGeom prst="rect">
            <a:avLst/>
          </a:prstGeom>
          <a:solidFill>
            <a:srgbClr val="000000">
              <a:alpha val="4000"/>
            </a:srgbClr>
          </a:solidFill>
          <a:ln/>
        </p:spPr>
      </p:sp>
      <p:sp>
        <p:nvSpPr>
          <p:cNvPr id="11" name="Text 9"/>
          <p:cNvSpPr/>
          <p:nvPr/>
        </p:nvSpPr>
        <p:spPr>
          <a:xfrm>
            <a:off x="870704" y="3753802"/>
            <a:ext cx="1744385"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V</a:t>
            </a:r>
            <a:endParaRPr lang="en-US" sz="1500" dirty="0"/>
          </a:p>
        </p:txBody>
      </p:sp>
      <p:sp>
        <p:nvSpPr>
          <p:cNvPr id="12" name="Text 10"/>
          <p:cNvSpPr/>
          <p:nvPr/>
        </p:nvSpPr>
        <p:spPr>
          <a:xfrm>
            <a:off x="3005852" y="3753802"/>
            <a:ext cx="1740575"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V</a:t>
            </a:r>
            <a:endParaRPr lang="en-US" sz="1500" dirty="0"/>
          </a:p>
        </p:txBody>
      </p:sp>
      <p:sp>
        <p:nvSpPr>
          <p:cNvPr id="13" name="Text 11"/>
          <p:cNvSpPr/>
          <p:nvPr/>
        </p:nvSpPr>
        <p:spPr>
          <a:xfrm>
            <a:off x="5137190" y="3753802"/>
            <a:ext cx="1744385"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V</a:t>
            </a:r>
            <a:endParaRPr lang="en-US" sz="1500" dirty="0"/>
          </a:p>
        </p:txBody>
      </p:sp>
      <p:sp>
        <p:nvSpPr>
          <p:cNvPr id="14" name="Shape 12"/>
          <p:cNvSpPr/>
          <p:nvPr/>
        </p:nvSpPr>
        <p:spPr>
          <a:xfrm>
            <a:off x="678180" y="4182785"/>
            <a:ext cx="6394966" cy="551498"/>
          </a:xfrm>
          <a:prstGeom prst="rect">
            <a:avLst/>
          </a:prstGeom>
          <a:solidFill>
            <a:srgbClr val="FFFFFF">
              <a:alpha val="4000"/>
            </a:srgbClr>
          </a:solidFill>
          <a:ln/>
        </p:spPr>
      </p:sp>
      <p:sp>
        <p:nvSpPr>
          <p:cNvPr id="15" name="Text 13"/>
          <p:cNvSpPr/>
          <p:nvPr/>
        </p:nvSpPr>
        <p:spPr>
          <a:xfrm>
            <a:off x="870704" y="4305300"/>
            <a:ext cx="1744385"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V</a:t>
            </a:r>
            <a:endParaRPr lang="en-US" sz="1500" dirty="0"/>
          </a:p>
        </p:txBody>
      </p:sp>
      <p:sp>
        <p:nvSpPr>
          <p:cNvPr id="16" name="Text 14"/>
          <p:cNvSpPr/>
          <p:nvPr/>
        </p:nvSpPr>
        <p:spPr>
          <a:xfrm>
            <a:off x="3005852" y="4305300"/>
            <a:ext cx="1740575"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F</a:t>
            </a:r>
            <a:endParaRPr lang="en-US" sz="1500" dirty="0"/>
          </a:p>
        </p:txBody>
      </p:sp>
      <p:sp>
        <p:nvSpPr>
          <p:cNvPr id="17" name="Text 15"/>
          <p:cNvSpPr/>
          <p:nvPr/>
        </p:nvSpPr>
        <p:spPr>
          <a:xfrm>
            <a:off x="5137190" y="4305300"/>
            <a:ext cx="1744385"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V</a:t>
            </a:r>
            <a:endParaRPr lang="en-US" sz="1500" dirty="0"/>
          </a:p>
        </p:txBody>
      </p:sp>
      <p:sp>
        <p:nvSpPr>
          <p:cNvPr id="18" name="Shape 16"/>
          <p:cNvSpPr/>
          <p:nvPr/>
        </p:nvSpPr>
        <p:spPr>
          <a:xfrm>
            <a:off x="678180" y="4734282"/>
            <a:ext cx="6394966" cy="551498"/>
          </a:xfrm>
          <a:prstGeom prst="rect">
            <a:avLst/>
          </a:prstGeom>
          <a:solidFill>
            <a:srgbClr val="000000">
              <a:alpha val="4000"/>
            </a:srgbClr>
          </a:solidFill>
          <a:ln/>
        </p:spPr>
      </p:sp>
      <p:sp>
        <p:nvSpPr>
          <p:cNvPr id="19" name="Text 17"/>
          <p:cNvSpPr/>
          <p:nvPr/>
        </p:nvSpPr>
        <p:spPr>
          <a:xfrm>
            <a:off x="870704" y="4856798"/>
            <a:ext cx="1744385"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F</a:t>
            </a:r>
            <a:endParaRPr lang="en-US" sz="1500" dirty="0"/>
          </a:p>
        </p:txBody>
      </p:sp>
      <p:sp>
        <p:nvSpPr>
          <p:cNvPr id="20" name="Text 18"/>
          <p:cNvSpPr/>
          <p:nvPr/>
        </p:nvSpPr>
        <p:spPr>
          <a:xfrm>
            <a:off x="3005852" y="4856798"/>
            <a:ext cx="1740575"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V</a:t>
            </a:r>
            <a:endParaRPr lang="en-US" sz="1500" dirty="0"/>
          </a:p>
        </p:txBody>
      </p:sp>
      <p:sp>
        <p:nvSpPr>
          <p:cNvPr id="21" name="Text 19"/>
          <p:cNvSpPr/>
          <p:nvPr/>
        </p:nvSpPr>
        <p:spPr>
          <a:xfrm>
            <a:off x="5137190" y="4856798"/>
            <a:ext cx="1744385"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V</a:t>
            </a:r>
            <a:endParaRPr lang="en-US" sz="1500" dirty="0"/>
          </a:p>
        </p:txBody>
      </p:sp>
      <p:sp>
        <p:nvSpPr>
          <p:cNvPr id="22" name="Shape 20"/>
          <p:cNvSpPr/>
          <p:nvPr/>
        </p:nvSpPr>
        <p:spPr>
          <a:xfrm>
            <a:off x="678180" y="5285780"/>
            <a:ext cx="6394966" cy="551498"/>
          </a:xfrm>
          <a:prstGeom prst="rect">
            <a:avLst/>
          </a:prstGeom>
          <a:solidFill>
            <a:srgbClr val="FFFFFF">
              <a:alpha val="4000"/>
            </a:srgbClr>
          </a:solidFill>
          <a:ln/>
        </p:spPr>
      </p:sp>
      <p:sp>
        <p:nvSpPr>
          <p:cNvPr id="23" name="Text 21"/>
          <p:cNvSpPr/>
          <p:nvPr/>
        </p:nvSpPr>
        <p:spPr>
          <a:xfrm>
            <a:off x="870704" y="5408295"/>
            <a:ext cx="1744385"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F</a:t>
            </a:r>
            <a:endParaRPr lang="en-US" sz="1500" dirty="0"/>
          </a:p>
        </p:txBody>
      </p:sp>
      <p:sp>
        <p:nvSpPr>
          <p:cNvPr id="24" name="Text 22"/>
          <p:cNvSpPr/>
          <p:nvPr/>
        </p:nvSpPr>
        <p:spPr>
          <a:xfrm>
            <a:off x="3005852" y="5408295"/>
            <a:ext cx="1740575"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F</a:t>
            </a:r>
            <a:endParaRPr lang="en-US" sz="1500" dirty="0"/>
          </a:p>
        </p:txBody>
      </p:sp>
      <p:sp>
        <p:nvSpPr>
          <p:cNvPr id="25" name="Text 23"/>
          <p:cNvSpPr/>
          <p:nvPr/>
        </p:nvSpPr>
        <p:spPr>
          <a:xfrm>
            <a:off x="5137190" y="5408295"/>
            <a:ext cx="1744385"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F</a:t>
            </a:r>
            <a:endParaRPr lang="en-US" sz="1500" dirty="0"/>
          </a:p>
        </p:txBody>
      </p:sp>
      <p:sp>
        <p:nvSpPr>
          <p:cNvPr id="26" name="Text 24"/>
          <p:cNvSpPr/>
          <p:nvPr/>
        </p:nvSpPr>
        <p:spPr>
          <a:xfrm>
            <a:off x="670560" y="6060400"/>
            <a:ext cx="6410920" cy="612934"/>
          </a:xfrm>
          <a:prstGeom prst="rect">
            <a:avLst/>
          </a:prstGeom>
          <a:noFill/>
          <a:ln/>
        </p:spPr>
        <p:txBody>
          <a:bodyPr wrap="squar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La disyunción es verdadera si al menos una de las proposiciones es verdadera, reflejando el uso de "o" en el lenguaje cotidiano.</a:t>
            </a:r>
            <a:endParaRPr lang="en-US" sz="1500" dirty="0"/>
          </a:p>
        </p:txBody>
      </p:sp>
      <p:sp>
        <p:nvSpPr>
          <p:cNvPr id="27" name="Text 25"/>
          <p:cNvSpPr/>
          <p:nvPr/>
        </p:nvSpPr>
        <p:spPr>
          <a:xfrm>
            <a:off x="7556540" y="2557224"/>
            <a:ext cx="2394942" cy="299442"/>
          </a:xfrm>
          <a:prstGeom prst="rect">
            <a:avLst/>
          </a:prstGeom>
          <a:noFill/>
          <a:ln/>
        </p:spPr>
        <p:txBody>
          <a:bodyPr wrap="none" lIns="0" tIns="0" rIns="0" bIns="0" rtlCol="0" anchor="t"/>
          <a:lstStyle/>
          <a:p>
            <a:pPr marL="0" indent="0">
              <a:lnSpc>
                <a:spcPts val="2350"/>
              </a:lnSpc>
              <a:buNone/>
            </a:pPr>
            <a:r>
              <a:rPr lang="en-US" sz="1850" b="1" dirty="0">
                <a:solidFill>
                  <a:srgbClr val="101014"/>
                </a:solidFill>
                <a:latin typeface="Playfair Display Bold" pitchFamily="34" charset="0"/>
                <a:ea typeface="Playfair Display Bold" pitchFamily="34" charset="-122"/>
                <a:cs typeface="Playfair Display Bold" pitchFamily="34" charset="-120"/>
              </a:rPr>
              <a:t>Negación (¬P)</a:t>
            </a:r>
            <a:endParaRPr lang="en-US" sz="1850" dirty="0"/>
          </a:p>
        </p:txBody>
      </p:sp>
      <p:sp>
        <p:nvSpPr>
          <p:cNvPr id="28" name="Shape 26"/>
          <p:cNvSpPr/>
          <p:nvPr/>
        </p:nvSpPr>
        <p:spPr>
          <a:xfrm>
            <a:off x="7556540" y="3072170"/>
            <a:ext cx="6410920" cy="1669732"/>
          </a:xfrm>
          <a:prstGeom prst="roundRect">
            <a:avLst>
              <a:gd name="adj" fmla="val 1721"/>
            </a:avLst>
          </a:prstGeom>
          <a:noFill/>
          <a:ln w="7620">
            <a:solidFill>
              <a:srgbClr val="000000">
                <a:alpha val="8000"/>
              </a:srgbClr>
            </a:solidFill>
            <a:prstDash val="solid"/>
          </a:ln>
        </p:spPr>
      </p:sp>
      <p:sp>
        <p:nvSpPr>
          <p:cNvPr id="29" name="Shape 27"/>
          <p:cNvSpPr/>
          <p:nvPr/>
        </p:nvSpPr>
        <p:spPr>
          <a:xfrm>
            <a:off x="7564160" y="3079790"/>
            <a:ext cx="6395680" cy="551498"/>
          </a:xfrm>
          <a:prstGeom prst="rect">
            <a:avLst/>
          </a:prstGeom>
          <a:solidFill>
            <a:srgbClr val="FFFFFF">
              <a:alpha val="4000"/>
            </a:srgbClr>
          </a:solidFill>
          <a:ln/>
        </p:spPr>
      </p:sp>
      <p:sp>
        <p:nvSpPr>
          <p:cNvPr id="30" name="Text 28"/>
          <p:cNvSpPr/>
          <p:nvPr/>
        </p:nvSpPr>
        <p:spPr>
          <a:xfrm>
            <a:off x="7755850" y="3202305"/>
            <a:ext cx="2810828"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P</a:t>
            </a:r>
            <a:endParaRPr lang="en-US" sz="1500" dirty="0"/>
          </a:p>
        </p:txBody>
      </p:sp>
      <p:sp>
        <p:nvSpPr>
          <p:cNvPr id="31" name="Text 29"/>
          <p:cNvSpPr/>
          <p:nvPr/>
        </p:nvSpPr>
        <p:spPr>
          <a:xfrm>
            <a:off x="10957441" y="3202305"/>
            <a:ext cx="2810828"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¬P</a:t>
            </a:r>
            <a:endParaRPr lang="en-US" sz="1500" dirty="0"/>
          </a:p>
        </p:txBody>
      </p:sp>
      <p:sp>
        <p:nvSpPr>
          <p:cNvPr id="32" name="Shape 30"/>
          <p:cNvSpPr/>
          <p:nvPr/>
        </p:nvSpPr>
        <p:spPr>
          <a:xfrm>
            <a:off x="7564160" y="3631287"/>
            <a:ext cx="6395680" cy="551498"/>
          </a:xfrm>
          <a:prstGeom prst="rect">
            <a:avLst/>
          </a:prstGeom>
          <a:solidFill>
            <a:srgbClr val="000000">
              <a:alpha val="4000"/>
            </a:srgbClr>
          </a:solidFill>
          <a:ln/>
        </p:spPr>
      </p:sp>
      <p:sp>
        <p:nvSpPr>
          <p:cNvPr id="33" name="Text 31"/>
          <p:cNvSpPr/>
          <p:nvPr/>
        </p:nvSpPr>
        <p:spPr>
          <a:xfrm>
            <a:off x="7755850" y="3753802"/>
            <a:ext cx="2810828"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Verdadero</a:t>
            </a:r>
            <a:endParaRPr lang="en-US" sz="1500" dirty="0"/>
          </a:p>
        </p:txBody>
      </p:sp>
      <p:sp>
        <p:nvSpPr>
          <p:cNvPr id="34" name="Text 32"/>
          <p:cNvSpPr/>
          <p:nvPr/>
        </p:nvSpPr>
        <p:spPr>
          <a:xfrm>
            <a:off x="10957441" y="3753802"/>
            <a:ext cx="2810828"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Falso</a:t>
            </a:r>
            <a:endParaRPr lang="en-US" sz="1500" dirty="0"/>
          </a:p>
        </p:txBody>
      </p:sp>
      <p:sp>
        <p:nvSpPr>
          <p:cNvPr id="35" name="Shape 33"/>
          <p:cNvSpPr/>
          <p:nvPr/>
        </p:nvSpPr>
        <p:spPr>
          <a:xfrm>
            <a:off x="7564160" y="4182785"/>
            <a:ext cx="6395680" cy="551498"/>
          </a:xfrm>
          <a:prstGeom prst="rect">
            <a:avLst/>
          </a:prstGeom>
          <a:solidFill>
            <a:srgbClr val="FFFFFF">
              <a:alpha val="4000"/>
            </a:srgbClr>
          </a:solidFill>
          <a:ln/>
        </p:spPr>
      </p:sp>
      <p:sp>
        <p:nvSpPr>
          <p:cNvPr id="36" name="Text 34"/>
          <p:cNvSpPr/>
          <p:nvPr/>
        </p:nvSpPr>
        <p:spPr>
          <a:xfrm>
            <a:off x="7755850" y="4305300"/>
            <a:ext cx="2810828"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Falso</a:t>
            </a:r>
            <a:endParaRPr lang="en-US" sz="1500" dirty="0"/>
          </a:p>
        </p:txBody>
      </p:sp>
      <p:sp>
        <p:nvSpPr>
          <p:cNvPr id="37" name="Text 35"/>
          <p:cNvSpPr/>
          <p:nvPr/>
        </p:nvSpPr>
        <p:spPr>
          <a:xfrm>
            <a:off x="10957441" y="4305300"/>
            <a:ext cx="2810828" cy="306467"/>
          </a:xfrm>
          <a:prstGeom prst="rect">
            <a:avLst/>
          </a:prstGeom>
          <a:noFill/>
          <a:ln/>
        </p:spPr>
        <p:txBody>
          <a:bodyPr wrap="non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Verdadero</a:t>
            </a:r>
            <a:endParaRPr lang="en-US" sz="1500" dirty="0"/>
          </a:p>
        </p:txBody>
      </p:sp>
      <p:sp>
        <p:nvSpPr>
          <p:cNvPr id="38" name="Text 36"/>
          <p:cNvSpPr/>
          <p:nvPr/>
        </p:nvSpPr>
        <p:spPr>
          <a:xfrm>
            <a:off x="7556540" y="4957405"/>
            <a:ext cx="6410920" cy="919401"/>
          </a:xfrm>
          <a:prstGeom prst="rect">
            <a:avLst/>
          </a:prstGeom>
          <a:noFill/>
          <a:ln/>
        </p:spPr>
        <p:txBody>
          <a:bodyPr wrap="squar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La negación simplemente invierte el valor de verdad de una proposición, siendo fundamental para expresar conceptos opuestos en lógica.</a:t>
            </a:r>
            <a:endParaRPr lang="en-US" sz="1500" dirty="0"/>
          </a:p>
        </p:txBody>
      </p:sp>
      <p:sp>
        <p:nvSpPr>
          <p:cNvPr id="39" name="Text 37"/>
          <p:cNvSpPr/>
          <p:nvPr/>
        </p:nvSpPr>
        <p:spPr>
          <a:xfrm>
            <a:off x="670560" y="7061240"/>
            <a:ext cx="13289280" cy="612934"/>
          </a:xfrm>
          <a:prstGeom prst="rect">
            <a:avLst/>
          </a:prstGeom>
          <a:noFill/>
          <a:ln/>
        </p:spPr>
        <p:txBody>
          <a:bodyPr wrap="square" lIns="0" tIns="0" rIns="0" bIns="0" rtlCol="0" anchor="t"/>
          <a:lstStyle/>
          <a:p>
            <a:pPr marL="0" indent="0">
              <a:lnSpc>
                <a:spcPts val="2400"/>
              </a:lnSpc>
              <a:buNone/>
            </a:pPr>
            <a:r>
              <a:rPr lang="en-US" sz="1500" dirty="0">
                <a:solidFill>
                  <a:srgbClr val="39393C"/>
                </a:solidFill>
                <a:latin typeface="Open Sans" pitchFamily="34" charset="0"/>
                <a:ea typeface="Open Sans" pitchFamily="34" charset="-122"/>
                <a:cs typeface="Open Sans" pitchFamily="34" charset="-120"/>
              </a:rPr>
              <a:t>Estos operadores son cruciales en la construcción de expresiones lógicas complejas y tienen aplicaciones extensas en programación, diseño de circuitos y razonamiento formal.</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870</Words>
  <Application>Microsoft Office PowerPoint</Application>
  <PresentationFormat>Personalizado</PresentationFormat>
  <Paragraphs>95</Paragraphs>
  <Slides>6</Slides>
  <Notes>6</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6</vt:i4>
      </vt:variant>
    </vt:vector>
  </HeadingPairs>
  <TitlesOfParts>
    <vt:vector size="12" baseType="lpstr">
      <vt:lpstr>Arial</vt:lpstr>
      <vt:lpstr>Playfair Display Bold</vt:lpstr>
      <vt:lpstr>Calibri</vt:lpstr>
      <vt:lpstr>Open Sans</vt:lpstr>
      <vt:lpstr>Open Sans Medium</vt:lpstr>
      <vt:lpstr>Office Theme</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Aura</cp:lastModifiedBy>
  <cp:revision>2</cp:revision>
  <dcterms:created xsi:type="dcterms:W3CDTF">2024-11-09T00:16:07Z</dcterms:created>
  <dcterms:modified xsi:type="dcterms:W3CDTF">2024-11-09T01:38:43Z</dcterms:modified>
</cp:coreProperties>
</file>