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Patrick Hand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ytv2Shha0fGaG9ukpjWjInSB2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atrickHa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204dc1d11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g2204dc1d11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2204dc1d11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04dc1d110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204dc1d110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204dc1d110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4dc1d110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204dc1d110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204dc1d110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04dc1d110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204dc1d110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204dc1d110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hyperlink" Target="https://miro.com/online-whiteboar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ro.com/online-whiteboard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hyperlink" Target="https://miro.com/online-whiteboar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hyperlink" Target="https://miro.com/online-whiteboard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" name="Google Shape;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10" y="1680210"/>
            <a:ext cx="486918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6350437" y="2556391"/>
            <a:ext cx="6814066" cy="85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3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5365"/>
              <a:buFont typeface="Patrick Hand"/>
              <a:buNone/>
            </a:pPr>
            <a:r>
              <a:rPr b="0" i="0" lang="en-US" sz="5365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Problemas de Matemáticas</a:t>
            </a:r>
            <a:endParaRPr b="0" i="0" sz="53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350437" y="3778329"/>
            <a:ext cx="7415927" cy="118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44"/>
              <a:buFont typeface="Patrick Hand"/>
              <a:buNone/>
            </a:pPr>
            <a:r>
              <a:t/>
            </a:r>
            <a:endParaRPr b="0" i="0" sz="194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6350437" y="5259586"/>
            <a:ext cx="394930" cy="394930"/>
          </a:xfrm>
          <a:prstGeom prst="roundRect">
            <a:avLst>
              <a:gd fmla="val 23151155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0" name="Google Shape;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" name="Google Shape;3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1774" y="662821"/>
            <a:ext cx="4910733" cy="6903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/>
          <p:nvPr/>
        </p:nvSpPr>
        <p:spPr>
          <a:xfrm>
            <a:off x="805815" y="653177"/>
            <a:ext cx="4605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48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625"/>
              <a:buFont typeface="Patrick Hand"/>
              <a:buNone/>
            </a:pPr>
            <a:r>
              <a:rPr b="0" i="0" lang="en-US" sz="3625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Pregunta 1</a:t>
            </a:r>
            <a:endParaRPr b="0" i="0" sz="36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805815" y="1574125"/>
            <a:ext cx="7532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9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rPr b="0" i="0" lang="en-US" sz="1812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Un depósito tiene 18 litros de agua. Si sacas 1/3 de esos 18 litros, ¿cuántos litros quedan en el depósito?</a:t>
            </a:r>
            <a:endParaRPr b="0" i="0" sz="1812" u="none" cap="none" strike="noStrike">
              <a:solidFill>
                <a:srgbClr val="383838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l">
              <a:lnSpc>
                <a:spcPct val="16009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t/>
            </a:r>
            <a:endParaRPr sz="1812">
              <a:solidFill>
                <a:srgbClr val="383838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l">
              <a:lnSpc>
                <a:spcPct val="16009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t/>
            </a:r>
            <a:endParaRPr sz="1812">
              <a:solidFill>
                <a:srgbClr val="383838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l">
              <a:lnSpc>
                <a:spcPct val="16009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Online Whiteboard for Realtime Collaboration | Miro Lite</a:t>
            </a:r>
            <a:endParaRPr sz="1812">
              <a:solidFill>
                <a:srgbClr val="383838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805815" y="4806553"/>
            <a:ext cx="7532400" cy="1269900"/>
          </a:xfrm>
          <a:prstGeom prst="roundRect">
            <a:avLst>
              <a:gd fmla="val 7616" name="adj"/>
            </a:avLst>
          </a:prstGeom>
          <a:solidFill>
            <a:srgbClr val="E6E6E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043583" y="5044321"/>
            <a:ext cx="23025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5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rPr b="0" i="0" lang="en-US" sz="1812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Respuestas:</a:t>
            </a:r>
            <a:endParaRPr b="0" i="0" sz="18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043583" y="5470208"/>
            <a:ext cx="7056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9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rPr b="0" i="0" lang="en-US" sz="1812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a. 6 litros b. 9 litros c. 12 litros d. 15 litros</a:t>
            </a:r>
            <a:endParaRPr b="0" i="0" sz="18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04dc1d110_0_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2204dc1d110_0_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4" name="Google Shape;44;g2204dc1d11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" name="Google Shape;45;g2204dc1d11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1774" y="662821"/>
            <a:ext cx="4910733" cy="6903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2204dc1d110_0_0"/>
          <p:cNvSpPr/>
          <p:nvPr/>
        </p:nvSpPr>
        <p:spPr>
          <a:xfrm>
            <a:off x="805815" y="653177"/>
            <a:ext cx="4605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48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625"/>
              <a:buFont typeface="Patrick Hand"/>
              <a:buNone/>
            </a:pPr>
            <a:r>
              <a:rPr b="0" i="0" lang="en-US" sz="3625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Pregunta 1</a:t>
            </a:r>
            <a:endParaRPr b="0" i="0" sz="36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g2204dc1d110_0_0"/>
          <p:cNvSpPr/>
          <p:nvPr/>
        </p:nvSpPr>
        <p:spPr>
          <a:xfrm>
            <a:off x="805815" y="1574125"/>
            <a:ext cx="7532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9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rPr b="0" i="0" lang="en-US" sz="1812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Un depósito tiene 18 litros de agua. Si sacas 1/3 de esos 18 litros, ¿cuántos litros quedan en el depósito?</a:t>
            </a:r>
            <a:endParaRPr b="0" i="0" sz="18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2204dc1d110_0_0"/>
          <p:cNvSpPr/>
          <p:nvPr/>
        </p:nvSpPr>
        <p:spPr>
          <a:xfrm>
            <a:off x="805815" y="2569845"/>
            <a:ext cx="7532400" cy="2006700"/>
          </a:xfrm>
          <a:prstGeom prst="roundRect">
            <a:avLst>
              <a:gd fmla="val 4820" name="adj"/>
            </a:avLst>
          </a:prstGeom>
          <a:solidFill>
            <a:srgbClr val="E6E6E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2204dc1d110_0_0"/>
          <p:cNvSpPr/>
          <p:nvPr/>
        </p:nvSpPr>
        <p:spPr>
          <a:xfrm>
            <a:off x="1043570" y="2807625"/>
            <a:ext cx="4167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5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rPr b="0" i="0" lang="en-US" sz="1812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Explicación usando fracciones:</a:t>
            </a:r>
            <a:endParaRPr b="0" i="0" sz="18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2204dc1d110_0_0"/>
          <p:cNvSpPr/>
          <p:nvPr/>
        </p:nvSpPr>
        <p:spPr>
          <a:xfrm>
            <a:off x="1043583" y="3233499"/>
            <a:ext cx="70569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9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rPr b="0" i="0" lang="en-US" sz="1812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Primero, calculamos 1/3 de 18 litros. Para eso, dividimos 18 por 3, lo que nos da 6 litros. Entonces, al sacar esos 6 litros, restamos 6 a los 18 litros originales. </a:t>
            </a:r>
            <a:endParaRPr b="0" i="0" sz="18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g2204dc1d110_0_0"/>
          <p:cNvSpPr/>
          <p:nvPr/>
        </p:nvSpPr>
        <p:spPr>
          <a:xfrm>
            <a:off x="805815" y="4806553"/>
            <a:ext cx="7532400" cy="1269900"/>
          </a:xfrm>
          <a:prstGeom prst="roundRect">
            <a:avLst>
              <a:gd fmla="val 7616" name="adj"/>
            </a:avLst>
          </a:prstGeom>
          <a:solidFill>
            <a:srgbClr val="E6E6E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204dc1d110_0_0"/>
          <p:cNvSpPr/>
          <p:nvPr/>
        </p:nvSpPr>
        <p:spPr>
          <a:xfrm>
            <a:off x="1043583" y="5044321"/>
            <a:ext cx="23025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5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rPr b="0" i="0" lang="en-US" sz="1812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Respuestas:</a:t>
            </a:r>
            <a:endParaRPr b="0" i="0" sz="18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2204dc1d110_0_0"/>
          <p:cNvSpPr/>
          <p:nvPr/>
        </p:nvSpPr>
        <p:spPr>
          <a:xfrm>
            <a:off x="1043583" y="5470208"/>
            <a:ext cx="7056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9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rPr b="0" i="0" lang="en-US" sz="1812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a. 6 litros b. 9 litros c. 12 litros d. 15 litros</a:t>
            </a:r>
            <a:endParaRPr b="0" i="0" sz="18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2204dc1d110_0_0"/>
          <p:cNvSpPr/>
          <p:nvPr/>
        </p:nvSpPr>
        <p:spPr>
          <a:xfrm>
            <a:off x="805815" y="6306503"/>
            <a:ext cx="7532400" cy="1269900"/>
          </a:xfrm>
          <a:prstGeom prst="roundRect">
            <a:avLst>
              <a:gd fmla="val 7616" name="adj"/>
            </a:avLst>
          </a:prstGeom>
          <a:solidFill>
            <a:srgbClr val="E6E6E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204dc1d110_0_0"/>
          <p:cNvSpPr/>
          <p:nvPr/>
        </p:nvSpPr>
        <p:spPr>
          <a:xfrm>
            <a:off x="1043583" y="6544270"/>
            <a:ext cx="23025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5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rPr b="0" i="0" lang="en-US" sz="1812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Respuesta correcta:</a:t>
            </a:r>
            <a:endParaRPr b="0" i="0" sz="18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2204dc1d110_0_0"/>
          <p:cNvSpPr/>
          <p:nvPr/>
        </p:nvSpPr>
        <p:spPr>
          <a:xfrm>
            <a:off x="1043583" y="6970157"/>
            <a:ext cx="7056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9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rPr b="0" i="0" lang="en-US" sz="1812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c. 12 litros</a:t>
            </a:r>
            <a:endParaRPr b="0" i="0" sz="18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9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12"/>
              <a:buFont typeface="Patrick Hand"/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Online Whiteboard for Realtime Collaboration | Miro Lite</a:t>
            </a:r>
            <a:endParaRPr/>
          </a:p>
        </p:txBody>
      </p:sp>
      <p:pic>
        <p:nvPicPr>
          <p:cNvPr descr="preencoded.png" id="64" name="Google Shape;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52610" y="2329458"/>
            <a:ext cx="4869061" cy="357068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864037" y="751165"/>
            <a:ext cx="4937760" cy="617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888"/>
              <a:buFont typeface="Patrick Hand"/>
              <a:buNone/>
            </a:pPr>
            <a:r>
              <a:rPr b="0" i="0" lang="en-US" sz="3888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Pregunta 2</a:t>
            </a:r>
            <a:endParaRPr b="0" i="0" sz="38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864037" y="1738551"/>
            <a:ext cx="7415927" cy="7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44"/>
              <a:buFont typeface="Patrick Hand"/>
              <a:buNone/>
            </a:pPr>
            <a:r>
              <a:rPr b="0" i="0" lang="en-US" sz="1944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Una cuerda mide 64 cm. Si le cortas 1/4 de su longitud, ¿cuánto mide la cuerda después de cortarla?</a:t>
            </a:r>
            <a:endParaRPr b="0" i="0" sz="194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208130" y="5681474"/>
            <a:ext cx="2469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44"/>
              <a:buFont typeface="Patrick Hand"/>
              <a:buNone/>
            </a:pPr>
            <a:r>
              <a:rPr b="0" i="0" lang="en-US" sz="1944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Respuestas:</a:t>
            </a:r>
            <a:endParaRPr b="0" i="0" sz="194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208130" y="6138198"/>
            <a:ext cx="661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44"/>
              <a:buFont typeface="Patrick Hand"/>
              <a:buNone/>
            </a:pPr>
            <a:r>
              <a:rPr b="0" i="0" lang="en-US" sz="1944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a. 40 cm b. 48 cm c. 52 cm d. 56 cm</a:t>
            </a:r>
            <a:endParaRPr b="0" i="0" sz="194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075373" y="6756083"/>
            <a:ext cx="132755" cy="296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33"/>
              <a:buFont typeface="Patrick Hand"/>
              <a:buNone/>
            </a:pPr>
            <a:r>
              <a:t/>
            </a:r>
            <a:endParaRPr b="0" i="0" sz="2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04dc1d110_0_2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204dc1d110_0_2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8" name="Google Shape;78;g2204dc1d110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9" name="Google Shape;79;g2204dc1d110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2610" y="2329458"/>
            <a:ext cx="4869062" cy="357068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204dc1d110_0_25"/>
          <p:cNvSpPr/>
          <p:nvPr/>
        </p:nvSpPr>
        <p:spPr>
          <a:xfrm>
            <a:off x="864037" y="751165"/>
            <a:ext cx="4937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888"/>
              <a:buFont typeface="Patrick Hand"/>
              <a:buNone/>
            </a:pPr>
            <a:r>
              <a:rPr b="0" i="0" lang="en-US" sz="3888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Pregunta 2</a:t>
            </a:r>
            <a:endParaRPr b="0" i="0" sz="38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2204dc1d110_0_25"/>
          <p:cNvSpPr/>
          <p:nvPr/>
        </p:nvSpPr>
        <p:spPr>
          <a:xfrm>
            <a:off x="864037" y="1738551"/>
            <a:ext cx="7416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44"/>
              <a:buFont typeface="Patrick Hand"/>
              <a:buNone/>
            </a:pPr>
            <a:r>
              <a:rPr b="0" i="0" lang="en-US" sz="1944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Una cuerda mide 64 cm. Si le cortas 1/4 de su longitud, ¿cuánto mide la cuerda después de cortarla?</a:t>
            </a:r>
            <a:endParaRPr b="0" i="0" sz="194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2204dc1d110_0_25"/>
          <p:cNvSpPr/>
          <p:nvPr/>
        </p:nvSpPr>
        <p:spPr>
          <a:xfrm>
            <a:off x="864037" y="3083957"/>
            <a:ext cx="555300" cy="555300"/>
          </a:xfrm>
          <a:prstGeom prst="roundRect">
            <a:avLst>
              <a:gd fmla="val 18669" name="adj"/>
            </a:avLst>
          </a:prstGeom>
          <a:solidFill>
            <a:srgbClr val="E6E6E6"/>
          </a:solidFill>
          <a:ln cap="flat" cmpd="sng" w="152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204dc1d110_0_25"/>
          <p:cNvSpPr/>
          <p:nvPr/>
        </p:nvSpPr>
        <p:spPr>
          <a:xfrm>
            <a:off x="1087874" y="3213497"/>
            <a:ext cx="107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33"/>
              <a:buFont typeface="Patrick Hand"/>
              <a:buNone/>
            </a:pPr>
            <a:r>
              <a:rPr b="0" i="0" lang="en-US" sz="2333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1</a:t>
            </a:r>
            <a:endParaRPr b="0" i="0" sz="2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204dc1d110_0_25"/>
          <p:cNvSpPr/>
          <p:nvPr/>
        </p:nvSpPr>
        <p:spPr>
          <a:xfrm>
            <a:off x="1666272" y="3083950"/>
            <a:ext cx="4419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44"/>
              <a:buFont typeface="Patrick Hand"/>
              <a:buNone/>
            </a:pPr>
            <a:r>
              <a:rPr b="0" i="0" lang="en-US" sz="1944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Explicación usando fracciones:</a:t>
            </a:r>
            <a:endParaRPr b="0" i="0" sz="194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204dc1d110_0_25"/>
          <p:cNvSpPr/>
          <p:nvPr/>
        </p:nvSpPr>
        <p:spPr>
          <a:xfrm>
            <a:off x="1666280" y="3540681"/>
            <a:ext cx="6613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44"/>
              <a:buFont typeface="Patrick Hand"/>
              <a:buNone/>
            </a:pPr>
            <a:r>
              <a:rPr b="0" i="0" lang="en-US" sz="1944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Para encontrar 1/4 de 64 cm, dividimos 64 por 4, lo que nos da 16 cm. Al cortar esos 16 cm, restamos 16 de los 64 cm originales, dejando una cuerda de 48 cm.</a:t>
            </a:r>
            <a:endParaRPr b="0" i="0" sz="194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204dc1d110_0_25"/>
          <p:cNvSpPr/>
          <p:nvPr/>
        </p:nvSpPr>
        <p:spPr>
          <a:xfrm>
            <a:off x="864037" y="5250299"/>
            <a:ext cx="555300" cy="555300"/>
          </a:xfrm>
          <a:prstGeom prst="roundRect">
            <a:avLst>
              <a:gd fmla="val 18669" name="adj"/>
            </a:avLst>
          </a:prstGeom>
          <a:solidFill>
            <a:srgbClr val="E6E6E6"/>
          </a:solidFill>
          <a:ln cap="flat" cmpd="sng" w="152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204dc1d110_0_25"/>
          <p:cNvSpPr/>
          <p:nvPr/>
        </p:nvSpPr>
        <p:spPr>
          <a:xfrm>
            <a:off x="1072396" y="5379839"/>
            <a:ext cx="138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33"/>
              <a:buFont typeface="Patrick Hand"/>
              <a:buNone/>
            </a:pPr>
            <a:r>
              <a:rPr b="0" i="0" lang="en-US" sz="2333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2</a:t>
            </a:r>
            <a:endParaRPr b="0" i="0" sz="2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204dc1d110_0_25"/>
          <p:cNvSpPr/>
          <p:nvPr/>
        </p:nvSpPr>
        <p:spPr>
          <a:xfrm>
            <a:off x="1666280" y="5250299"/>
            <a:ext cx="2469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44"/>
              <a:buFont typeface="Patrick Hand"/>
              <a:buNone/>
            </a:pPr>
            <a:r>
              <a:rPr b="0" i="0" lang="en-US" sz="1944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Respuestas:</a:t>
            </a:r>
            <a:endParaRPr b="0" i="0" sz="194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204dc1d110_0_25"/>
          <p:cNvSpPr/>
          <p:nvPr/>
        </p:nvSpPr>
        <p:spPr>
          <a:xfrm>
            <a:off x="1666280" y="5707023"/>
            <a:ext cx="661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44"/>
              <a:buFont typeface="Patrick Hand"/>
              <a:buNone/>
            </a:pPr>
            <a:r>
              <a:rPr b="0" i="0" lang="en-US" sz="1944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a. 40 cm b. 48 cm c. 52 cm d. 56 cm</a:t>
            </a:r>
            <a:endParaRPr b="0" i="0" sz="194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2204dc1d110_0_25"/>
          <p:cNvSpPr/>
          <p:nvPr/>
        </p:nvSpPr>
        <p:spPr>
          <a:xfrm>
            <a:off x="864037" y="6626543"/>
            <a:ext cx="555300" cy="555300"/>
          </a:xfrm>
          <a:prstGeom prst="roundRect">
            <a:avLst>
              <a:gd fmla="val 18669" name="adj"/>
            </a:avLst>
          </a:prstGeom>
          <a:solidFill>
            <a:srgbClr val="E6E6E6"/>
          </a:solidFill>
          <a:ln cap="flat" cmpd="sng" w="152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204dc1d110_0_25"/>
          <p:cNvSpPr/>
          <p:nvPr/>
        </p:nvSpPr>
        <p:spPr>
          <a:xfrm>
            <a:off x="1075373" y="6756083"/>
            <a:ext cx="132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33"/>
              <a:buFont typeface="Patrick Hand"/>
              <a:buNone/>
            </a:pPr>
            <a:r>
              <a:rPr b="0" i="0" lang="en-US" sz="2333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3</a:t>
            </a:r>
            <a:endParaRPr b="0" i="0" sz="2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2204dc1d110_0_25"/>
          <p:cNvSpPr/>
          <p:nvPr/>
        </p:nvSpPr>
        <p:spPr>
          <a:xfrm>
            <a:off x="1666280" y="6626543"/>
            <a:ext cx="2469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44"/>
              <a:buFont typeface="Patrick Hand"/>
              <a:buNone/>
            </a:pPr>
            <a:r>
              <a:rPr b="0" i="0" lang="en-US" sz="1944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Respuesta correcta:</a:t>
            </a:r>
            <a:endParaRPr b="0" i="0" sz="194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2204dc1d110_0_25"/>
          <p:cNvSpPr/>
          <p:nvPr/>
        </p:nvSpPr>
        <p:spPr>
          <a:xfrm>
            <a:off x="1666280" y="7083266"/>
            <a:ext cx="661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44"/>
              <a:buFont typeface="Patrick Hand"/>
              <a:buNone/>
            </a:pPr>
            <a:r>
              <a:rPr b="0" i="0" lang="en-US" sz="1944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b. 48 cm</a:t>
            </a:r>
            <a:endParaRPr b="0" i="0" sz="194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2" name="Google Shape;1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4747" y="2252901"/>
            <a:ext cx="4964906" cy="372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/>
          <p:nvPr/>
        </p:nvSpPr>
        <p:spPr>
          <a:xfrm>
            <a:off x="730210" y="1073229"/>
            <a:ext cx="4172664" cy="52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4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286"/>
              <a:buFont typeface="Patrick Hand"/>
              <a:buNone/>
            </a:pPr>
            <a:r>
              <a:rPr b="0" i="0" lang="en-US" sz="3286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Pregunta 3</a:t>
            </a:r>
            <a:endParaRPr b="0" i="0" sz="32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730210" y="1907738"/>
            <a:ext cx="7683579" cy="667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43"/>
              <a:buFont typeface="Patrick Hand"/>
              <a:buNone/>
            </a:pPr>
            <a:r>
              <a:rPr b="0" i="0" lang="en-US" sz="1643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Unos zapatos costaban $120. Después de aplicar un descuento, el precio final fue $90. ¿Qué porcentaje de descuento se aplicó?</a:t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730210" y="2809875"/>
            <a:ext cx="7683579" cy="4346377"/>
          </a:xfrm>
          <a:prstGeom prst="roundRect">
            <a:avLst>
              <a:gd fmla="val 2016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737830" y="2817495"/>
            <a:ext cx="7668339" cy="1600438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946428" y="4550688"/>
            <a:ext cx="3413165" cy="333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3"/>
              <a:buFont typeface="Calibri"/>
              <a:buNone/>
            </a:pPr>
            <a:r>
              <a:t/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737830" y="5350907"/>
            <a:ext cx="7668339" cy="599242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4784407" y="5483662"/>
            <a:ext cx="3413165" cy="333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3"/>
              <a:buFont typeface="Calibri"/>
              <a:buNone/>
            </a:pPr>
            <a:r>
              <a:t/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737830" y="5950148"/>
            <a:ext cx="7668339" cy="599242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946428" y="6082903"/>
            <a:ext cx="3413165" cy="333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43"/>
              <a:buFont typeface="Patrick Hand"/>
              <a:buNone/>
            </a:pPr>
            <a:r>
              <a:rPr b="0" i="0" lang="en-US" sz="1643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Respuestas:</a:t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4784407" y="6082903"/>
            <a:ext cx="3413165" cy="333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43"/>
              <a:buFont typeface="Patrick Hand"/>
              <a:buNone/>
            </a:pPr>
            <a:r>
              <a:rPr b="0" i="0" lang="en-US" sz="1643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a. 10% b. 15% c. 20% d. 25%</a:t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737830" y="6549390"/>
            <a:ext cx="7668339" cy="599242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1014650" y="3574175"/>
            <a:ext cx="611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Online Whiteboard for Realtime Collaboration | Miro Lite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04dc1d110_0_4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204dc1d110_0_4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2" name="Google Shape;122;g2204dc1d110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g2204dc1d110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4747" y="2252901"/>
            <a:ext cx="4964907" cy="372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204dc1d110_0_48"/>
          <p:cNvSpPr/>
          <p:nvPr/>
        </p:nvSpPr>
        <p:spPr>
          <a:xfrm>
            <a:off x="730210" y="1073229"/>
            <a:ext cx="41727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4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286"/>
              <a:buFont typeface="Patrick Hand"/>
              <a:buNone/>
            </a:pPr>
            <a:r>
              <a:rPr b="0" i="0" lang="en-US" sz="3286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Pregunta 3</a:t>
            </a:r>
            <a:endParaRPr b="0" i="0" sz="32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204dc1d110_0_48"/>
          <p:cNvSpPr/>
          <p:nvPr/>
        </p:nvSpPr>
        <p:spPr>
          <a:xfrm>
            <a:off x="730210" y="1907738"/>
            <a:ext cx="7683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43"/>
              <a:buFont typeface="Patrick Hand"/>
              <a:buNone/>
            </a:pPr>
            <a:r>
              <a:rPr b="0" i="0" lang="en-US" sz="1643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Unos zapatos costaban $120. Después de aplicar un descuento, el precio final fue $90. ¿Qué porcentaje de descuento se aplicó?</a:t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204dc1d110_0_48"/>
          <p:cNvSpPr/>
          <p:nvPr/>
        </p:nvSpPr>
        <p:spPr>
          <a:xfrm>
            <a:off x="730210" y="2809875"/>
            <a:ext cx="7683600" cy="4346400"/>
          </a:xfrm>
          <a:prstGeom prst="roundRect">
            <a:avLst>
              <a:gd fmla="val 2016" name="adj"/>
            </a:avLst>
          </a:prstGeom>
          <a:noFill/>
          <a:ln cap="flat" cmpd="sng" w="9525">
            <a:solidFill>
              <a:srgbClr val="000000">
                <a:alpha val="784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204dc1d110_0_48"/>
          <p:cNvSpPr/>
          <p:nvPr/>
        </p:nvSpPr>
        <p:spPr>
          <a:xfrm>
            <a:off x="737830" y="2817495"/>
            <a:ext cx="7668300" cy="1600500"/>
          </a:xfrm>
          <a:prstGeom prst="rect">
            <a:avLst/>
          </a:prstGeom>
          <a:solidFill>
            <a:srgbClr val="FFFFFF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204dc1d110_0_48"/>
          <p:cNvSpPr/>
          <p:nvPr/>
        </p:nvSpPr>
        <p:spPr>
          <a:xfrm>
            <a:off x="946428" y="2950250"/>
            <a:ext cx="34131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43"/>
              <a:buFont typeface="Patrick Hand"/>
              <a:buNone/>
            </a:pPr>
            <a:r>
              <a:rPr b="0" i="0" lang="en-US" sz="1643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usando la regla de tres:</a:t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204dc1d110_0_48"/>
          <p:cNvSpPr/>
          <p:nvPr/>
        </p:nvSpPr>
        <p:spPr>
          <a:xfrm>
            <a:off x="4784407" y="2950250"/>
            <a:ext cx="34131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43"/>
              <a:buFont typeface="Patrick Hand"/>
              <a:buNone/>
            </a:pPr>
            <a:r>
              <a:t/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204dc1d110_0_48"/>
          <p:cNvSpPr/>
          <p:nvPr/>
        </p:nvSpPr>
        <p:spPr>
          <a:xfrm>
            <a:off x="737830" y="4417933"/>
            <a:ext cx="7668300" cy="933000"/>
          </a:xfrm>
          <a:prstGeom prst="rect">
            <a:avLst/>
          </a:prstGeom>
          <a:solidFill>
            <a:srgbClr val="000000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204dc1d110_0_48"/>
          <p:cNvSpPr/>
          <p:nvPr/>
        </p:nvSpPr>
        <p:spPr>
          <a:xfrm>
            <a:off x="946428" y="4550688"/>
            <a:ext cx="34131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3"/>
              <a:buFont typeface="Calibri"/>
              <a:buNone/>
            </a:pPr>
            <a:r>
              <a:t/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204dc1d110_0_48"/>
          <p:cNvSpPr/>
          <p:nvPr/>
        </p:nvSpPr>
        <p:spPr>
          <a:xfrm>
            <a:off x="737830" y="5350907"/>
            <a:ext cx="7668300" cy="599100"/>
          </a:xfrm>
          <a:prstGeom prst="rect">
            <a:avLst/>
          </a:prstGeom>
          <a:solidFill>
            <a:srgbClr val="FFFFFF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204dc1d110_0_48"/>
          <p:cNvSpPr/>
          <p:nvPr/>
        </p:nvSpPr>
        <p:spPr>
          <a:xfrm>
            <a:off x="946428" y="5483662"/>
            <a:ext cx="34131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43"/>
              <a:buFont typeface="Patrick Hand"/>
              <a:buNone/>
            </a:pPr>
            <a:r>
              <a:rPr b="0" i="0" lang="en-US" sz="1643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Por lo tanto, se aplicó un descuento del 25%.</a:t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204dc1d110_0_48"/>
          <p:cNvSpPr/>
          <p:nvPr/>
        </p:nvSpPr>
        <p:spPr>
          <a:xfrm>
            <a:off x="4784407" y="5483662"/>
            <a:ext cx="34131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3"/>
              <a:buFont typeface="Calibri"/>
              <a:buNone/>
            </a:pPr>
            <a:r>
              <a:t/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204dc1d110_0_48"/>
          <p:cNvSpPr/>
          <p:nvPr/>
        </p:nvSpPr>
        <p:spPr>
          <a:xfrm>
            <a:off x="737830" y="5950148"/>
            <a:ext cx="7668300" cy="599100"/>
          </a:xfrm>
          <a:prstGeom prst="rect">
            <a:avLst/>
          </a:prstGeom>
          <a:solidFill>
            <a:srgbClr val="000000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204dc1d110_0_48"/>
          <p:cNvSpPr/>
          <p:nvPr/>
        </p:nvSpPr>
        <p:spPr>
          <a:xfrm>
            <a:off x="946428" y="6082903"/>
            <a:ext cx="34131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43"/>
              <a:buFont typeface="Patrick Hand"/>
              <a:buNone/>
            </a:pPr>
            <a:r>
              <a:rPr b="0" i="0" lang="en-US" sz="1643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Respuestas:</a:t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204dc1d110_0_48"/>
          <p:cNvSpPr/>
          <p:nvPr/>
        </p:nvSpPr>
        <p:spPr>
          <a:xfrm>
            <a:off x="4784407" y="6082903"/>
            <a:ext cx="34131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43"/>
              <a:buFont typeface="Patrick Hand"/>
              <a:buNone/>
            </a:pPr>
            <a:r>
              <a:rPr b="0" i="0" lang="en-US" sz="1643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a. 10% b. 15% c. 20% d. 25%</a:t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204dc1d110_0_48"/>
          <p:cNvSpPr/>
          <p:nvPr/>
        </p:nvSpPr>
        <p:spPr>
          <a:xfrm>
            <a:off x="737830" y="6549390"/>
            <a:ext cx="7668300" cy="599100"/>
          </a:xfrm>
          <a:prstGeom prst="rect">
            <a:avLst/>
          </a:prstGeom>
          <a:solidFill>
            <a:srgbClr val="FFFFFF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204dc1d110_0_48"/>
          <p:cNvSpPr/>
          <p:nvPr/>
        </p:nvSpPr>
        <p:spPr>
          <a:xfrm>
            <a:off x="946428" y="6682145"/>
            <a:ext cx="34131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43"/>
              <a:buFont typeface="Patrick Hand"/>
              <a:buNone/>
            </a:pPr>
            <a:r>
              <a:rPr b="0" i="0" lang="en-US" sz="1643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Respuesta correcta:</a:t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204dc1d110_0_48"/>
          <p:cNvSpPr/>
          <p:nvPr/>
        </p:nvSpPr>
        <p:spPr>
          <a:xfrm>
            <a:off x="4784407" y="6682145"/>
            <a:ext cx="34131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43"/>
              <a:buFont typeface="Patrick Hand"/>
              <a:buNone/>
            </a:pPr>
            <a:r>
              <a:rPr b="0" i="0" lang="en-US" sz="1643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d. 25%</a:t>
            </a:r>
            <a:endParaRPr b="0" i="0" sz="16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-418875" y="0"/>
            <a:ext cx="14630400" cy="82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8" name="Google Shape;1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9979" y="2278380"/>
            <a:ext cx="5054322" cy="36728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/>
          <p:nvPr/>
        </p:nvSpPr>
        <p:spPr>
          <a:xfrm>
            <a:off x="795814" y="712470"/>
            <a:ext cx="3456384" cy="431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722"/>
              <a:buFont typeface="Patrick Hand"/>
              <a:buNone/>
            </a:pPr>
            <a:r>
              <a:rPr b="0" i="0" lang="en-US" sz="2722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Pregunta 4</a:t>
            </a:r>
            <a:endParaRPr b="0" i="0" sz="272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795825" y="1403622"/>
            <a:ext cx="76680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361"/>
              <a:buFont typeface="Patrick Hand"/>
              <a:buNone/>
            </a:pPr>
            <a:r>
              <a:rPr b="0" i="0" lang="en-US" sz="1361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Si 1 pulgada equivale a 2,5 cm, ¿cuántas pulgadas son 20 cm?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919049" y="3429833"/>
            <a:ext cx="1728192" cy="21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1"/>
              <a:buFont typeface="Calibri"/>
              <a:buNone/>
            </a:pPr>
            <a:r>
              <a:t/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1133400" y="2463950"/>
            <a:ext cx="561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Online Whiteboard for Realtime Collaboration | Miro Lite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2071449" y="5077182"/>
            <a:ext cx="17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361"/>
              <a:buFont typeface="Patrick Hand"/>
              <a:buNone/>
            </a:pPr>
            <a:r>
              <a:rPr b="0" i="0" lang="en-US" sz="1361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Respuestas: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2071449" y="5396865"/>
            <a:ext cx="6429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361"/>
              <a:buFont typeface="Patrick Hand"/>
              <a:buNone/>
            </a:pPr>
            <a:r>
              <a:rPr b="0" i="0" lang="en-US" sz="1361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a. 5 pulgadas b. 7 pulgadas c. 8 pulgadas d. 10 pulgadas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4dc1d110_0_7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204dc1d110_0_7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1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43"/>
              <a:buFont typeface="Patrick Hand"/>
              <a:buNone/>
            </a:pPr>
            <a:r>
              <a:t/>
            </a:r>
            <a:endParaRPr/>
          </a:p>
        </p:txBody>
      </p:sp>
      <p:pic>
        <p:nvPicPr>
          <p:cNvPr descr="preencoded.png" id="162" name="Google Shape;162;g2204dc1d110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3" name="Google Shape;163;g2204dc1d110_0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9979" y="2278380"/>
            <a:ext cx="5054322" cy="3672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204dc1d110_0_77"/>
          <p:cNvSpPr/>
          <p:nvPr/>
        </p:nvSpPr>
        <p:spPr>
          <a:xfrm>
            <a:off x="795814" y="712470"/>
            <a:ext cx="3456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722"/>
              <a:buFont typeface="Patrick Hand"/>
              <a:buNone/>
            </a:pPr>
            <a:r>
              <a:rPr b="0" i="0" lang="en-US" sz="2722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Pregunta 4</a:t>
            </a:r>
            <a:endParaRPr b="0" i="0" sz="272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204dc1d110_0_77"/>
          <p:cNvSpPr/>
          <p:nvPr/>
        </p:nvSpPr>
        <p:spPr>
          <a:xfrm>
            <a:off x="795814" y="1403628"/>
            <a:ext cx="7552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361"/>
              <a:buFont typeface="Patrick Hand"/>
              <a:buNone/>
            </a:pPr>
            <a:r>
              <a:rPr b="0" i="0" lang="en-US" sz="1361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Si 1 pulgada equivale a 2,5 cm, ¿cuántas pulgadas son 20 cm?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204dc1d110_0_77"/>
          <p:cNvSpPr/>
          <p:nvPr/>
        </p:nvSpPr>
        <p:spPr>
          <a:xfrm>
            <a:off x="1919049" y="3429833"/>
            <a:ext cx="17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1"/>
              <a:buFont typeface="Calibri"/>
              <a:buNone/>
            </a:pPr>
            <a:r>
              <a:t/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204dc1d110_0_77"/>
          <p:cNvSpPr/>
          <p:nvPr/>
        </p:nvSpPr>
        <p:spPr>
          <a:xfrm>
            <a:off x="1919049" y="6307336"/>
            <a:ext cx="17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1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361"/>
              <a:buFont typeface="Patrick Hand"/>
              <a:buNone/>
            </a:pPr>
            <a:r>
              <a:rPr b="0" i="0" lang="en-US" sz="1361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Respuesta correcta: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204dc1d110_0_77"/>
          <p:cNvSpPr/>
          <p:nvPr/>
        </p:nvSpPr>
        <p:spPr>
          <a:xfrm>
            <a:off x="1919049" y="6627019"/>
            <a:ext cx="6429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5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361"/>
              <a:buFont typeface="Patrick Hand"/>
              <a:buNone/>
            </a:pPr>
            <a:r>
              <a:rPr b="0" i="0" lang="en-US" sz="1361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c. 8 pulgadas</a:t>
            </a:r>
            <a:endParaRPr b="0" i="0" sz="136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2024-08-15T00:38:28Z</dcterms:created>
  <dc:creator>PptxGenJS</dc:creator>
</cp:coreProperties>
</file>