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4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10.wmf" ContentType="image/x-wmf"/>
  <Override PartName="/ppt/media/image8.png" ContentType="image/png"/>
  <Override PartName="/ppt/media/image9.png" ContentType="image/png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86" r:id="rId12"/>
    <p:sldMasterId id="2147483688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23.xml"/><Relationship Id="rId13" Type="http://schemas.openxmlformats.org/officeDocument/2006/relationships/slideMaster" Target="slideMasters/slideMaster24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76048E-7FDD-422F-8B8E-E38C4D40CA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2D996D9-F88D-4B7F-B9C9-54C1AF34287C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88F6AF3-EE53-4BDC-A11D-0EB18A920B03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30CC2DA-DDAB-4B3A-A4D9-07FDA2D8509D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A94B54C-16C2-491B-863F-D5D5800E60E0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1B7BAB6-FFF7-4A6F-9ABC-028B623998F3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384E61B-A4F5-4269-A069-C786F8EC2B65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95D1A8D-3DB9-4769-9D1E-FF8B1C1C9DD3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9CEEC1F-200A-4561-AFB3-1CD1951F1F71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1F3EB8C-DD3F-4CC5-B403-E11E89556C00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DB0A39-B07C-42F0-BDA6-9F69698A81B3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886DD5-1277-4CA7-9C50-D82CB47686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96A7DEE-926B-4B54-BC37-98C466F61CC4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En bl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AC1AC82-060B-47D0-8DFC-A6036E7EE176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5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6396A73-C116-4E80-89E7-5A752810EEAC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7F01DB4-1358-4609-A8FA-D1E54E8AD575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75EEBC2-215E-4206-9FD4-7C71C005D5B2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3688521-595C-4132-87D7-ABB899FAE4C3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5BFDEE-5EC7-42EE-9C40-9CF82C24F548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807763F-1F0E-4F95-9F6D-6A9429D50320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AA6903C-2793-4E1C-A7B6-CE15113BB3E3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77A93246-790E-46B5-87CB-46CFFF6319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ADEED7-3CD5-46FC-8BE6-ADFE05BE2C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717F227F-D072-4F11-A22F-2A5AC48EE3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DC177F9-432E-4FD7-875A-D1D8918639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FDB0383-4D7E-42F2-9610-A7BC18465B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1614E64-A975-47E8-892E-FD6406D19C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F84A785-C754-452F-8AD5-6ADD284EBB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EA21EFE-D69A-4A7B-AD92-602A534580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A912F27-22D5-4366-8823-8B79780733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29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3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10B4644-3794-4270-839A-D5381D36CCB9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4DB3E0-8ADF-4391-9AC7-8AEA79B388A5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3B146FD-7415-4A29-AA8C-CBDE04C0BDC1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8D458B4-33B8-467A-84C4-A1C8110411D3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EDB4197-579C-4253-8ADA-23E52CEE3E8A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93CD71A-14C7-464A-B062-7B4906D56832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D0AB478-B2C3-4402-98CD-16082E025C8C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400C0A4-F10D-4366-9DAC-A5ED96BB7A81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B5559C0-550C-4B43-B3E9-17F81AE24C8E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ADA1165-9AED-4E15-89C8-C1FF78FFD5C1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5375689-F235-41C6-9E4A-B0BD6DB0BA56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2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0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app.diagrams.net/#G1x3lA7LgQjIFMnrYUmO9qoTsMAzEQkPVX%23%7B%22pageId%22%3A%22UGlf8FXX3hrjc-9rX4iH%22%7D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adroTexto 4"/>
          <p:cNvSpPr/>
          <p:nvPr/>
        </p:nvSpPr>
        <p:spPr>
          <a:xfrm>
            <a:off x="1143000" y="940320"/>
            <a:ext cx="8289360" cy="510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ES" sz="3200" strike="noStrike" u="none">
                <a:solidFill>
                  <a:srgbClr val="404040"/>
                </a:solidFill>
                <a:effectLst/>
                <a:uFillTx/>
                <a:latin typeface="Work Sans Bold Roman"/>
              </a:rPr>
              <a:t>Informe de Análisis con Listas de Chequeo para la Validación de Artefactos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ES" sz="3200" strike="noStrike" u="none">
                <a:solidFill>
                  <a:srgbClr val="404040"/>
                </a:solidFill>
                <a:effectLst/>
                <a:uFillTx/>
                <a:latin typeface="Work Sans Bold Roman"/>
              </a:rPr>
              <a:t>Proyecto: "Censo Rural" 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ES" sz="3200" strike="noStrike" u="none">
                <a:solidFill>
                  <a:srgbClr val="404040"/>
                </a:solidFill>
                <a:effectLst/>
                <a:uFillTx/>
                <a:latin typeface="Work Sans Bold Roman"/>
              </a:rPr>
              <a:t>Evidencia GA2-220501093-AA3-EV02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CuadroTexto 2"/>
          <p:cNvSpPr/>
          <p:nvPr/>
        </p:nvSpPr>
        <p:spPr>
          <a:xfrm>
            <a:off x="8123760" y="5515920"/>
            <a:ext cx="2987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Medium Roman"/>
              </a:rPr>
              <a:t>Aprendiz Digital I J Gallardo Navarro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CuadroTexto 3"/>
          <p:cNvSpPr/>
          <p:nvPr/>
        </p:nvSpPr>
        <p:spPr>
          <a:xfrm flipV="1" rot="10784400">
            <a:off x="4944960" y="5432760"/>
            <a:ext cx="26834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_tradnl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Instructor virtual John Ninno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n 1" descr=""/>
          <p:cNvPicPr/>
          <p:nvPr/>
        </p:nvPicPr>
        <p:blipFill>
          <a:blip r:embed="rId2"/>
          <a:stretch/>
        </p:blipFill>
        <p:spPr>
          <a:xfrm>
            <a:off x="2209680" y="2261880"/>
            <a:ext cx="7768080" cy="348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" name="Título 4"/>
          <p:cNvSpPr/>
          <p:nvPr/>
        </p:nvSpPr>
        <p:spPr>
          <a:xfrm>
            <a:off x="456120" y="416520"/>
            <a:ext cx="98114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es-CO" sz="3600" strike="noStrike" u="none">
                <a:solidFill>
                  <a:srgbClr val="ffffff"/>
                </a:solidFill>
                <a:effectLst/>
                <a:uFillTx/>
                <a:latin typeface="WORK SANS BOLD ROMAN"/>
              </a:rPr>
              <a:t>Título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adroTexto 1"/>
          <p:cNvSpPr/>
          <p:nvPr/>
        </p:nvSpPr>
        <p:spPr>
          <a:xfrm>
            <a:off x="1168200" y="1197720"/>
            <a:ext cx="10512000" cy="20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CO" sz="60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 </a:t>
            </a:r>
            <a:endParaRPr b="0" lang="es-CO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42" name="Conector recto 2"/>
          <p:cNvCxnSpPr/>
          <p:nvPr/>
        </p:nvCxnSpPr>
        <p:spPr>
          <a:xfrm>
            <a:off x="4984560" y="2358720"/>
            <a:ext cx="2251800" cy="4320"/>
          </a:xfrm>
          <a:prstGeom prst="straightConnector1">
            <a:avLst/>
          </a:prstGeom>
          <a:ln w="12700">
            <a:solidFill>
              <a:srgbClr val="38aa00"/>
            </a:solidFill>
            <a:round/>
          </a:ln>
        </p:spPr>
      </p:cxnSp>
      <p:sp>
        <p:nvSpPr>
          <p:cNvPr id="143" name="CuadroTexto 9"/>
          <p:cNvSpPr/>
          <p:nvPr/>
        </p:nvSpPr>
        <p:spPr>
          <a:xfrm>
            <a:off x="1037160" y="2644920"/>
            <a:ext cx="3850200" cy="10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2716200" y="2872440"/>
            <a:ext cx="7538400" cy="33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El proyecto "Censo Rural" tiene como objetivo optimizar la recolección, gestión y análisis de datos personales en zonas rurales mediante una solución tecnológica adaptada a entornos con conectividad limitada. Este informe evalúa la calidad de los artefactos generados durante el análisis de requisitos, valida su cumplimiento y propone mejoras para la documentación.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4564080" y="1735920"/>
            <a:ext cx="308628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CO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Introduccion</a:t>
            </a:r>
            <a:endParaRPr b="0" lang="es-CO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adroTexto 5"/>
          <p:cNvSpPr/>
          <p:nvPr/>
        </p:nvSpPr>
        <p:spPr>
          <a:xfrm>
            <a:off x="1168200" y="873720"/>
            <a:ext cx="1051200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CO" sz="60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Indicadores de logros</a:t>
            </a:r>
            <a:endParaRPr b="0" lang="es-CO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47" name="Conector recto 1"/>
          <p:cNvCxnSpPr/>
          <p:nvPr/>
        </p:nvCxnSpPr>
        <p:spPr>
          <a:xfrm>
            <a:off x="4214520" y="2237760"/>
            <a:ext cx="2877840" cy="17280"/>
          </a:xfrm>
          <a:prstGeom prst="straightConnector1">
            <a:avLst/>
          </a:prstGeom>
          <a:ln w="12700">
            <a:solidFill>
              <a:srgbClr val="38aa00"/>
            </a:solidFill>
            <a:round/>
          </a:ln>
        </p:spPr>
      </p:cxnSp>
      <p:sp>
        <p:nvSpPr>
          <p:cNvPr id="148" name="CuadroTexto 6"/>
          <p:cNvSpPr/>
          <p:nvPr/>
        </p:nvSpPr>
        <p:spPr>
          <a:xfrm>
            <a:off x="952560" y="2923560"/>
            <a:ext cx="4186440" cy="35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● Elabora listas de chequeo para validación de la documentación de análisis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● Evalúa el informe de análisis teniendo en cuenta la calidad de los artefactos generados y la respuesta al cumplimiento de requisitos.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6810480" y="3047040"/>
            <a:ext cx="4206240" cy="290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● Realiza mejoras a la documentación de análisis de acuerdo con los resultados de la evaluación.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● Realiza prototipo inicial del software de acuerdo con los casos de uso identificados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:plus/>
      </p:transition>
    </mc:Choice>
    <mc:Fallback>
      <p:transition spd="slow">
        <p:plus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adroTexto 4"/>
          <p:cNvSpPr/>
          <p:nvPr/>
        </p:nvSpPr>
        <p:spPr>
          <a:xfrm>
            <a:off x="7127640" y="2634120"/>
            <a:ext cx="45334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s-CO" sz="2800" strike="noStrike" u="none">
                <a:solidFill>
                  <a:schemeClr val="lt1"/>
                </a:solidFill>
                <a:effectLst/>
                <a:uFillTx/>
                <a:latin typeface="WORK SANS BOLD ROMAN"/>
              </a:rPr>
              <a:t>Artefatos del Sistema</a:t>
            </a:r>
            <a:endParaRPr b="0" lang="es-CO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51" name="Conector recto 5"/>
          <p:cNvCxnSpPr/>
          <p:nvPr/>
        </p:nvCxnSpPr>
        <p:spPr>
          <a:xfrm>
            <a:off x="8475120" y="3157200"/>
            <a:ext cx="2251800" cy="432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52" name=""/>
          <p:cNvSpPr/>
          <p:nvPr/>
        </p:nvSpPr>
        <p:spPr>
          <a:xfrm>
            <a:off x="108000" y="268560"/>
            <a:ext cx="11159640" cy="671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Artefacto Descripción Contribución al Proyecto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Diagrama de Casos de Uso Describe las interacciones entre usuarios y sistema (ej: registro, captura de datos). Clarifica funcionalidades clave.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Diagrama de Actividades Detalla flujos de procesos (ej: sincronización de datos offline). Ayuda a optimizar procesos operativos.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Historias de Usuario Ej: "Como encuestador, quiero guardar datos sin conexión para evitar pérdidas." Alinea el desarrollo con necesidades reales.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IV. Validación de Artefactos (Listas de Chequeo)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Hallazgos y No Conformidades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Criterio Evaluación (✔️ / ❌ / ⚠️) Observaciones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Completitud ✔️ Todos los campos críticos están definidos.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Consistencia ⚠️ Algunos términos varían en historias de usuario.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Claridad ❌ Flujos de sincronización poco detallados.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Seguridad ✔️ Cumple con encriptación de datos.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Oportunidades de Mejora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Revisar terminología en historias de usuario para uniformidad.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Ampliar descripción de flujos offline en diagramas.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2619360" y="5318280"/>
            <a:ext cx="2563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CO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`</a:t>
            </a: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ítulo 3"/>
          <p:cNvSpPr/>
          <p:nvPr/>
        </p:nvSpPr>
        <p:spPr>
          <a:xfrm>
            <a:off x="405000" y="405360"/>
            <a:ext cx="5606280" cy="105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</a:pPr>
            <a:r>
              <a:rPr b="1" lang="es-CO" sz="2200" strike="noStrike" u="none">
                <a:solidFill>
                  <a:srgbClr val="38aa00"/>
                </a:solidFill>
                <a:effectLst/>
                <a:uFillTx/>
                <a:latin typeface="WORK SANS BOLD ROMAN"/>
              </a:rPr>
              <a:t>Interpretación del Informe de Requisitos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</a:pPr>
            <a:r>
              <a:rPr b="1" lang="es-CO" sz="2200" strike="noStrike" u="none">
                <a:solidFill>
                  <a:srgbClr val="38aa00"/>
                </a:solidFill>
                <a:effectLst/>
                <a:uFillTx/>
                <a:latin typeface="WORK SANS BOLD ROMAN"/>
              </a:rPr>
              <a:t>Requisitos Funcionales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</a:pPr>
            <a:r>
              <a:rPr b="1" lang="es-CO" sz="2200" strike="noStrike" u="none">
                <a:solidFill>
                  <a:srgbClr val="38aa00"/>
                </a:solidFill>
                <a:effectLst/>
                <a:uFillTx/>
                <a:latin typeface="WORK SANS BOLD ROMAN"/>
              </a:rPr>
              <a:t>Gestión de usuarios: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55" name="Conector recto 4"/>
          <p:cNvCxnSpPr/>
          <p:nvPr/>
        </p:nvCxnSpPr>
        <p:spPr>
          <a:xfrm>
            <a:off x="1985400" y="1875960"/>
            <a:ext cx="1430280" cy="4320"/>
          </a:xfrm>
          <a:prstGeom prst="straightConnector1">
            <a:avLst/>
          </a:prstGeom>
          <a:ln w="12700">
            <a:solidFill>
              <a:srgbClr val="4d4d4c"/>
            </a:solidFill>
            <a:round/>
          </a:ln>
        </p:spPr>
      </p:cxnSp>
      <p:pic>
        <p:nvPicPr>
          <p:cNvPr id="156" name="Imagen 2" descr=""/>
          <p:cNvPicPr/>
          <p:nvPr/>
        </p:nvPicPr>
        <p:blipFill>
          <a:blip r:embed="rId2"/>
          <a:srcRect l="13148" t="0" r="239" b="0"/>
          <a:stretch/>
        </p:blipFill>
        <p:spPr>
          <a:xfrm>
            <a:off x="6095880" y="0"/>
            <a:ext cx="6091560" cy="6853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7" name=""/>
          <p:cNvSpPr/>
          <p:nvPr/>
        </p:nvSpPr>
        <p:spPr>
          <a:xfrm>
            <a:off x="619200" y="2087280"/>
            <a:ext cx="4492080" cy="76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Roles: encuestadores, supervisores, administradores.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Interfaz intuitiva: Adaptada para uso offline y en campo.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Gestión de categorías: Región, comunidad, datos demográficos.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Captura de datos en campo: Formularios digitales, georreferenciación, adjuntar pdf documento.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Gestión de archivos: Almacenamiento seguro y sincronización posterior.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Análisis y estadísticas: Dashboards e informes para toma de decisiones.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ítulo 1"/>
          <p:cNvSpPr/>
          <p:nvPr/>
        </p:nvSpPr>
        <p:spPr>
          <a:xfrm>
            <a:off x="369000" y="297360"/>
            <a:ext cx="5606280" cy="105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</a:pPr>
            <a:r>
              <a:rPr b="1" lang="es-CO" sz="3600" strike="noStrike" u="none">
                <a:solidFill>
                  <a:srgbClr val="38aa00"/>
                </a:solidFill>
                <a:effectLst/>
                <a:uFillTx/>
                <a:latin typeface="WORK SANS BOLD ROMAN"/>
              </a:rPr>
              <a:t>Indica los diagramas que existen para modelar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59" name="Conector recto 3"/>
          <p:cNvCxnSpPr/>
          <p:nvPr/>
        </p:nvCxnSpPr>
        <p:spPr>
          <a:xfrm>
            <a:off x="1985400" y="1875960"/>
            <a:ext cx="1430280" cy="4320"/>
          </a:xfrm>
          <a:prstGeom prst="straightConnector1">
            <a:avLst/>
          </a:prstGeom>
          <a:ln w="12700">
            <a:solidFill>
              <a:srgbClr val="4d4d4c"/>
            </a:solidFill>
            <a:round/>
          </a:ln>
        </p:spPr>
      </p:cxnSp>
      <p:pic>
        <p:nvPicPr>
          <p:cNvPr id="160" name="Imagen 8" descr=""/>
          <p:cNvPicPr/>
          <p:nvPr/>
        </p:nvPicPr>
        <p:blipFill>
          <a:blip r:embed="rId2"/>
          <a:srcRect l="13148" t="0" r="239" b="0"/>
          <a:stretch/>
        </p:blipFill>
        <p:spPr>
          <a:xfrm>
            <a:off x="6095880" y="0"/>
            <a:ext cx="6091560" cy="6853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" name=""/>
          <p:cNvSpPr/>
          <p:nvPr/>
        </p:nvSpPr>
        <p:spPr>
          <a:xfrm>
            <a:off x="357120" y="2273760"/>
            <a:ext cx="5500440" cy="42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Requisitos No Funcionales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Alta disponibilidad: Funcionamiento offline y sincronización cuando haya conexión.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Escalabilidad: Soporte para alto volumen de datos y múltiples regiones.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Seguridad: Encriptación de datos y protección de información personal.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Usabilidad: Diseño accesible para usuarios con bajo nivel de alfabetización digital.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Compatibilidad: Cualquier sistema operativo y navegadores web.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ítulo 1"/>
          <p:cNvSpPr/>
          <p:nvPr/>
        </p:nvSpPr>
        <p:spPr>
          <a:xfrm>
            <a:off x="456120" y="416520"/>
            <a:ext cx="9811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es-CO" sz="36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Artefactos del sistema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CuadroTexto 2"/>
          <p:cNvSpPr/>
          <p:nvPr/>
        </p:nvSpPr>
        <p:spPr>
          <a:xfrm>
            <a:off x="313200" y="1297080"/>
            <a:ext cx="55141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Para el Desarrollo del diagrama de los Artefactos del sistema tendremos en cuenta este diagra de flujo que explica el orden de los procesos dentro del sistema.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CuadroTexto 15"/>
          <p:cNvSpPr/>
          <p:nvPr/>
        </p:nvSpPr>
        <p:spPr>
          <a:xfrm>
            <a:off x="277200" y="2593080"/>
            <a:ext cx="5514120" cy="17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Los elementos a representar en este caso seria;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Datos,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Encuestadores, 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Encuestados,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Archivo csv,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Base de datos,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Interfaz Grafica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6678720" y="992520"/>
            <a:ext cx="5152320" cy="5095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ítulo 2"/>
          <p:cNvSpPr/>
          <p:nvPr/>
        </p:nvSpPr>
        <p:spPr>
          <a:xfrm>
            <a:off x="456120" y="416520"/>
            <a:ext cx="9811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es-CO" sz="36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Prototipo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" name="CuadroTexto 14"/>
          <p:cNvSpPr/>
          <p:nvPr/>
        </p:nvSpPr>
        <p:spPr>
          <a:xfrm>
            <a:off x="456120" y="1297080"/>
            <a:ext cx="5514120" cy="325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Lorem ipsum dolor sit amet, consectetuer adipiscing elit, sed diam nonummy nibh euismod tincidunt ut. Lorem ipsum dolor sit amet, consectetuer adipiscing elit, sed diam nonummy nibh euismod tincidunt ut.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Lorem ipsum dolor sit amet, consectetuer adipiscing elit, sed diam nonummy nibh euismod tincidunt ut. Lorem ipsum dolor sit amet, consectetuer adipiscing elit, sed diam nonummy nibh euismod tincidunt ut.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 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Lorem ipsum dolor sit amet.</a:t>
            </a: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	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consectetuer adipiscing elit.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diam nonummy nibh euismod tincidunt ut.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783000" y="4960440"/>
            <a:ext cx="45486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2400" strike="noStrike" u="sng">
                <a:solidFill>
                  <a:srgbClr val="0563c1"/>
                </a:solidFill>
                <a:effectLst/>
                <a:uFillTx/>
                <a:latin typeface="Times New Roman"/>
                <a:hlinkClick r:id="rId2"/>
              </a:rPr>
              <a:t>Diagrama platilla Caso de uso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3"/>
          <a:stretch/>
        </p:blipFill>
        <p:spPr>
          <a:xfrm>
            <a:off x="7139520" y="822600"/>
            <a:ext cx="3939480" cy="5590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5304</TotalTime>
  <Application>LibreOffice/25.2.4.3$Linux_X86_64 LibreOffice_project/520$Build-3</Application>
  <AppVersion>15.0000</AppVersion>
  <Words>197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  <dc:description/>
  <dc:language>en-GB</dc:language>
  <cp:lastModifiedBy/>
  <cp:lastPrinted>2025-07-03T19:42:53Z</cp:lastPrinted>
  <dcterms:modified xsi:type="dcterms:W3CDTF">2025-07-03T19:43:17Z</dcterms:modified>
  <cp:revision>85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ActionId">
    <vt:lpwstr>8c6bc714-34a9-4b82-914e-50b1377a2da4</vt:lpwstr>
  </property>
  <property fmtid="{D5CDD505-2E9C-101B-9397-08002B2CF9AE}" pid="3" name="MSIP_Label_1299739c-ad3d-4908-806e-4d91151a6e13_ContentBits">
    <vt:lpwstr>0</vt:lpwstr>
  </property>
  <property fmtid="{D5CDD505-2E9C-101B-9397-08002B2CF9AE}" pid="4" name="MSIP_Label_1299739c-ad3d-4908-806e-4d91151a6e13_Enabled">
    <vt:lpwstr>true</vt:lpwstr>
  </property>
  <property fmtid="{D5CDD505-2E9C-101B-9397-08002B2CF9AE}" pid="5" name="MSIP_Label_1299739c-ad3d-4908-806e-4d91151a6e13_Method">
    <vt:lpwstr>Standard</vt:lpwstr>
  </property>
  <property fmtid="{D5CDD505-2E9C-101B-9397-08002B2CF9AE}" pid="6" name="MSIP_Label_1299739c-ad3d-4908-806e-4d91151a6e13_Name">
    <vt:lpwstr>All Employees (Unrestricted)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SiteId">
    <vt:lpwstr>cbc2c381-2f2e-4d93-91d1-506c9316ace7</vt:lpwstr>
  </property>
  <property fmtid="{D5CDD505-2E9C-101B-9397-08002B2CF9AE}" pid="9" name="PresentationFormat">
    <vt:lpwstr>Panorámica</vt:lpwstr>
  </property>
  <property fmtid="{D5CDD505-2E9C-101B-9397-08002B2CF9AE}" pid="10" name="Slides">
    <vt:i4>7</vt:i4>
  </property>
</Properties>
</file>