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verage-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e8788b9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e8788b9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e8788b9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e8788b9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e8788b9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e8788b9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e8788b93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e8788b93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6e8788b93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6e8788b93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e8788b93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e8788b93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c07ebb6a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6c07ebb6a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ea445a5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6ea445a5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SLSQ - There are inbuilt methods for this in Scipy, making future implementation feasible.</a:t>
            </a:r>
            <a:endParaRPr/>
          </a:p>
          <a:p>
            <a:pPr indent="0" lvl="0" marL="0" rtl="0" algn="l">
              <a:spcBef>
                <a:spcPts val="0"/>
              </a:spcBef>
              <a:spcAft>
                <a:spcPts val="0"/>
              </a:spcAft>
              <a:buNone/>
            </a:pPr>
            <a:r>
              <a:rPr lang="en"/>
              <a:t>Convex optimisation -  From what we found online there have been people who have used convex </a:t>
            </a:r>
            <a:r>
              <a:rPr lang="en"/>
              <a:t>optimisation</a:t>
            </a:r>
            <a:r>
              <a:rPr lang="en"/>
              <a:t> to optimise their portfolios for benchmarks we can look into these in the </a:t>
            </a:r>
            <a:r>
              <a:rPr lang="en"/>
              <a:t>future</a:t>
            </a:r>
            <a:r>
              <a:rPr lang="en"/>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e9b5ebe6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6e9b5ebe6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c07ebb6a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c07ebb6a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 two-stage strategy to analyze the </a:t>
            </a:r>
            <a:r>
              <a:rPr lang="en"/>
              <a:t>historical data of the given stocks. The mean reversion and momentum trading strategies were used to assess performance with metrics like Sharpe ratio, sortino ratio, max drawdown, and volatility. Then, using Return on Invested Capital and the Debt-to-Equity ratio for the factor-based strategy we identified the stocks with strong capital efficiency and lower financial risk in order to optimize stock selection.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c07ebb6a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c07ebb6a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developed a multi-step backtesting engine to integrate the strategies in order to </a:t>
            </a:r>
            <a:r>
              <a:rPr lang="en"/>
              <a:t>evaluate</a:t>
            </a:r>
            <a:r>
              <a:rPr lang="en"/>
              <a:t> the 15 public equities. We first generated buy and sell </a:t>
            </a:r>
            <a:r>
              <a:rPr lang="en"/>
              <a:t>signals</a:t>
            </a:r>
            <a:r>
              <a:rPr lang="en"/>
              <a:t> by implementing the momentum and mean reversion strategies. Then, we combined the </a:t>
            </a:r>
            <a:r>
              <a:rPr lang="en"/>
              <a:t>strategies</a:t>
            </a:r>
            <a:r>
              <a:rPr lang="en"/>
              <a:t> by </a:t>
            </a:r>
            <a:r>
              <a:rPr lang="en"/>
              <a:t>evaluating</a:t>
            </a:r>
            <a:r>
              <a:rPr lang="en"/>
              <a:t> the </a:t>
            </a:r>
            <a:r>
              <a:rPr lang="en"/>
              <a:t>signal</a:t>
            </a:r>
            <a:r>
              <a:rPr lang="en"/>
              <a:t> strength in order to form positions to be held over a defined period, all whilst </a:t>
            </a:r>
            <a:r>
              <a:rPr lang="en"/>
              <a:t>evaluating</a:t>
            </a:r>
            <a:r>
              <a:rPr lang="en"/>
              <a:t> the stock’s financial health using filters. To conclude our project, we created a synthetic ETF to track OpenAI’s evaluation by i</a:t>
            </a:r>
            <a:r>
              <a:rPr lang="en"/>
              <a:t>dentifying</a:t>
            </a:r>
            <a:r>
              <a:rPr lang="en"/>
              <a:t> weights and testing different permutations of the ETF.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e9b5ebe6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e9b5ebe6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e9b5ebe6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e9b5ebe6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Nolan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c07ebb6a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c07ebb6a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Nolan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6c07ebb6a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c07ebb6a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Nolan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c07ebb6a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c07ebb6a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Nolan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e8410da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e8410da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Exeter22 Presentation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solidFill>
                  <a:schemeClr val="dk1"/>
                </a:solidFill>
              </a:rPr>
              <a:t>Arsen Kaliyev, Jada Kim, </a:t>
            </a:r>
            <a:r>
              <a:rPr lang="en">
                <a:solidFill>
                  <a:schemeClr val="dk1"/>
                </a:solidFill>
              </a:rPr>
              <a:t>Pranav Khurma, </a:t>
            </a:r>
            <a:r>
              <a:rPr lang="en">
                <a:solidFill>
                  <a:schemeClr val="dk1"/>
                </a:solidFill>
              </a:rPr>
              <a:t>Kunal Arora, Nolan McNeill, Sarthak, Shivam Singh, Ved Nooka, Victoria Tan</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 - Optimization</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Step-optimization strategy</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Randomly generate 10,000 permutations of positions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Evaluate &amp; rank them based on the tracking error</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Store the T10 in a file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Add the T10 permutations in the </a:t>
            </a:r>
            <a:r>
              <a:rPr lang="en">
                <a:solidFill>
                  <a:schemeClr val="dk1"/>
                </a:solidFill>
              </a:rPr>
              <a:t>algorithm</a:t>
            </a:r>
            <a:r>
              <a:rPr lang="en">
                <a:solidFill>
                  <a:schemeClr val="dk1"/>
                </a:solidFill>
              </a:rPr>
              <a:t> in the following run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Repeat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for ETF</a:t>
            </a:r>
            <a:endParaRPr/>
          </a:p>
        </p:txBody>
      </p:sp>
      <p:pic>
        <p:nvPicPr>
          <p:cNvPr id="122" name="Google Shape;122;p23"/>
          <p:cNvPicPr preferRelativeResize="0"/>
          <p:nvPr/>
        </p:nvPicPr>
        <p:blipFill rotWithShape="1">
          <a:blip r:embed="rId3">
            <a:alphaModFix/>
          </a:blip>
          <a:srcRect b="45793" l="0" r="0" t="0"/>
          <a:stretch/>
        </p:blipFill>
        <p:spPr>
          <a:xfrm>
            <a:off x="806050" y="1825569"/>
            <a:ext cx="7531899" cy="1393450"/>
          </a:xfrm>
          <a:prstGeom prst="rect">
            <a:avLst/>
          </a:prstGeom>
          <a:noFill/>
          <a:ln>
            <a:noFill/>
          </a:ln>
        </p:spPr>
      </p:pic>
      <p:sp>
        <p:nvSpPr>
          <p:cNvPr id="123" name="Google Shape;123;p23"/>
          <p:cNvSpPr txBox="1"/>
          <p:nvPr>
            <p:ph idx="1" type="body"/>
          </p:nvPr>
        </p:nvSpPr>
        <p:spPr>
          <a:xfrm>
            <a:off x="311700" y="4026875"/>
            <a:ext cx="8520600" cy="611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dk1"/>
                </a:solidFill>
              </a:rPr>
              <a:t>Poor result, overfitting is observed and, null portfolios result in tracking error</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for ETF</a:t>
            </a:r>
            <a:endParaRPr/>
          </a:p>
        </p:txBody>
      </p:sp>
      <p:sp>
        <p:nvSpPr>
          <p:cNvPr id="129" name="Google Shape;129;p24"/>
          <p:cNvSpPr txBox="1"/>
          <p:nvPr>
            <p:ph idx="1" type="body"/>
          </p:nvPr>
        </p:nvSpPr>
        <p:spPr>
          <a:xfrm>
            <a:off x="311700" y="4026875"/>
            <a:ext cx="8520600" cy="611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dk1"/>
                </a:solidFill>
              </a:rPr>
              <a:t>Improvement: Added a diversification constraint</a:t>
            </a:r>
            <a:endParaRPr>
              <a:solidFill>
                <a:schemeClr val="dk1"/>
              </a:solidFill>
            </a:endParaRPr>
          </a:p>
        </p:txBody>
      </p:sp>
      <p:pic>
        <p:nvPicPr>
          <p:cNvPr id="130" name="Google Shape;130;p24"/>
          <p:cNvPicPr preferRelativeResize="0"/>
          <p:nvPr/>
        </p:nvPicPr>
        <p:blipFill>
          <a:blip r:embed="rId3">
            <a:alphaModFix/>
          </a:blip>
          <a:stretch>
            <a:fillRect/>
          </a:stretch>
        </p:blipFill>
        <p:spPr>
          <a:xfrm>
            <a:off x="531343" y="1286475"/>
            <a:ext cx="8238156" cy="257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for ETF</a:t>
            </a:r>
            <a:endParaRPr/>
          </a:p>
        </p:txBody>
      </p:sp>
      <p:sp>
        <p:nvSpPr>
          <p:cNvPr id="136" name="Google Shape;136;p25"/>
          <p:cNvSpPr txBox="1"/>
          <p:nvPr>
            <p:ph idx="1" type="body"/>
          </p:nvPr>
        </p:nvSpPr>
        <p:spPr>
          <a:xfrm>
            <a:off x="311700" y="3493475"/>
            <a:ext cx="8520600" cy="611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dk1"/>
                </a:solidFill>
              </a:rPr>
              <a:t>Via our optimization algo, tracking error reduced down to 0.01522</a:t>
            </a:r>
            <a:endParaRPr>
              <a:solidFill>
                <a:schemeClr val="dk1"/>
              </a:solidFill>
            </a:endParaRPr>
          </a:p>
        </p:txBody>
      </p:sp>
      <p:pic>
        <p:nvPicPr>
          <p:cNvPr id="137" name="Google Shape;137;p25"/>
          <p:cNvPicPr preferRelativeResize="0"/>
          <p:nvPr/>
        </p:nvPicPr>
        <p:blipFill>
          <a:blip r:embed="rId3">
            <a:alphaModFix/>
          </a:blip>
          <a:stretch>
            <a:fillRect/>
          </a:stretch>
        </p:blipFill>
        <p:spPr>
          <a:xfrm>
            <a:off x="152400" y="1093925"/>
            <a:ext cx="8839201" cy="20213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454502" y="344175"/>
            <a:ext cx="8235000" cy="44551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Contextualisation</a:t>
            </a:r>
            <a:endParaRPr/>
          </a:p>
        </p:txBody>
      </p:sp>
      <p:sp>
        <p:nvSpPr>
          <p:cNvPr id="148" name="Google Shape;148;p27"/>
          <p:cNvSpPr txBox="1"/>
          <p:nvPr>
            <p:ph idx="1" type="body"/>
          </p:nvPr>
        </p:nvSpPr>
        <p:spPr>
          <a:xfrm>
            <a:off x="311700" y="1152475"/>
            <a:ext cx="8520600" cy="186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Daily return volatility within 1.575% of QQQ</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QQQ  has NASDAQ T100 stocks (we have 11)</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Very coarse positions, </a:t>
            </a:r>
            <a:r>
              <a:rPr lang="en">
                <a:solidFill>
                  <a:schemeClr val="dk1"/>
                </a:solidFill>
              </a:rPr>
              <a:t>[-0.50, -0.25, 0.00, +0.25, +0.50]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Randomly sampled from 48 Million+ permutations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Good result.</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a:t>
            </a:r>
            <a:r>
              <a:rPr lang="en"/>
              <a:t>Steps: Backtesting Engine</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Optimize our strategy parameters (lookback, holding periods) using data-driven methods rather than arbitrary selection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Explore dynamic strategies (e.g., adjusting signals based on volatility or market regime shifts)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Improve logic of signal stacking between momentum and mean reversion to increase clarity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Add out-of-sample testing to validate the strategy over various market periods and environments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 Synthetic </a:t>
            </a:r>
            <a:r>
              <a:rPr lang="en"/>
              <a:t>ETF</a:t>
            </a:r>
            <a:endParaRPr/>
          </a:p>
        </p:txBody>
      </p:sp>
      <p:sp>
        <p:nvSpPr>
          <p:cNvPr id="160" name="Google Shape;160;p29"/>
          <p:cNvSpPr txBox="1"/>
          <p:nvPr>
            <p:ph idx="1" type="body"/>
          </p:nvPr>
        </p:nvSpPr>
        <p:spPr>
          <a:xfrm>
            <a:off x="311700" y="1152475"/>
            <a:ext cx="5922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Use smaller steps when adjusting the weights to fine tune positions (e.g., increments of 0.1 instead of 0.25)</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Expand list of proxy tickers to improve how well we estimate OpenAI’s value exposure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 more advanced optimization techniques instead of random sampling to construct a better-performing portfolio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Sequential Least SQuares (SLSQ)</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Convex optimization</a:t>
            </a:r>
            <a:endParaRPr>
              <a:solidFill>
                <a:schemeClr val="dk1"/>
              </a:solidFill>
            </a:endParaRPr>
          </a:p>
        </p:txBody>
      </p:sp>
      <p:pic>
        <p:nvPicPr>
          <p:cNvPr id="161" name="Google Shape;161;p29"/>
          <p:cNvPicPr preferRelativeResize="0"/>
          <p:nvPr/>
        </p:nvPicPr>
        <p:blipFill>
          <a:blip r:embed="rId3">
            <a:alphaModFix/>
          </a:blip>
          <a:stretch>
            <a:fillRect/>
          </a:stretch>
        </p:blipFill>
        <p:spPr>
          <a:xfrm>
            <a:off x="6343225" y="1802650"/>
            <a:ext cx="2560650" cy="2408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479250" y="1918350"/>
            <a:ext cx="2185500" cy="13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800"/>
              <a:t>Thank you!</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Strategy</a:t>
            </a:r>
            <a:endParaRPr/>
          </a:p>
        </p:txBody>
      </p:sp>
      <p:sp>
        <p:nvSpPr>
          <p:cNvPr id="66" name="Google Shape;66;p14"/>
          <p:cNvSpPr txBox="1"/>
          <p:nvPr>
            <p:ph idx="1" type="body"/>
          </p:nvPr>
        </p:nvSpPr>
        <p:spPr>
          <a:xfrm>
            <a:off x="281775" y="101772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a:solidFill>
                  <a:schemeClr val="dk1"/>
                </a:solidFill>
              </a:rPr>
              <a:t>We analyzed historical data from fifteen selected stocks using a two-stage strategy. First, we applied mean reversion and momentum trading strategies to assess market-driven behavior, evaluating performance with metrics such as Sharpe ratio, maximum drawdown, and volatility, supported by clear visualizations. In the second stage, we incorporated a fundamental, factor-based screening process using Return on Invested Capital (ROIC) and the Debt-to-Equity (D/E) ratio to identify stocks with strong capital efficiency and lower financial risk. This combined approach allowed us to assess both quantitative trading signals and fundamental financial health to optimize stock selection.</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22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Work</a:t>
            </a:r>
            <a:endParaRPr/>
          </a:p>
        </p:txBody>
      </p:sp>
      <p:sp>
        <p:nvSpPr>
          <p:cNvPr id="72" name="Google Shape;72;p15"/>
          <p:cNvSpPr txBox="1"/>
          <p:nvPr>
            <p:ph idx="1" type="body"/>
          </p:nvPr>
        </p:nvSpPr>
        <p:spPr>
          <a:xfrm>
            <a:off x="311700" y="1070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Over the past five weeks, our team developed a multi-step backtesting engine that integrates momentum, mean reversion, and factor-based strategies to evaluate a set of 15 public equities. We began by implementing and testing momentum and mean reversion strategies, generating buy/sell signals. We then created a combined strategy that uses signal strength from both methods to form positions, which are held over a defined period. Next, we introduced multiple filters that evaluated each stock’s financial health, allowing us to </a:t>
            </a:r>
            <a:r>
              <a:rPr lang="en">
                <a:solidFill>
                  <a:schemeClr val="dk1"/>
                </a:solidFill>
              </a:rPr>
              <a:t>exclude</a:t>
            </a:r>
            <a:r>
              <a:rPr lang="en">
                <a:solidFill>
                  <a:schemeClr val="dk1"/>
                </a:solidFill>
              </a:rPr>
              <a:t> financially unstable stocks.</a:t>
            </a:r>
            <a:r>
              <a:rPr lang="en">
                <a:solidFill>
                  <a:schemeClr val="dk1"/>
                </a:solidFill>
              </a:rPr>
              <a:t> Finally, we constructed a synthetic ETF to track OpenAI’s valuation by defining weights and testing different permutations of the ETF.</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Backtesting Architecture &amp; Workflow</a:t>
            </a:r>
            <a:endParaRPr/>
          </a:p>
        </p:txBody>
      </p:sp>
      <p:sp>
        <p:nvSpPr>
          <p:cNvPr id="78" name="Google Shape;78;p16"/>
          <p:cNvSpPr txBox="1"/>
          <p:nvPr/>
        </p:nvSpPr>
        <p:spPr>
          <a:xfrm>
            <a:off x="3701250" y="1017650"/>
            <a:ext cx="4549500" cy="3821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Average"/>
              <a:buChar char="❏"/>
            </a:pPr>
            <a:r>
              <a:rPr lang="en" sz="1700">
                <a:solidFill>
                  <a:schemeClr val="dk1"/>
                </a:solidFill>
                <a:latin typeface="Average"/>
                <a:ea typeface="Average"/>
                <a:cs typeface="Average"/>
                <a:sym typeface="Average"/>
              </a:rPr>
              <a:t>Initial Data Pipeline: Cleans and normalizes raw price feeds for all tickers.</a:t>
            </a:r>
            <a:endParaRPr sz="1700">
              <a:solidFill>
                <a:schemeClr val="dk1"/>
              </a:solidFill>
              <a:latin typeface="Average"/>
              <a:ea typeface="Average"/>
              <a:cs typeface="Average"/>
              <a:sym typeface="Average"/>
            </a:endParaRPr>
          </a:p>
          <a:p>
            <a:pPr indent="0" lvl="0" marL="457200" rtl="0" algn="l">
              <a:spcBef>
                <a:spcPts val="0"/>
              </a:spcBef>
              <a:spcAft>
                <a:spcPts val="0"/>
              </a:spcAft>
              <a:buNone/>
            </a:pPr>
            <a:r>
              <a:t/>
            </a:r>
            <a:endParaRPr sz="1700">
              <a:solidFill>
                <a:schemeClr val="dk1"/>
              </a:solidFill>
              <a:latin typeface="Average"/>
              <a:ea typeface="Average"/>
              <a:cs typeface="Average"/>
              <a:sym typeface="Average"/>
            </a:endParaRPr>
          </a:p>
          <a:p>
            <a:pPr indent="-336550" lvl="0" marL="457200" rtl="0" algn="l">
              <a:spcBef>
                <a:spcPts val="0"/>
              </a:spcBef>
              <a:spcAft>
                <a:spcPts val="0"/>
              </a:spcAft>
              <a:buClr>
                <a:schemeClr val="dk1"/>
              </a:buClr>
              <a:buSzPts val="1700"/>
              <a:buFont typeface="Average"/>
              <a:buChar char="❏"/>
            </a:pPr>
            <a:r>
              <a:rPr lang="en" sz="1700">
                <a:solidFill>
                  <a:schemeClr val="dk1"/>
                </a:solidFill>
                <a:latin typeface="Average"/>
                <a:ea typeface="Average"/>
                <a:cs typeface="Average"/>
                <a:sym typeface="Average"/>
              </a:rPr>
              <a:t>Parallel Signal Engines: Runs momentum and mean-reversion logic side-by-side.</a:t>
            </a:r>
            <a:endParaRPr sz="1700">
              <a:solidFill>
                <a:schemeClr val="dk1"/>
              </a:solidFill>
              <a:latin typeface="Average"/>
              <a:ea typeface="Average"/>
              <a:cs typeface="Average"/>
              <a:sym typeface="Average"/>
            </a:endParaRPr>
          </a:p>
          <a:p>
            <a:pPr indent="0" lvl="0" marL="457200" rtl="0" algn="l">
              <a:spcBef>
                <a:spcPts val="0"/>
              </a:spcBef>
              <a:spcAft>
                <a:spcPts val="0"/>
              </a:spcAft>
              <a:buNone/>
            </a:pPr>
            <a:r>
              <a:t/>
            </a:r>
            <a:endParaRPr sz="1700">
              <a:solidFill>
                <a:schemeClr val="dk1"/>
              </a:solidFill>
              <a:latin typeface="Average"/>
              <a:ea typeface="Average"/>
              <a:cs typeface="Average"/>
              <a:sym typeface="Average"/>
            </a:endParaRPr>
          </a:p>
          <a:p>
            <a:pPr indent="-336550" lvl="0" marL="457200" rtl="0" algn="l">
              <a:spcBef>
                <a:spcPts val="0"/>
              </a:spcBef>
              <a:spcAft>
                <a:spcPts val="0"/>
              </a:spcAft>
              <a:buClr>
                <a:schemeClr val="dk1"/>
              </a:buClr>
              <a:buSzPts val="1700"/>
              <a:buFont typeface="Average"/>
              <a:buChar char="❏"/>
            </a:pPr>
            <a:r>
              <a:rPr lang="en" sz="1700">
                <a:solidFill>
                  <a:schemeClr val="dk1"/>
                </a:solidFill>
                <a:latin typeface="Average"/>
                <a:ea typeface="Average"/>
                <a:cs typeface="Average"/>
                <a:sym typeface="Average"/>
              </a:rPr>
              <a:t>End-to-End Automation: Single pipeline from signals through backtest to KPI visuals.</a:t>
            </a:r>
            <a:endParaRPr sz="1700">
              <a:solidFill>
                <a:schemeClr val="dk1"/>
              </a:solidFill>
              <a:latin typeface="Average"/>
              <a:ea typeface="Average"/>
              <a:cs typeface="Average"/>
              <a:sym typeface="Average"/>
            </a:endParaRPr>
          </a:p>
          <a:p>
            <a:pPr indent="0" lvl="0" marL="457200" rtl="0" algn="l">
              <a:spcBef>
                <a:spcPts val="0"/>
              </a:spcBef>
              <a:spcAft>
                <a:spcPts val="0"/>
              </a:spcAft>
              <a:buNone/>
            </a:pPr>
            <a:r>
              <a:t/>
            </a:r>
            <a:endParaRPr sz="1700">
              <a:solidFill>
                <a:schemeClr val="dk1"/>
              </a:solidFill>
              <a:latin typeface="Average"/>
              <a:ea typeface="Average"/>
              <a:cs typeface="Average"/>
              <a:sym typeface="Average"/>
            </a:endParaRPr>
          </a:p>
          <a:p>
            <a:pPr indent="-336550" lvl="0" marL="457200" rtl="0" algn="l">
              <a:spcBef>
                <a:spcPts val="0"/>
              </a:spcBef>
              <a:spcAft>
                <a:spcPts val="0"/>
              </a:spcAft>
              <a:buClr>
                <a:schemeClr val="dk1"/>
              </a:buClr>
              <a:buSzPts val="1700"/>
              <a:buFont typeface="Average"/>
              <a:buChar char="❏"/>
            </a:pPr>
            <a:r>
              <a:rPr lang="en" sz="1700">
                <a:solidFill>
                  <a:schemeClr val="dk1"/>
                </a:solidFill>
                <a:latin typeface="Average"/>
                <a:ea typeface="Average"/>
                <a:cs typeface="Average"/>
                <a:sym typeface="Average"/>
              </a:rPr>
              <a:t>Time-Windowed Analysis: Each module uses defined lookback and holding periods for precise, period-specific backtesting.</a:t>
            </a:r>
            <a:endParaRPr sz="1700">
              <a:solidFill>
                <a:schemeClr val="dk1"/>
              </a:solidFill>
              <a:latin typeface="Average"/>
              <a:ea typeface="Average"/>
              <a:cs typeface="Average"/>
              <a:sym typeface="Average"/>
            </a:endParaRPr>
          </a:p>
        </p:txBody>
      </p:sp>
      <p:pic>
        <p:nvPicPr>
          <p:cNvPr id="79" name="Google Shape;79;p16" title="flowchart_transparent.png"/>
          <p:cNvPicPr preferRelativeResize="0"/>
          <p:nvPr/>
        </p:nvPicPr>
        <p:blipFill>
          <a:blip r:embed="rId4">
            <a:alphaModFix/>
          </a:blip>
          <a:stretch>
            <a:fillRect/>
          </a:stretch>
        </p:blipFill>
        <p:spPr>
          <a:xfrm>
            <a:off x="311700" y="1017713"/>
            <a:ext cx="2846424" cy="3820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None/>
            </a:pPr>
            <a:r>
              <a:rPr lang="en" sz="2800"/>
              <a:t>Key Coding Highlights &amp; Impact</a:t>
            </a:r>
            <a:endParaRPr sz="2800"/>
          </a:p>
          <a:p>
            <a:pPr indent="0" lvl="0" marL="0" rtl="0" algn="l">
              <a:spcBef>
                <a:spcPts val="1200"/>
              </a:spcBef>
              <a:spcAft>
                <a:spcPts val="0"/>
              </a:spcAft>
              <a:buNone/>
            </a:pPr>
            <a:r>
              <a:t/>
            </a:r>
            <a:endParaRPr sz="2800"/>
          </a:p>
        </p:txBody>
      </p:sp>
      <p:sp>
        <p:nvSpPr>
          <p:cNvPr id="85" name="Google Shape;85;p17"/>
          <p:cNvSpPr txBox="1"/>
          <p:nvPr>
            <p:ph idx="1" type="body"/>
          </p:nvPr>
        </p:nvSpPr>
        <p:spPr>
          <a:xfrm>
            <a:off x="3434775" y="1146013"/>
            <a:ext cx="5184900" cy="3416400"/>
          </a:xfrm>
          <a:prstGeom prst="rect">
            <a:avLst/>
          </a:prstGeom>
        </p:spPr>
        <p:txBody>
          <a:bodyPr anchorCtr="0" anchor="ctr" bIns="91425" lIns="91425" spcFirstLastPara="1" rIns="91425" wrap="square" tIns="91425">
            <a:noAutofit/>
          </a:bodyPr>
          <a:lstStyle/>
          <a:p>
            <a:pPr indent="-327025" lvl="0" marL="457200" rtl="0" algn="l">
              <a:lnSpc>
                <a:spcPct val="115000"/>
              </a:lnSpc>
              <a:spcBef>
                <a:spcPts val="0"/>
              </a:spcBef>
              <a:spcAft>
                <a:spcPts val="0"/>
              </a:spcAft>
              <a:buClr>
                <a:srgbClr val="FFFFFF"/>
              </a:buClr>
              <a:buSzPts val="1550"/>
              <a:buChar char="❏"/>
            </a:pPr>
            <a:r>
              <a:rPr lang="en" sz="1550">
                <a:solidFill>
                  <a:srgbClr val="FFFFFF"/>
                </a:solidFill>
              </a:rPr>
              <a:t>10× Speedup via Vectorization: Rewrote rolling‐window logic in calculate_momentum() from Python loops to Pandas ops (runtime ↓10 s → 1 s).</a:t>
            </a:r>
            <a:endParaRPr sz="1550">
              <a:solidFill>
                <a:srgbClr val="FFFFFF"/>
              </a:solidFill>
            </a:endParaRPr>
          </a:p>
          <a:p>
            <a:pPr indent="0" lvl="0" marL="457200" rtl="0" algn="l">
              <a:lnSpc>
                <a:spcPct val="115000"/>
              </a:lnSpc>
              <a:spcBef>
                <a:spcPts val="1200"/>
              </a:spcBef>
              <a:spcAft>
                <a:spcPts val="0"/>
              </a:spcAft>
              <a:buNone/>
            </a:pPr>
            <a:r>
              <a:t/>
            </a:r>
            <a:endParaRPr sz="1550">
              <a:solidFill>
                <a:srgbClr val="FFFFFF"/>
              </a:solidFill>
            </a:endParaRPr>
          </a:p>
          <a:p>
            <a:pPr indent="-327025" lvl="0" marL="457200" rtl="0" algn="l">
              <a:spcBef>
                <a:spcPts val="1200"/>
              </a:spcBef>
              <a:spcAft>
                <a:spcPts val="0"/>
              </a:spcAft>
              <a:buClr>
                <a:srgbClr val="FFFFFF"/>
              </a:buClr>
              <a:buSzPts val="1550"/>
              <a:buChar char="❏"/>
            </a:pPr>
            <a:r>
              <a:rPr lang="en" sz="1550">
                <a:solidFill>
                  <a:schemeClr val="dk1"/>
                </a:solidFill>
              </a:rPr>
              <a:t>Efficient Optimization Loop: Pruned 48 million+ weight permutations to top 10 each iteration, cutting compute by &gt; 90%.</a:t>
            </a:r>
            <a:endParaRPr sz="1550">
              <a:solidFill>
                <a:schemeClr val="dk1"/>
              </a:solidFill>
            </a:endParaRPr>
          </a:p>
          <a:p>
            <a:pPr indent="0" lvl="0" marL="457200" rtl="0" algn="l">
              <a:spcBef>
                <a:spcPts val="1200"/>
              </a:spcBef>
              <a:spcAft>
                <a:spcPts val="0"/>
              </a:spcAft>
              <a:buNone/>
            </a:pPr>
            <a:r>
              <a:t/>
            </a:r>
            <a:endParaRPr sz="1550">
              <a:solidFill>
                <a:schemeClr val="dk1"/>
              </a:solidFill>
            </a:endParaRPr>
          </a:p>
          <a:p>
            <a:pPr indent="-327025" lvl="0" marL="457200" rtl="0" algn="l">
              <a:spcBef>
                <a:spcPts val="1200"/>
              </a:spcBef>
              <a:spcAft>
                <a:spcPts val="0"/>
              </a:spcAft>
              <a:buClr>
                <a:schemeClr val="dk1"/>
              </a:buClr>
              <a:buSzPts val="1550"/>
              <a:buChar char="❏"/>
            </a:pPr>
            <a:r>
              <a:rPr lang="en" sz="1550">
                <a:solidFill>
                  <a:schemeClr val="dk1"/>
                </a:solidFill>
              </a:rPr>
              <a:t>Real-Time Signal Adaptation: Built dynamic thresholds that auto-adjust based on live volatility, keeping the strategy resilient through sudden market shocks.</a:t>
            </a:r>
            <a:endParaRPr sz="1550">
              <a:solidFill>
                <a:schemeClr val="dk1"/>
              </a:solidFill>
            </a:endParaRPr>
          </a:p>
        </p:txBody>
      </p:sp>
      <p:pic>
        <p:nvPicPr>
          <p:cNvPr id="86" name="Google Shape;86;p17" title="bar_chart_transparent.png"/>
          <p:cNvPicPr preferRelativeResize="0"/>
          <p:nvPr/>
        </p:nvPicPr>
        <p:blipFill>
          <a:blip r:embed="rId4">
            <a:alphaModFix/>
          </a:blip>
          <a:stretch>
            <a:fillRect/>
          </a:stretch>
        </p:blipFill>
        <p:spPr>
          <a:xfrm>
            <a:off x="118775" y="1515449"/>
            <a:ext cx="3430625" cy="267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Analysis of KPIs - Across &lt; 2.5 yrs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Return of strategy: ~93%</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Return of holding even allocation of all stocks (baseline): 150%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Win rates: the win rate was 58.70%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Sharpe ratio: 1.31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Max drawdown: -6.6%</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Average Trade Profit/Loss: +1.15%</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Volatility: 3.59%</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Visualizations</a:t>
            </a:r>
            <a:endParaRPr/>
          </a:p>
        </p:txBody>
      </p:sp>
      <p:pic>
        <p:nvPicPr>
          <p:cNvPr id="98" name="Google Shape;98;p19" title="Screenshot 2025-07-11 093413.png"/>
          <p:cNvPicPr preferRelativeResize="0"/>
          <p:nvPr/>
        </p:nvPicPr>
        <p:blipFill>
          <a:blip r:embed="rId3">
            <a:alphaModFix/>
          </a:blip>
          <a:stretch>
            <a:fillRect/>
          </a:stretch>
        </p:blipFill>
        <p:spPr>
          <a:xfrm>
            <a:off x="993001" y="1088500"/>
            <a:ext cx="7157999" cy="347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a:t>
            </a:r>
            <a:r>
              <a:rPr b="1" lang="en">
                <a:solidFill>
                  <a:schemeClr val="dk1"/>
                </a:solidFill>
              </a:rPr>
              <a:t>strengths</a:t>
            </a:r>
            <a:r>
              <a:rPr lang="en">
                <a:solidFill>
                  <a:schemeClr val="dk1"/>
                </a:solidFill>
              </a:rPr>
              <a:t> were that t</a:t>
            </a:r>
            <a:r>
              <a:rPr lang="en">
                <a:solidFill>
                  <a:schemeClr val="dk1"/>
                </a:solidFill>
              </a:rPr>
              <a:t>he momentum and mean-reversion strategies complimented each other nicely, as momentum successfully found well-performing assets with strong recent performance while mean reversion avoided volatility. This provided a good balance between growth and risk </a:t>
            </a:r>
            <a:r>
              <a:rPr lang="en">
                <a:solidFill>
                  <a:schemeClr val="dk1"/>
                </a:solidFill>
              </a:rPr>
              <a:t>management</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The </a:t>
            </a:r>
            <a:r>
              <a:rPr b="1" lang="en">
                <a:solidFill>
                  <a:schemeClr val="dk1"/>
                </a:solidFill>
              </a:rPr>
              <a:t>weaknesses</a:t>
            </a:r>
            <a:r>
              <a:rPr lang="en">
                <a:solidFill>
                  <a:schemeClr val="dk1"/>
                </a:solidFill>
              </a:rPr>
              <a:t> were that the holding and look back period were chosen </a:t>
            </a:r>
            <a:r>
              <a:rPr lang="en">
                <a:solidFill>
                  <a:schemeClr val="dk1"/>
                </a:solidFill>
              </a:rPr>
              <a:t>arbitrarily </a:t>
            </a:r>
            <a:r>
              <a:rPr lang="en">
                <a:solidFill>
                  <a:schemeClr val="dk1"/>
                </a:solidFill>
              </a:rPr>
              <a:t>instead of being optimized through statistical analysis. Additionally, the mean reversion strategy consistently underperformed, and lastly, the momentum strategy was found to fall behind as it did not account for the most recent 21 days.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0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ETF Implementation and Backtesting</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Aim: Track OpenAI by generating a synthetic return series</a:t>
            </a:r>
            <a:endParaRPr>
              <a:solidFill>
                <a:schemeClr val="dk1"/>
              </a:solidFill>
            </a:endParaRPr>
          </a:p>
          <a:p>
            <a:pPr indent="0" lvl="0" marL="0" rtl="0" algn="l">
              <a:spcBef>
                <a:spcPts val="1200"/>
              </a:spcBef>
              <a:spcAft>
                <a:spcPts val="0"/>
              </a:spcAft>
              <a:buNone/>
            </a:pPr>
            <a:r>
              <a:rPr lang="en">
                <a:solidFill>
                  <a:schemeClr val="dk1"/>
                </a:solidFill>
              </a:rPr>
              <a:t>Proxies: NVDA, AMD, SMCI, ANET, MSFT, AMZN, SNOW, ADBE, ZM, GOOG, META</a:t>
            </a:r>
            <a:endParaRPr>
              <a:solidFill>
                <a:schemeClr val="dk1"/>
              </a:solidFill>
            </a:endParaRPr>
          </a:p>
          <a:p>
            <a:pPr indent="0" lvl="0" marL="0" rtl="0" algn="l">
              <a:spcBef>
                <a:spcPts val="1200"/>
              </a:spcBef>
              <a:spcAft>
                <a:spcPts val="0"/>
              </a:spcAft>
              <a:buNone/>
            </a:pPr>
            <a:r>
              <a:rPr lang="en">
                <a:solidFill>
                  <a:schemeClr val="dk1"/>
                </a:solidFill>
              </a:rPr>
              <a:t>Created various permutations with [-0.50, -0.25, 0.00, +0.25, +0.50]</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11 Stocks (rationale in report)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5 positions for each stock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Total: 48, 828, 125 Permutations! -&gt; NEED to </a:t>
            </a:r>
            <a:r>
              <a:rPr lang="en">
                <a:solidFill>
                  <a:schemeClr val="dk1"/>
                </a:solidFill>
              </a:rPr>
              <a:t>optimize!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