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85" r:id="rId4"/>
    <p:sldId id="287" r:id="rId5"/>
    <p:sldId id="270" r:id="rId6"/>
    <p:sldId id="271" r:id="rId7"/>
    <p:sldId id="291" r:id="rId8"/>
    <p:sldId id="292" r:id="rId9"/>
    <p:sldId id="288" r:id="rId10"/>
    <p:sldId id="293" r:id="rId11"/>
    <p:sldId id="289" r:id="rId12"/>
    <p:sldId id="276" r:id="rId13"/>
    <p:sldId id="290" r:id="rId14"/>
    <p:sldId id="279" r:id="rId15"/>
    <p:sldId id="280" r:id="rId16"/>
    <p:sldId id="283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A96"/>
    <a:srgbClr val="6889CC"/>
    <a:srgbClr val="709E9A"/>
    <a:srgbClr val="368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7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2255" y="65647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5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43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2022/8/3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2022/8/3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98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2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 flipH="1">
            <a:off x="10011410" y="-1060450"/>
            <a:ext cx="1120140" cy="3241040"/>
          </a:xfrm>
          <a:prstGeom prst="rect">
            <a:avLst/>
          </a:prstGeom>
        </p:spPr>
      </p:pic>
      <p:pic>
        <p:nvPicPr>
          <p:cNvPr id="3" name="图片 2" descr="3"/>
          <p:cNvPicPr>
            <a:picLocks noChangeAspect="1"/>
          </p:cNvPicPr>
          <p:nvPr userDrawn="1"/>
        </p:nvPicPr>
        <p:blipFill>
          <a:blip r:embed="rId3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 flipV="1">
            <a:off x="297180" y="5096510"/>
            <a:ext cx="1463675" cy="205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96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01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93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26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098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85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18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60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E9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81000" y="360045"/>
            <a:ext cx="11620500" cy="6137910"/>
          </a:xfrm>
          <a:prstGeom prst="roundRect">
            <a:avLst>
              <a:gd name="adj" fmla="val 12745"/>
            </a:avLst>
          </a:prstGeom>
          <a:noFill/>
          <a:ln>
            <a:gradFill>
              <a:gsLst>
                <a:gs pos="12000">
                  <a:srgbClr val="36807A"/>
                </a:gs>
                <a:gs pos="88000">
                  <a:srgbClr val="36807A"/>
                </a:gs>
                <a:gs pos="54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/Users/bawei/Desktop/1.png1"/>
          <p:cNvPicPr>
            <a:picLocks noChangeAspect="1"/>
          </p:cNvPicPr>
          <p:nvPr/>
        </p:nvPicPr>
        <p:blipFill>
          <a:blip r:embed="rId2" cstate="screen">
            <a:lum bright="-6000"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27875" y="-317"/>
            <a:ext cx="5064125" cy="2941320"/>
          </a:xfrm>
          <a:prstGeom prst="rect">
            <a:avLst/>
          </a:prstGeom>
        </p:spPr>
      </p:pic>
      <p:pic>
        <p:nvPicPr>
          <p:cNvPr id="3" name="图片 2" descr="/Users/bawei/Desktop/2.png2"/>
          <p:cNvPicPr>
            <a:picLocks noChangeAspect="1"/>
          </p:cNvPicPr>
          <p:nvPr/>
        </p:nvPicPr>
        <p:blipFill>
          <a:blip r:embed="rId3" cstate="screen">
            <a:lum bright="-6000"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751455"/>
            <a:ext cx="4441190" cy="4106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6830" y="2331720"/>
            <a:ext cx="97688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gradFill>
                  <a:gsLst>
                    <a:gs pos="0">
                      <a:srgbClr val="709E9A"/>
                    </a:gs>
                    <a:gs pos="100000">
                      <a:srgbClr val="36807A"/>
                    </a:gs>
                  </a:gsLst>
                  <a:lin ang="5400000" scaled="0"/>
                </a:gradFill>
                <a:cs typeface="+mn-ea"/>
                <a:sym typeface="+mn-lt"/>
              </a:rPr>
              <a:t>—项</a:t>
            </a:r>
            <a:r>
              <a:rPr lang="zh-CN" altLang="en-US" sz="8000" dirty="0">
                <a:solidFill>
                  <a:srgbClr val="689A96"/>
                </a:solidFill>
                <a:cs typeface="+mn-ea"/>
                <a:sym typeface="+mn-lt"/>
              </a:rPr>
              <a:t>目</a:t>
            </a:r>
            <a:r>
              <a:rPr lang="zh-CN" altLang="en-US" sz="8000" dirty="0">
                <a:gradFill>
                  <a:gsLst>
                    <a:gs pos="0">
                      <a:srgbClr val="709E9A"/>
                    </a:gs>
                    <a:gs pos="100000">
                      <a:srgbClr val="36807A"/>
                    </a:gs>
                  </a:gsLst>
                  <a:lin ang="5400000" scaled="0"/>
                </a:gradFill>
                <a:cs typeface="+mn-ea"/>
                <a:sym typeface="+mn-lt"/>
              </a:rPr>
              <a:t>汇报—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865370" y="5055235"/>
            <a:ext cx="2461260" cy="468630"/>
            <a:chOff x="6117" y="7035"/>
            <a:chExt cx="6249" cy="1061"/>
          </a:xfrm>
        </p:grpSpPr>
        <p:sp>
          <p:nvSpPr>
            <p:cNvPr id="5" name="同侧圆角矩形 4"/>
            <p:cNvSpPr/>
            <p:nvPr/>
          </p:nvSpPr>
          <p:spPr>
            <a:xfrm rot="16200000">
              <a:off x="7149" y="6003"/>
              <a:ext cx="1060" cy="31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9E9A"/>
            </a:solidFill>
            <a:ln w="28575">
              <a:solidFill>
                <a:srgbClr val="7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sz="2000" dirty="0">
                  <a:cs typeface="+mn-ea"/>
                  <a:sym typeface="+mn-lt"/>
                </a:rPr>
                <a:t>汇报人</a:t>
              </a:r>
            </a:p>
          </p:txBody>
        </p:sp>
        <p:sp>
          <p:nvSpPr>
            <p:cNvPr id="6" name="同侧圆角矩形 5"/>
            <p:cNvSpPr/>
            <p:nvPr/>
          </p:nvSpPr>
          <p:spPr>
            <a:xfrm rot="5400000" flipH="1">
              <a:off x="10274" y="6004"/>
              <a:ext cx="1060" cy="3125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rgbClr val="7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000" dirty="0">
                <a:solidFill>
                  <a:srgbClr val="709E9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21571" y="4024531"/>
            <a:ext cx="734885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树宁教务系统</a:t>
            </a:r>
          </a:p>
        </p:txBody>
      </p:sp>
      <p:sp>
        <p:nvSpPr>
          <p:cNvPr id="13" name="椭圆 12"/>
          <p:cNvSpPr/>
          <p:nvPr/>
        </p:nvSpPr>
        <p:spPr>
          <a:xfrm>
            <a:off x="4573270" y="1360805"/>
            <a:ext cx="652145" cy="65214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2</a:t>
            </a:r>
          </a:p>
        </p:txBody>
      </p:sp>
      <p:sp>
        <p:nvSpPr>
          <p:cNvPr id="14" name="椭圆 13"/>
          <p:cNvSpPr/>
          <p:nvPr/>
        </p:nvSpPr>
        <p:spPr>
          <a:xfrm>
            <a:off x="5373370" y="1360805"/>
            <a:ext cx="651510" cy="65214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</a:t>
            </a:r>
          </a:p>
        </p:txBody>
      </p:sp>
      <p:sp>
        <p:nvSpPr>
          <p:cNvPr id="15" name="椭圆 14"/>
          <p:cNvSpPr/>
          <p:nvPr/>
        </p:nvSpPr>
        <p:spPr>
          <a:xfrm>
            <a:off x="6167755" y="1360805"/>
            <a:ext cx="651510" cy="65214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2</a:t>
            </a:r>
          </a:p>
        </p:txBody>
      </p:sp>
      <p:sp>
        <p:nvSpPr>
          <p:cNvPr id="16" name="椭圆 15"/>
          <p:cNvSpPr/>
          <p:nvPr/>
        </p:nvSpPr>
        <p:spPr>
          <a:xfrm>
            <a:off x="6967220" y="1360805"/>
            <a:ext cx="652145" cy="65214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CAF9C6-508C-DC5E-7917-2CE6C7705B0A}"/>
              </a:ext>
            </a:extLst>
          </p:cNvPr>
          <p:cNvSpPr txBox="1"/>
          <p:nvPr/>
        </p:nvSpPr>
        <p:spPr>
          <a:xfrm>
            <a:off x="1280007" y="791885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889CC"/>
                </a:solidFill>
              </a:rPr>
              <a:t>指针</a:t>
            </a:r>
            <a:r>
              <a:rPr lang="en-US" altLang="zh-CN" dirty="0">
                <a:solidFill>
                  <a:srgbClr val="6889CC"/>
                </a:solidFill>
              </a:rPr>
              <a:t>2207C++</a:t>
            </a:r>
            <a:endParaRPr lang="zh-CN" altLang="en-US" dirty="0">
              <a:solidFill>
                <a:srgbClr val="6889CC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4A4A80-171A-DF2E-33D4-9F5F2B91E0FF}"/>
              </a:ext>
            </a:extLst>
          </p:cNvPr>
          <p:cNvSpPr txBox="1"/>
          <p:nvPr/>
        </p:nvSpPr>
        <p:spPr>
          <a:xfrm>
            <a:off x="6350952" y="5119549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FA01C3-1D28-95EC-7406-42CD76842697}"/>
              </a:ext>
            </a:extLst>
          </p:cNvPr>
          <p:cNvSpPr txBox="1"/>
          <p:nvPr/>
        </p:nvSpPr>
        <p:spPr>
          <a:xfrm>
            <a:off x="4822190" y="5884007"/>
            <a:ext cx="42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操作员：张程柯 张泽龙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/>
      <p:bldP spid="8" grpId="0"/>
      <p:bldP spid="13" grpId="0" animBg="1"/>
      <p:bldP spid="14" grpId="0" animBg="1"/>
      <p:bldP spid="15" grpId="0" animBg="1"/>
      <p:bldP spid="16" grpId="0" animBg="1"/>
      <p:bldP spid="11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81000" y="360045"/>
            <a:ext cx="11620500" cy="6137910"/>
          </a:xfrm>
          <a:prstGeom prst="roundRect">
            <a:avLst>
              <a:gd name="adj" fmla="val 12745"/>
            </a:avLst>
          </a:prstGeom>
          <a:noFill/>
          <a:ln>
            <a:gradFill>
              <a:gsLst>
                <a:gs pos="12000">
                  <a:srgbClr val="36807A"/>
                </a:gs>
                <a:gs pos="88000">
                  <a:srgbClr val="36807A"/>
                </a:gs>
                <a:gs pos="54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89835" y="2599055"/>
            <a:ext cx="1659890" cy="1659890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>
                <a:cs typeface="+mn-ea"/>
                <a:sym typeface="+mn-lt"/>
              </a:rPr>
              <a:t>03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99255" y="2599055"/>
            <a:ext cx="62204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dirty="0">
                <a:gradFill>
                  <a:gsLst>
                    <a:gs pos="0">
                      <a:srgbClr val="709E9A"/>
                    </a:gs>
                    <a:gs pos="100000">
                      <a:srgbClr val="36807A"/>
                    </a:gs>
                  </a:gsLst>
                  <a:lin ang="5400000" scaled="0"/>
                </a:gradFill>
                <a:cs typeface="+mn-ea"/>
                <a:sym typeface="+mn-lt"/>
              </a:rPr>
              <a:t> 个人代码展示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02935" y="3920391"/>
            <a:ext cx="63233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Personal code display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 userDrawn="1"/>
        </p:nvPicPr>
        <p:blipFill>
          <a:blip r:embed="rId2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 flipH="1">
            <a:off x="8251825" y="-1915795"/>
            <a:ext cx="2024380" cy="585597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 userDrawn="1"/>
        </p:nvPicPr>
        <p:blipFill>
          <a:blip r:embed="rId3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 flipV="1">
            <a:off x="548640" y="3614420"/>
            <a:ext cx="2696210" cy="379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3" grpId="0" bldLvl="0" animBg="1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65580" y="1580515"/>
            <a:ext cx="3307080" cy="1735455"/>
            <a:chOff x="2175" y="1011"/>
            <a:chExt cx="5208" cy="2733"/>
          </a:xfrm>
        </p:grpSpPr>
        <p:grpSp>
          <p:nvGrpSpPr>
            <p:cNvPr id="200" name="组合 199"/>
            <p:cNvGrpSpPr/>
            <p:nvPr/>
          </p:nvGrpSpPr>
          <p:grpSpPr>
            <a:xfrm>
              <a:off x="2175" y="1011"/>
              <a:ext cx="5208" cy="2733"/>
              <a:chOff x="1329965" y="1784090"/>
              <a:chExt cx="3384376" cy="1775690"/>
            </a:xfrm>
          </p:grpSpPr>
          <p:sp>
            <p:nvSpPr>
              <p:cNvPr id="201" name="矩形标注 200"/>
              <p:cNvSpPr/>
              <p:nvPr/>
            </p:nvSpPr>
            <p:spPr>
              <a:xfrm>
                <a:off x="1329965" y="1784090"/>
                <a:ext cx="3384376" cy="1775690"/>
              </a:xfrm>
              <a:prstGeom prst="wedgeRectCallout">
                <a:avLst/>
              </a:prstGeom>
              <a:solidFill>
                <a:srgbClr val="709E9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651093" y="2244080"/>
                <a:ext cx="1966421" cy="1194709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校长部分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200" kern="0" dirty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          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dmin.c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200" kern="0" dirty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          </a:t>
                </a:r>
                <a:r>
                  <a:rPr lang="en-US" sz="1200" kern="0" dirty="0" err="1">
                    <a:solidFill>
                      <a:sysClr val="window" lastClr="FFFFFF"/>
                    </a:solidFill>
                    <a:cs typeface="+mn-ea"/>
                    <a:sym typeface="+mn-lt"/>
                  </a:rPr>
                  <a:t>admin.h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 101"/>
            <p:cNvSpPr>
              <a:spLocks noEditPoints="1"/>
            </p:cNvSpPr>
            <p:nvPr/>
          </p:nvSpPr>
          <p:spPr bwMode="auto">
            <a:xfrm>
              <a:off x="2579" y="1984"/>
              <a:ext cx="1188" cy="788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800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05730" y="1580515"/>
            <a:ext cx="3307715" cy="1735455"/>
            <a:chOff x="8065" y="1011"/>
            <a:chExt cx="5209" cy="2733"/>
          </a:xfrm>
        </p:grpSpPr>
        <p:grpSp>
          <p:nvGrpSpPr>
            <p:cNvPr id="185" name="组合 184"/>
            <p:cNvGrpSpPr/>
            <p:nvPr/>
          </p:nvGrpSpPr>
          <p:grpSpPr>
            <a:xfrm>
              <a:off x="8065" y="1011"/>
              <a:ext cx="5209" cy="2733"/>
              <a:chOff x="5157515" y="1784090"/>
              <a:chExt cx="3384376" cy="1775690"/>
            </a:xfrm>
          </p:grpSpPr>
          <p:sp>
            <p:nvSpPr>
              <p:cNvPr id="186" name="矩形标注 185"/>
              <p:cNvSpPr/>
              <p:nvPr/>
            </p:nvSpPr>
            <p:spPr>
              <a:xfrm>
                <a:off x="5157515" y="1784090"/>
                <a:ext cx="3384376" cy="1775690"/>
              </a:xfrm>
              <a:prstGeom prst="wedgeRectCallout">
                <a:avLst/>
              </a:prstGeom>
              <a:solidFill>
                <a:srgbClr val="709E9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339092" y="2244080"/>
                <a:ext cx="1893141" cy="1194745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教师部分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200" kern="0" dirty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      </a:t>
                </a:r>
                <a:r>
                  <a:rPr lang="en-US" sz="1200" kern="0" dirty="0" err="1">
                    <a:solidFill>
                      <a:sysClr val="window" lastClr="FFFFFF"/>
                    </a:solidFill>
                    <a:cs typeface="+mn-ea"/>
                    <a:sym typeface="+mn-lt"/>
                  </a:rPr>
                  <a:t>teacher.c</a:t>
                </a:r>
                <a:endParaRPr lang="en-US" sz="1200" kern="0" dirty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      </a:t>
                </a:r>
                <a:r>
                  <a:rPr lang="en-US" sz="1200" kern="0" dirty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t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eacher.h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6" name="Freeform 81"/>
            <p:cNvSpPr>
              <a:spLocks noEditPoints="1"/>
            </p:cNvSpPr>
            <p:nvPr/>
          </p:nvSpPr>
          <p:spPr bwMode="auto">
            <a:xfrm>
              <a:off x="8544" y="1944"/>
              <a:ext cx="863" cy="869"/>
            </a:xfrm>
            <a:custGeom>
              <a:avLst/>
              <a:gdLst>
                <a:gd name="T0" fmla="*/ 239 w 280"/>
                <a:gd name="T1" fmla="*/ 66 h 281"/>
                <a:gd name="T2" fmla="*/ 214 w 280"/>
                <a:gd name="T3" fmla="*/ 66 h 281"/>
                <a:gd name="T4" fmla="*/ 214 w 280"/>
                <a:gd name="T5" fmla="*/ 8 h 281"/>
                <a:gd name="T6" fmla="*/ 207 w 280"/>
                <a:gd name="T7" fmla="*/ 0 h 281"/>
                <a:gd name="T8" fmla="*/ 8 w 280"/>
                <a:gd name="T9" fmla="*/ 0 h 281"/>
                <a:gd name="T10" fmla="*/ 0 w 280"/>
                <a:gd name="T11" fmla="*/ 8 h 281"/>
                <a:gd name="T12" fmla="*/ 0 w 280"/>
                <a:gd name="T13" fmla="*/ 207 h 281"/>
                <a:gd name="T14" fmla="*/ 74 w 280"/>
                <a:gd name="T15" fmla="*/ 281 h 281"/>
                <a:gd name="T16" fmla="*/ 141 w 280"/>
                <a:gd name="T17" fmla="*/ 281 h 281"/>
                <a:gd name="T18" fmla="*/ 214 w 280"/>
                <a:gd name="T19" fmla="*/ 214 h 281"/>
                <a:gd name="T20" fmla="*/ 239 w 280"/>
                <a:gd name="T21" fmla="*/ 214 h 281"/>
                <a:gd name="T22" fmla="*/ 280 w 280"/>
                <a:gd name="T23" fmla="*/ 140 h 281"/>
                <a:gd name="T24" fmla="*/ 239 w 280"/>
                <a:gd name="T25" fmla="*/ 66 h 281"/>
                <a:gd name="T26" fmla="*/ 200 w 280"/>
                <a:gd name="T27" fmla="*/ 15 h 281"/>
                <a:gd name="T28" fmla="*/ 200 w 280"/>
                <a:gd name="T29" fmla="*/ 49 h 281"/>
                <a:gd name="T30" fmla="*/ 15 w 280"/>
                <a:gd name="T31" fmla="*/ 49 h 281"/>
                <a:gd name="T32" fmla="*/ 15 w 280"/>
                <a:gd name="T33" fmla="*/ 15 h 281"/>
                <a:gd name="T34" fmla="*/ 200 w 280"/>
                <a:gd name="T35" fmla="*/ 15 h 281"/>
                <a:gd name="T36" fmla="*/ 239 w 280"/>
                <a:gd name="T37" fmla="*/ 199 h 281"/>
                <a:gd name="T38" fmla="*/ 214 w 280"/>
                <a:gd name="T39" fmla="*/ 199 h 281"/>
                <a:gd name="T40" fmla="*/ 214 w 280"/>
                <a:gd name="T41" fmla="*/ 81 h 281"/>
                <a:gd name="T42" fmla="*/ 239 w 280"/>
                <a:gd name="T43" fmla="*/ 81 h 281"/>
                <a:gd name="T44" fmla="*/ 265 w 280"/>
                <a:gd name="T45" fmla="*/ 140 h 281"/>
                <a:gd name="T46" fmla="*/ 239 w 280"/>
                <a:gd name="T47" fmla="*/ 19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81">
                  <a:moveTo>
                    <a:pt x="239" y="66"/>
                  </a:moveTo>
                  <a:cubicBezTo>
                    <a:pt x="214" y="66"/>
                    <a:pt x="214" y="66"/>
                    <a:pt x="214" y="66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4"/>
                    <a:pt x="211" y="0"/>
                    <a:pt x="20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48"/>
                    <a:pt x="33" y="281"/>
                    <a:pt x="74" y="281"/>
                  </a:cubicBezTo>
                  <a:cubicBezTo>
                    <a:pt x="141" y="281"/>
                    <a:pt x="141" y="281"/>
                    <a:pt x="141" y="281"/>
                  </a:cubicBezTo>
                  <a:cubicBezTo>
                    <a:pt x="179" y="281"/>
                    <a:pt x="211" y="251"/>
                    <a:pt x="214" y="214"/>
                  </a:cubicBezTo>
                  <a:cubicBezTo>
                    <a:pt x="239" y="214"/>
                    <a:pt x="239" y="214"/>
                    <a:pt x="239" y="214"/>
                  </a:cubicBezTo>
                  <a:cubicBezTo>
                    <a:pt x="262" y="214"/>
                    <a:pt x="280" y="181"/>
                    <a:pt x="280" y="140"/>
                  </a:cubicBezTo>
                  <a:cubicBezTo>
                    <a:pt x="280" y="98"/>
                    <a:pt x="262" y="66"/>
                    <a:pt x="239" y="66"/>
                  </a:cubicBezTo>
                  <a:close/>
                  <a:moveTo>
                    <a:pt x="200" y="15"/>
                  </a:moveTo>
                  <a:cubicBezTo>
                    <a:pt x="200" y="49"/>
                    <a:pt x="200" y="49"/>
                    <a:pt x="200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15"/>
                    <a:pt x="15" y="15"/>
                    <a:pt x="15" y="15"/>
                  </a:cubicBezTo>
                  <a:lnTo>
                    <a:pt x="200" y="15"/>
                  </a:lnTo>
                  <a:close/>
                  <a:moveTo>
                    <a:pt x="239" y="199"/>
                  </a:moveTo>
                  <a:cubicBezTo>
                    <a:pt x="214" y="199"/>
                    <a:pt x="214" y="199"/>
                    <a:pt x="214" y="199"/>
                  </a:cubicBezTo>
                  <a:cubicBezTo>
                    <a:pt x="214" y="81"/>
                    <a:pt x="214" y="81"/>
                    <a:pt x="214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51" y="81"/>
                    <a:pt x="265" y="106"/>
                    <a:pt x="265" y="140"/>
                  </a:cubicBezTo>
                  <a:cubicBezTo>
                    <a:pt x="265" y="174"/>
                    <a:pt x="251" y="199"/>
                    <a:pt x="239" y="1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 sz="2000">
                <a:solidFill>
                  <a:srgbClr val="9E080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17290" y="3893582"/>
            <a:ext cx="3307715" cy="1735455"/>
            <a:chOff x="5721" y="4579"/>
            <a:chExt cx="5209" cy="2733"/>
          </a:xfrm>
        </p:grpSpPr>
        <p:grpSp>
          <p:nvGrpSpPr>
            <p:cNvPr id="195" name="组合 194"/>
            <p:cNvGrpSpPr/>
            <p:nvPr/>
          </p:nvGrpSpPr>
          <p:grpSpPr>
            <a:xfrm>
              <a:off x="5721" y="4579"/>
              <a:ext cx="5209" cy="2733"/>
              <a:chOff x="3634221" y="4101582"/>
              <a:chExt cx="3384376" cy="1775690"/>
            </a:xfrm>
          </p:grpSpPr>
          <p:sp>
            <p:nvSpPr>
              <p:cNvPr id="196" name="矩形标注 195"/>
              <p:cNvSpPr/>
              <p:nvPr/>
            </p:nvSpPr>
            <p:spPr>
              <a:xfrm>
                <a:off x="3634221" y="4101582"/>
                <a:ext cx="3384376" cy="1775690"/>
              </a:xfrm>
              <a:prstGeom prst="wedgeRectCallout">
                <a:avLst/>
              </a:prstGeom>
              <a:solidFill>
                <a:srgbClr val="709E9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992668" y="4455887"/>
                <a:ext cx="1686665" cy="1194764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学生部分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200" kern="0" dirty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      </a:t>
                </a:r>
                <a:r>
                  <a:rPr lang="en-US" sz="1200" kern="0" dirty="0" err="1">
                    <a:solidFill>
                      <a:sysClr val="window" lastClr="FFFFFF"/>
                    </a:solidFill>
                    <a:cs typeface="+mn-ea"/>
                    <a:sym typeface="+mn-lt"/>
                  </a:rPr>
                  <a:t>student.c</a:t>
                </a:r>
                <a:endParaRPr lang="en-US" sz="1200" kern="0" dirty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200" kern="0" dirty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      </a:t>
                </a:r>
                <a:r>
                  <a:rPr lang="en-US" sz="1200" kern="0" dirty="0" err="1">
                    <a:solidFill>
                      <a:sysClr val="window" lastClr="FFFFFF"/>
                    </a:solidFill>
                    <a:cs typeface="+mn-ea"/>
                    <a:sym typeface="+mn-lt"/>
                  </a:rPr>
                  <a:t>student.h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241" y="5527"/>
              <a:ext cx="1031" cy="904"/>
              <a:chOff x="6365875" y="1458913"/>
              <a:chExt cx="619125" cy="542925"/>
            </a:xfrm>
            <a:solidFill>
              <a:schemeClr val="bg1"/>
            </a:solidFill>
          </p:grpSpPr>
          <p:sp>
            <p:nvSpPr>
              <p:cNvPr id="38" name="Freeform 43"/>
              <p:cNvSpPr>
                <a:spLocks noEditPoints="1"/>
              </p:cNvSpPr>
              <p:nvPr/>
            </p:nvSpPr>
            <p:spPr bwMode="auto">
              <a:xfrm>
                <a:off x="6365875" y="1846263"/>
                <a:ext cx="619125" cy="155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8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8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800">
                  <a:cs typeface="+mn-ea"/>
                  <a:sym typeface="+mn-lt"/>
                </a:endParaRPr>
              </a:p>
            </p:txBody>
          </p:sp>
          <p:sp>
            <p:nvSpPr>
              <p:cNvPr id="39" name="Freeform 44"/>
              <p:cNvSpPr>
                <a:spLocks noEditPoints="1"/>
              </p:cNvSpPr>
              <p:nvPr/>
            </p:nvSpPr>
            <p:spPr bwMode="auto">
              <a:xfrm>
                <a:off x="6365875" y="1846263"/>
                <a:ext cx="619125" cy="155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8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8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8"/>
                    </a:lnTo>
                    <a:lnTo>
                      <a:pt x="0" y="48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800">
                  <a:cs typeface="+mn-ea"/>
                  <a:sym typeface="+mn-lt"/>
                </a:endParaRPr>
              </a:p>
            </p:txBody>
          </p:sp>
          <p:sp>
            <p:nvSpPr>
              <p:cNvPr id="40" name="Freeform 45"/>
              <p:cNvSpPr>
                <a:spLocks noEditPoints="1"/>
              </p:cNvSpPr>
              <p:nvPr/>
            </p:nvSpPr>
            <p:spPr bwMode="auto">
              <a:xfrm>
                <a:off x="6365875" y="1692276"/>
                <a:ext cx="619125" cy="153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7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7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7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800">
                  <a:cs typeface="+mn-ea"/>
                  <a:sym typeface="+mn-lt"/>
                </a:endParaRPr>
              </a:p>
            </p:txBody>
          </p:sp>
          <p:sp>
            <p:nvSpPr>
              <p:cNvPr id="41" name="Freeform 46"/>
              <p:cNvSpPr>
                <a:spLocks noEditPoints="1"/>
              </p:cNvSpPr>
              <p:nvPr/>
            </p:nvSpPr>
            <p:spPr bwMode="auto">
              <a:xfrm>
                <a:off x="6365875" y="1692276"/>
                <a:ext cx="619125" cy="153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7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7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7"/>
                    </a:lnTo>
                    <a:lnTo>
                      <a:pt x="0" y="48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800">
                  <a:cs typeface="+mn-ea"/>
                  <a:sym typeface="+mn-lt"/>
                </a:endParaRPr>
              </a:p>
            </p:txBody>
          </p:sp>
          <p:sp>
            <p:nvSpPr>
              <p:cNvPr id="42" name="Freeform 47"/>
              <p:cNvSpPr>
                <a:spLocks noEditPoints="1"/>
              </p:cNvSpPr>
              <p:nvPr/>
            </p:nvSpPr>
            <p:spPr bwMode="auto">
              <a:xfrm>
                <a:off x="6365875" y="1458913"/>
                <a:ext cx="619125" cy="23336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95" y="0"/>
                  </a:cxn>
                  <a:cxn ang="0">
                    <a:pos x="390" y="48"/>
                  </a:cxn>
                  <a:cxn ang="0">
                    <a:pos x="390" y="96"/>
                  </a:cxn>
                  <a:cxn ang="0">
                    <a:pos x="195" y="147"/>
                  </a:cxn>
                  <a:cxn ang="0">
                    <a:pos x="0" y="96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390" h="147">
                    <a:moveTo>
                      <a:pt x="0" y="48"/>
                    </a:moveTo>
                    <a:lnTo>
                      <a:pt x="195" y="0"/>
                    </a:lnTo>
                    <a:lnTo>
                      <a:pt x="390" y="48"/>
                    </a:lnTo>
                    <a:lnTo>
                      <a:pt x="390" y="96"/>
                    </a:lnTo>
                    <a:lnTo>
                      <a:pt x="195" y="147"/>
                    </a:lnTo>
                    <a:lnTo>
                      <a:pt x="0" y="96"/>
                    </a:lnTo>
                    <a:lnTo>
                      <a:pt x="0" y="48"/>
                    </a:lnTo>
                    <a:close/>
                    <a:moveTo>
                      <a:pt x="0" y="48"/>
                    </a:moveTo>
                    <a:lnTo>
                      <a:pt x="0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800">
                  <a:cs typeface="+mn-ea"/>
                  <a:sym typeface="+mn-lt"/>
                </a:endParaRPr>
              </a:p>
            </p:txBody>
          </p:sp>
          <p:sp>
            <p:nvSpPr>
              <p:cNvPr id="43" name="Freeform 48"/>
              <p:cNvSpPr>
                <a:spLocks noEditPoints="1"/>
              </p:cNvSpPr>
              <p:nvPr/>
            </p:nvSpPr>
            <p:spPr bwMode="auto">
              <a:xfrm>
                <a:off x="6365875" y="1458913"/>
                <a:ext cx="619125" cy="23336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95" y="0"/>
                  </a:cxn>
                  <a:cxn ang="0">
                    <a:pos x="390" y="48"/>
                  </a:cxn>
                  <a:cxn ang="0">
                    <a:pos x="390" y="96"/>
                  </a:cxn>
                  <a:cxn ang="0">
                    <a:pos x="195" y="147"/>
                  </a:cxn>
                  <a:cxn ang="0">
                    <a:pos x="0" y="96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390" h="147">
                    <a:moveTo>
                      <a:pt x="0" y="48"/>
                    </a:moveTo>
                    <a:lnTo>
                      <a:pt x="195" y="0"/>
                    </a:lnTo>
                    <a:lnTo>
                      <a:pt x="390" y="48"/>
                    </a:lnTo>
                    <a:lnTo>
                      <a:pt x="390" y="96"/>
                    </a:lnTo>
                    <a:lnTo>
                      <a:pt x="195" y="147"/>
                    </a:lnTo>
                    <a:lnTo>
                      <a:pt x="0" y="96"/>
                    </a:lnTo>
                    <a:lnTo>
                      <a:pt x="0" y="48"/>
                    </a:lnTo>
                    <a:moveTo>
                      <a:pt x="0" y="48"/>
                    </a:moveTo>
                    <a:lnTo>
                      <a:pt x="0" y="4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8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481570" y="3848100"/>
            <a:ext cx="3307080" cy="1736090"/>
            <a:chOff x="11649" y="4582"/>
            <a:chExt cx="5208" cy="2734"/>
          </a:xfrm>
        </p:grpSpPr>
        <p:grpSp>
          <p:nvGrpSpPr>
            <p:cNvPr id="190" name="组合 189"/>
            <p:cNvGrpSpPr/>
            <p:nvPr/>
          </p:nvGrpSpPr>
          <p:grpSpPr>
            <a:xfrm>
              <a:off x="11649" y="4582"/>
              <a:ext cx="5208" cy="2734"/>
              <a:chOff x="7485972" y="4101582"/>
              <a:chExt cx="3384376" cy="1775690"/>
            </a:xfrm>
          </p:grpSpPr>
          <p:sp>
            <p:nvSpPr>
              <p:cNvPr id="191" name="矩形标注 190"/>
              <p:cNvSpPr/>
              <p:nvPr/>
            </p:nvSpPr>
            <p:spPr>
              <a:xfrm>
                <a:off x="7485972" y="4101582"/>
                <a:ext cx="3384376" cy="1775690"/>
              </a:xfrm>
              <a:prstGeom prst="wedgeRectCallout">
                <a:avLst/>
              </a:prstGeom>
              <a:solidFill>
                <a:srgbClr val="709E9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671899" y="4502177"/>
                <a:ext cx="1983250" cy="1194427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工具部分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200" kern="0" dirty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      </a:t>
                </a:r>
                <a:r>
                  <a:rPr lang="en-US" sz="1200" kern="0" dirty="0" err="1">
                    <a:solidFill>
                      <a:sysClr val="window" lastClr="FFFFFF"/>
                    </a:solidFill>
                    <a:cs typeface="+mn-ea"/>
                    <a:sym typeface="+mn-lt"/>
                  </a:rPr>
                  <a:t>tools.c</a:t>
                </a:r>
                <a:endParaRPr lang="en-US" sz="1200" kern="0" dirty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200" kern="0" dirty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      t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ools.h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  </a:t>
                </a: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main.c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2068" y="5513"/>
              <a:ext cx="901" cy="918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0350" y="143510"/>
            <a:ext cx="3940810" cy="583565"/>
            <a:chOff x="489" y="120"/>
            <a:chExt cx="6206" cy="919"/>
          </a:xfrm>
        </p:grpSpPr>
        <p:sp>
          <p:nvSpPr>
            <p:cNvPr id="7" name="圆角矩形 6"/>
            <p:cNvSpPr/>
            <p:nvPr/>
          </p:nvSpPr>
          <p:spPr>
            <a:xfrm>
              <a:off x="489" y="234"/>
              <a:ext cx="1282" cy="690"/>
            </a:xfrm>
            <a:prstGeom prst="roundRect">
              <a:avLst>
                <a:gd name="adj" fmla="val 50000"/>
              </a:avLst>
            </a:prstGeom>
            <a:solidFill>
              <a:srgbClr val="368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82" y="120"/>
              <a:ext cx="50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36807A"/>
                  </a:solidFill>
                  <a:cs typeface="+mn-ea"/>
                  <a:sym typeface="+mn-lt"/>
                </a:rPr>
                <a:t> 个人代码展示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81000" y="360045"/>
            <a:ext cx="11620500" cy="6137910"/>
          </a:xfrm>
          <a:prstGeom prst="roundRect">
            <a:avLst>
              <a:gd name="adj" fmla="val 12745"/>
            </a:avLst>
          </a:prstGeom>
          <a:noFill/>
          <a:ln>
            <a:gradFill>
              <a:gsLst>
                <a:gs pos="12000">
                  <a:srgbClr val="36807A"/>
                </a:gs>
                <a:gs pos="88000">
                  <a:srgbClr val="36807A"/>
                </a:gs>
                <a:gs pos="54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89835" y="2599055"/>
            <a:ext cx="1659890" cy="1659890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>
                <a:cs typeface="+mn-ea"/>
                <a:sym typeface="+mn-lt"/>
              </a:rPr>
              <a:t>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99255" y="2599055"/>
            <a:ext cx="62204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dirty="0">
                <a:gradFill>
                  <a:gsLst>
                    <a:gs pos="0">
                      <a:srgbClr val="709E9A"/>
                    </a:gs>
                    <a:gs pos="100000">
                      <a:srgbClr val="36807A"/>
                    </a:gs>
                  </a:gsLst>
                  <a:lin ang="5400000" scaled="0"/>
                </a:gradFill>
                <a:cs typeface="+mn-ea"/>
                <a:sym typeface="+mn-lt"/>
              </a:rPr>
              <a:t>     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02935" y="4089668"/>
            <a:ext cx="63233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summary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 userDrawn="1"/>
        </p:nvPicPr>
        <p:blipFill>
          <a:blip r:embed="rId2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 flipH="1">
            <a:off x="8251825" y="-1915795"/>
            <a:ext cx="2024380" cy="585597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 userDrawn="1"/>
        </p:nvPicPr>
        <p:blipFill>
          <a:blip r:embed="rId3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 flipV="1">
            <a:off x="548640" y="3614420"/>
            <a:ext cx="2696210" cy="379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3" grpId="0" bldLvl="0" animBg="1"/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350" y="143510"/>
            <a:ext cx="3940810" cy="583565"/>
            <a:chOff x="489" y="120"/>
            <a:chExt cx="6206" cy="919"/>
          </a:xfrm>
        </p:grpSpPr>
        <p:sp>
          <p:nvSpPr>
            <p:cNvPr id="7" name="圆角矩形 6"/>
            <p:cNvSpPr/>
            <p:nvPr/>
          </p:nvSpPr>
          <p:spPr>
            <a:xfrm>
              <a:off x="489" y="234"/>
              <a:ext cx="1282" cy="690"/>
            </a:xfrm>
            <a:prstGeom prst="roundRect">
              <a:avLst>
                <a:gd name="adj" fmla="val 50000"/>
              </a:avLst>
            </a:prstGeom>
            <a:solidFill>
              <a:srgbClr val="368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82" y="120"/>
              <a:ext cx="50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36807A"/>
                  </a:solidFill>
                  <a:cs typeface="+mn-ea"/>
                  <a:sym typeface="+mn-lt"/>
                </a:rPr>
                <a:t> 项目总结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32568E0-AACF-958C-89EF-E62B7E12D086}"/>
              </a:ext>
            </a:extLst>
          </p:cNvPr>
          <p:cNvSpPr txBox="1"/>
          <p:nvPr/>
        </p:nvSpPr>
        <p:spPr>
          <a:xfrm>
            <a:off x="1263192" y="2177590"/>
            <a:ext cx="10131300" cy="2951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此次项目是我们学习</a:t>
            </a:r>
            <a:r>
              <a:rPr lang="en-US" altLang="zh-CN" dirty="0"/>
              <a:t>C</a:t>
            </a:r>
            <a:r>
              <a:rPr lang="zh-CN" altLang="en-US" dirty="0"/>
              <a:t>语言的一次总结，项目中我们使用到了结构体、结构体指针、堆内存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文件读写以及基础的循环嵌套，判断分支。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此次项目加强了我们对</a:t>
            </a:r>
            <a:r>
              <a:rPr lang="en-US" altLang="zh-CN" dirty="0"/>
              <a:t>C</a:t>
            </a:r>
            <a:r>
              <a:rPr lang="zh-CN" altLang="en-US" dirty="0"/>
              <a:t>语言基础知识的认识，巩固了对</a:t>
            </a:r>
            <a:r>
              <a:rPr lang="en-US" altLang="zh-CN" dirty="0"/>
              <a:t>C</a:t>
            </a:r>
            <a:r>
              <a:rPr lang="zh-CN" altLang="en-US" dirty="0"/>
              <a:t>语言用法的能力。可能因为项目时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间不是很长，或者我们学艺不精，项目中可能存在潜在的漏洞没有被我们及时发现，后续我们会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继续完善此次项目，合理操作逻辑，精简程序代码，完善用户功能。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如果此次项目再次交付与我们手中，我们一定会更加遵循项目书写逻辑，更有条理，更有逻辑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的完成此次项目。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06092" y="3033204"/>
            <a:ext cx="4036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rgbClr val="36807A"/>
                </a:solidFill>
                <a:cs typeface="+mn-ea"/>
                <a:sym typeface="+mn-lt"/>
              </a:rPr>
              <a:t>个人总结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E9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81000" y="360045"/>
            <a:ext cx="11620500" cy="6137910"/>
          </a:xfrm>
          <a:prstGeom prst="roundRect">
            <a:avLst>
              <a:gd name="adj" fmla="val 12745"/>
            </a:avLst>
          </a:prstGeom>
          <a:noFill/>
          <a:ln>
            <a:gradFill>
              <a:gsLst>
                <a:gs pos="12000">
                  <a:srgbClr val="36807A"/>
                </a:gs>
                <a:gs pos="88000">
                  <a:srgbClr val="36807A"/>
                </a:gs>
                <a:gs pos="54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/Users/bawei/Desktop/1.png1"/>
          <p:cNvPicPr>
            <a:picLocks noChangeAspect="1"/>
          </p:cNvPicPr>
          <p:nvPr/>
        </p:nvPicPr>
        <p:blipFill>
          <a:blip r:embed="rId2" cstate="screen">
            <a:lum bright="-6000"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27875" y="-317"/>
            <a:ext cx="5064125" cy="2941320"/>
          </a:xfrm>
          <a:prstGeom prst="rect">
            <a:avLst/>
          </a:prstGeom>
        </p:spPr>
      </p:pic>
      <p:pic>
        <p:nvPicPr>
          <p:cNvPr id="3" name="图片 2" descr="/Users/bawei/Desktop/2.png2"/>
          <p:cNvPicPr>
            <a:picLocks noChangeAspect="1"/>
          </p:cNvPicPr>
          <p:nvPr/>
        </p:nvPicPr>
        <p:blipFill>
          <a:blip r:embed="rId3" cstate="screen">
            <a:lum bright="-6000"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751455"/>
            <a:ext cx="4441190" cy="4106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6830" y="2331720"/>
            <a:ext cx="97688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>
                <a:gradFill>
                  <a:gsLst>
                    <a:gs pos="0">
                      <a:srgbClr val="709E9A"/>
                    </a:gs>
                    <a:gs pos="100000">
                      <a:srgbClr val="36807A"/>
                    </a:gs>
                  </a:gsLst>
                  <a:lin ang="5400000" scaled="0"/>
                </a:gradFill>
                <a:cs typeface="+mn-ea"/>
                <a:sym typeface="+mn-lt"/>
              </a:rPr>
              <a:t>—感谢您的观看—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39038" y="5083175"/>
            <a:ext cx="4904423" cy="468630"/>
            <a:chOff x="6117" y="7035"/>
            <a:chExt cx="6249" cy="1061"/>
          </a:xfrm>
        </p:grpSpPr>
        <p:sp>
          <p:nvSpPr>
            <p:cNvPr id="5" name="同侧圆角矩形 4"/>
            <p:cNvSpPr/>
            <p:nvPr/>
          </p:nvSpPr>
          <p:spPr>
            <a:xfrm rot="16200000">
              <a:off x="7149" y="6003"/>
              <a:ext cx="1060" cy="31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9E9A"/>
            </a:solidFill>
            <a:ln w="28575">
              <a:solidFill>
                <a:srgbClr val="7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sz="2000" dirty="0">
                  <a:cs typeface="+mn-ea"/>
                  <a:sym typeface="+mn-lt"/>
                </a:rPr>
                <a:t>小组</a:t>
              </a:r>
            </a:p>
          </p:txBody>
        </p:sp>
        <p:sp>
          <p:nvSpPr>
            <p:cNvPr id="6" name="同侧圆角矩形 5"/>
            <p:cNvSpPr/>
            <p:nvPr/>
          </p:nvSpPr>
          <p:spPr>
            <a:xfrm rot="5400000" flipH="1">
              <a:off x="10274" y="6004"/>
              <a:ext cx="1060" cy="3125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rgbClr val="7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CN" altLang="en-US" sz="2000" dirty="0">
                  <a:solidFill>
                    <a:srgbClr val="709E9A"/>
                  </a:solidFill>
                  <a:cs typeface="+mn-ea"/>
                  <a:sym typeface="+mn-lt"/>
                </a:rPr>
                <a:t>应杰 张程柯 张泽龙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516821" y="3971402"/>
            <a:ext cx="734885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We will not stop here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73270" y="1360805"/>
            <a:ext cx="652145" cy="65214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2</a:t>
            </a:r>
          </a:p>
        </p:txBody>
      </p:sp>
      <p:sp>
        <p:nvSpPr>
          <p:cNvPr id="14" name="椭圆 13"/>
          <p:cNvSpPr/>
          <p:nvPr/>
        </p:nvSpPr>
        <p:spPr>
          <a:xfrm>
            <a:off x="5373370" y="1360805"/>
            <a:ext cx="651510" cy="65214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</a:t>
            </a:r>
          </a:p>
        </p:txBody>
      </p:sp>
      <p:sp>
        <p:nvSpPr>
          <p:cNvPr id="15" name="椭圆 14"/>
          <p:cNvSpPr/>
          <p:nvPr/>
        </p:nvSpPr>
        <p:spPr>
          <a:xfrm>
            <a:off x="6167755" y="1360805"/>
            <a:ext cx="651510" cy="65214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2</a:t>
            </a:r>
          </a:p>
        </p:txBody>
      </p:sp>
      <p:sp>
        <p:nvSpPr>
          <p:cNvPr id="16" name="椭圆 15"/>
          <p:cNvSpPr/>
          <p:nvPr/>
        </p:nvSpPr>
        <p:spPr>
          <a:xfrm>
            <a:off x="6967220" y="1360805"/>
            <a:ext cx="652145" cy="65214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1A29F-3DF9-8DCE-FC31-B15AA7568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03" y="805878"/>
            <a:ext cx="1774090" cy="499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4" grpId="0"/>
      <p:bldP spid="8" grpId="0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2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 flipH="1">
            <a:off x="8707755" y="-1694180"/>
            <a:ext cx="1790065" cy="5178425"/>
          </a:xfrm>
          <a:prstGeom prst="rect">
            <a:avLst/>
          </a:prstGeom>
        </p:spPr>
      </p:pic>
      <p:pic>
        <p:nvPicPr>
          <p:cNvPr id="3" name="图片 2" descr="3"/>
          <p:cNvPicPr>
            <a:picLocks noChangeAspect="1"/>
          </p:cNvPicPr>
          <p:nvPr userDrawn="1"/>
        </p:nvPicPr>
        <p:blipFill>
          <a:blip r:embed="rId3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 flipV="1">
            <a:off x="475615" y="4045585"/>
            <a:ext cx="2338070" cy="328866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473700" y="1830070"/>
            <a:ext cx="1243965" cy="554990"/>
          </a:xfrm>
          <a:prstGeom prst="roundRect">
            <a:avLst>
              <a:gd name="adj" fmla="val 50000"/>
            </a:avLst>
          </a:prstGeom>
          <a:solidFill>
            <a:srgbClr val="36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17665" y="1727835"/>
            <a:ext cx="318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项目介绍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73700" y="2898775"/>
            <a:ext cx="1243965" cy="554990"/>
          </a:xfrm>
          <a:prstGeom prst="roundRect">
            <a:avLst>
              <a:gd name="adj" fmla="val 50000"/>
            </a:avLst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17665" y="2815590"/>
            <a:ext cx="318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功能展示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473700" y="3983990"/>
            <a:ext cx="1243965" cy="554990"/>
          </a:xfrm>
          <a:prstGeom prst="roundRect">
            <a:avLst>
              <a:gd name="adj" fmla="val 50000"/>
            </a:avLst>
          </a:prstGeom>
          <a:solidFill>
            <a:srgbClr val="36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17665" y="3929380"/>
            <a:ext cx="3468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个人代码展示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473700" y="5052695"/>
            <a:ext cx="1243965" cy="554990"/>
          </a:xfrm>
          <a:prstGeom prst="roundRect">
            <a:avLst>
              <a:gd name="adj" fmla="val 50000"/>
            </a:avLst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17665" y="4940935"/>
            <a:ext cx="3468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032000" y="2235200"/>
            <a:ext cx="21075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>
                <a:solidFill>
                  <a:srgbClr val="36807A"/>
                </a:solidFill>
                <a:cs typeface="+mn-ea"/>
                <a:sym typeface="+mn-lt"/>
              </a:rPr>
              <a:t>目录</a:t>
            </a:r>
            <a:endParaRPr lang="zh-CN" altLang="en-US" sz="660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>
                <a:solidFill>
                  <a:srgbClr val="709E9A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81000" y="360045"/>
            <a:ext cx="11620500" cy="6137910"/>
          </a:xfrm>
          <a:prstGeom prst="roundRect">
            <a:avLst>
              <a:gd name="adj" fmla="val 12745"/>
            </a:avLst>
          </a:prstGeom>
          <a:noFill/>
          <a:ln>
            <a:gradFill>
              <a:gsLst>
                <a:gs pos="12000">
                  <a:srgbClr val="36807A"/>
                </a:gs>
                <a:gs pos="88000">
                  <a:srgbClr val="36807A"/>
                </a:gs>
                <a:gs pos="54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67195" y="2235200"/>
            <a:ext cx="2774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Project introduction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67195" y="3329305"/>
            <a:ext cx="2774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Function display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67195" y="4449445"/>
            <a:ext cx="341884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Personal code display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83705" y="5482590"/>
            <a:ext cx="2774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summary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 animBg="1"/>
      <p:bldP spid="19" grpId="0"/>
      <p:bldP spid="20" grpId="0" animBg="1"/>
      <p:bldP spid="21" grpId="0"/>
      <p:bldP spid="22" grpId="0" animBg="1"/>
      <p:bldP spid="23" grpId="0"/>
      <p:bldP spid="24" grpId="0"/>
      <p:bldP spid="18" grpId="0" bldLvl="0" animBg="1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81000" y="360045"/>
            <a:ext cx="11620500" cy="6137910"/>
          </a:xfrm>
          <a:prstGeom prst="roundRect">
            <a:avLst>
              <a:gd name="adj" fmla="val 12745"/>
            </a:avLst>
          </a:prstGeom>
          <a:noFill/>
          <a:ln>
            <a:gradFill>
              <a:gsLst>
                <a:gs pos="12000">
                  <a:srgbClr val="36807A"/>
                </a:gs>
                <a:gs pos="88000">
                  <a:srgbClr val="36807A"/>
                </a:gs>
                <a:gs pos="54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89835" y="2599055"/>
            <a:ext cx="1659890" cy="1659890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>
                <a:cs typeface="+mn-ea"/>
                <a:sym typeface="+mn-lt"/>
              </a:rPr>
              <a:t>01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99255" y="2599055"/>
            <a:ext cx="53968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gradFill>
                  <a:gsLst>
                    <a:gs pos="0">
                      <a:srgbClr val="709E9A"/>
                    </a:gs>
                    <a:gs pos="100000">
                      <a:srgbClr val="36807A"/>
                    </a:gs>
                  </a:gsLst>
                  <a:lin ang="5400000" scaled="0"/>
                </a:gradFill>
                <a:cs typeface="+mn-ea"/>
                <a:sym typeface="+mn-lt"/>
              </a:rPr>
              <a:t>   项目介绍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73089" y="3922613"/>
            <a:ext cx="63233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Project introduction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 userDrawn="1"/>
        </p:nvPicPr>
        <p:blipFill>
          <a:blip r:embed="rId2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 flipH="1">
            <a:off x="8251825" y="-1915795"/>
            <a:ext cx="2024380" cy="585597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 userDrawn="1"/>
        </p:nvPicPr>
        <p:blipFill>
          <a:blip r:embed="rId3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 flipV="1">
            <a:off x="548640" y="3614420"/>
            <a:ext cx="2696210" cy="379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3" grpId="0" bldLvl="0" animBg="1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3060" y="1263650"/>
            <a:ext cx="4089400" cy="374650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09E9A"/>
                </a:solidFill>
                <a:effectLst/>
                <a:uLnTx/>
                <a:uFillTx/>
                <a:cs typeface="+mn-ea"/>
                <a:sym typeface="+mn-lt"/>
              </a:rPr>
              <a:t> 项目背景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3060" y="3429000"/>
            <a:ext cx="4089400" cy="374650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09E9A"/>
                </a:solidFill>
                <a:effectLst/>
                <a:uLnTx/>
                <a:uFillTx/>
                <a:cs typeface="+mn-ea"/>
                <a:sym typeface="+mn-lt"/>
              </a:rPr>
              <a:t> 项目要求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1002030" y="1301750"/>
            <a:ext cx="543560" cy="543560"/>
          </a:xfrm>
          <a:prstGeom prst="ellipse">
            <a:avLst/>
          </a:prstGeom>
          <a:solidFill>
            <a:srgbClr val="709E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1" tIns="34285" rIns="68571" bIns="34285" numCol="1" rtlCol="0" anchor="t" anchorCtr="0" compatLnSpc="1"/>
          <a:lstStyle/>
          <a:p>
            <a:pPr marL="0" marR="0" lvl="0" indent="0" algn="ctr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1002030" y="3359150"/>
            <a:ext cx="543560" cy="543560"/>
          </a:xfrm>
          <a:prstGeom prst="ellipse">
            <a:avLst/>
          </a:prstGeom>
          <a:solidFill>
            <a:srgbClr val="709E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1" tIns="34285" rIns="68571" bIns="34285" numCol="1" rtlCol="0" anchor="t" anchorCtr="0" compatLnSpc="1"/>
          <a:lstStyle/>
          <a:p>
            <a:pPr marL="0" marR="0" lvl="0" indent="0" algn="ctr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grpSp>
        <p:nvGrpSpPr>
          <p:cNvPr id="12" name="组合 11"/>
          <p:cNvGrpSpPr/>
          <p:nvPr/>
        </p:nvGrpSpPr>
        <p:grpSpPr>
          <a:xfrm flipV="1">
            <a:off x="3631565" y="1407160"/>
            <a:ext cx="7305040" cy="157480"/>
            <a:chOff x="254044" y="-1008856"/>
            <a:chExt cx="7290550" cy="156708"/>
          </a:xfrm>
          <a:solidFill>
            <a:srgbClr val="709E9A"/>
          </a:solidFill>
        </p:grpSpPr>
        <p:sp>
          <p:nvSpPr>
            <p:cNvPr id="25" name="矩形 24"/>
            <p:cNvSpPr/>
            <p:nvPr/>
          </p:nvSpPr>
          <p:spPr>
            <a:xfrm>
              <a:off x="5715794" y="-1008856"/>
              <a:ext cx="1828800" cy="156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54044" y="-1008856"/>
              <a:ext cx="1828800" cy="156708"/>
            </a:xfrm>
            <a:prstGeom prst="rect">
              <a:avLst/>
            </a:prstGeom>
            <a:solidFill>
              <a:srgbClr val="709E9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58194" y="-1008856"/>
              <a:ext cx="1828800" cy="156708"/>
            </a:xfrm>
            <a:prstGeom prst="rect">
              <a:avLst/>
            </a:prstGeom>
            <a:solidFill>
              <a:srgbClr val="709E9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86994" y="-1008856"/>
              <a:ext cx="1828800" cy="156708"/>
            </a:xfrm>
            <a:prstGeom prst="rect">
              <a:avLst/>
            </a:prstGeom>
            <a:solidFill>
              <a:srgbClr val="709E9A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V="1">
            <a:off x="3631565" y="3537585"/>
            <a:ext cx="7305040" cy="157480"/>
            <a:chOff x="254044" y="-1008856"/>
            <a:chExt cx="7290550" cy="156708"/>
          </a:xfrm>
          <a:solidFill>
            <a:srgbClr val="709E9A"/>
          </a:solidFill>
        </p:grpSpPr>
        <p:sp>
          <p:nvSpPr>
            <p:cNvPr id="15" name="矩形 14"/>
            <p:cNvSpPr/>
            <p:nvPr/>
          </p:nvSpPr>
          <p:spPr>
            <a:xfrm>
              <a:off x="5715794" y="-1008856"/>
              <a:ext cx="1828800" cy="156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4044" y="-1008856"/>
              <a:ext cx="1828800" cy="156708"/>
            </a:xfrm>
            <a:prstGeom prst="rect">
              <a:avLst/>
            </a:prstGeom>
            <a:solidFill>
              <a:srgbClr val="709E9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58194" y="-1008856"/>
              <a:ext cx="1828800" cy="156708"/>
            </a:xfrm>
            <a:prstGeom prst="rect">
              <a:avLst/>
            </a:prstGeom>
            <a:solidFill>
              <a:srgbClr val="709E9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886994" y="-1008856"/>
              <a:ext cx="1828800" cy="156708"/>
            </a:xfrm>
            <a:prstGeom prst="rect">
              <a:avLst/>
            </a:prstGeom>
            <a:solidFill>
              <a:srgbClr val="709E9A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26565" y="2074849"/>
            <a:ext cx="899731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cs typeface="+mn-ea"/>
                <a:sym typeface="+mn-lt"/>
              </a:rPr>
              <a:t>       树宁学院是今年</a:t>
            </a:r>
            <a:r>
              <a:rPr lang="en-US" altLang="zh-CN" sz="1400" dirty="0">
                <a:cs typeface="+mn-ea"/>
                <a:sym typeface="+mn-lt"/>
              </a:rPr>
              <a:t>8</a:t>
            </a:r>
            <a:r>
              <a:rPr lang="zh-CN" altLang="en-US" sz="1400" dirty="0">
                <a:cs typeface="+mn-ea"/>
                <a:sym typeface="+mn-lt"/>
              </a:rPr>
              <a:t>月份刚成立的学校，现需要一个教务系统来管理</a:t>
            </a:r>
            <a:r>
              <a:rPr lang="en-US" altLang="zh-CN" sz="1400" dirty="0">
                <a:cs typeface="+mn-ea"/>
                <a:sym typeface="+mn-lt"/>
              </a:rPr>
              <a:t>9</a:t>
            </a:r>
            <a:r>
              <a:rPr lang="zh-CN" altLang="en-US" sz="1400" dirty="0">
                <a:cs typeface="+mn-ea"/>
                <a:sym typeface="+mn-lt"/>
              </a:rPr>
              <a:t>月新加入的教师与学生信息，主要完成对教师的在校状态管理，以及教师对学生的出入学和成绩的管理。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726565" y="3883660"/>
            <a:ext cx="9277766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        </a:t>
            </a:r>
            <a:r>
              <a:rPr lang="zh-CN" altLang="en-US" sz="1400" dirty="0">
                <a:cs typeface="+mn-ea"/>
                <a:sym typeface="+mn-lt"/>
              </a:rPr>
              <a:t>要求</a:t>
            </a:r>
            <a:r>
              <a:rPr lang="en-US" altLang="zh-CN" sz="1400" dirty="0">
                <a:cs typeface="+mn-ea"/>
                <a:sym typeface="+mn-lt"/>
              </a:rPr>
              <a:t>1</a:t>
            </a:r>
            <a:r>
              <a:rPr lang="zh-CN" altLang="en-US" sz="1400" dirty="0">
                <a:cs typeface="+mn-ea"/>
                <a:sym typeface="+mn-lt"/>
              </a:rPr>
              <a:t>：需要一个超级管理员（校长）用于管理教师的信息（添加（可批量），删除（可复原），重置密码）</a:t>
            </a:r>
            <a:endParaRPr lang="en-US" altLang="zh-CN" sz="1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	        </a:t>
            </a:r>
            <a:r>
              <a:rPr lang="zh-CN" altLang="en-US" sz="1400" dirty="0">
                <a:cs typeface="+mn-ea"/>
                <a:sym typeface="+mn-lt"/>
              </a:rPr>
              <a:t>超级管理员信息：账号（唯一），密码（输入不可见、加密）。</a:t>
            </a:r>
            <a:endParaRPr lang="en-US" altLang="zh-CN" sz="1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        要求</a:t>
            </a:r>
            <a:r>
              <a:rPr lang="en-US" altLang="zh-CN" sz="1400" dirty="0">
                <a:cs typeface="+mn-ea"/>
                <a:sym typeface="+mn-lt"/>
              </a:rPr>
              <a:t>2</a:t>
            </a:r>
            <a:r>
              <a:rPr lang="zh-CN" altLang="en-US" sz="1400" dirty="0">
                <a:cs typeface="+mn-ea"/>
                <a:sym typeface="+mn-lt"/>
              </a:rPr>
              <a:t>：需要多个教师账号，用于管理学生信息（添加（可批量），删除（可复原），重置密码）</a:t>
            </a:r>
            <a:endParaRPr lang="en-US" altLang="zh-CN" sz="1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	        </a:t>
            </a:r>
            <a:r>
              <a:rPr lang="zh-CN" altLang="en-US" sz="1400" dirty="0">
                <a:cs typeface="+mn-ea"/>
                <a:sym typeface="+mn-lt"/>
              </a:rPr>
              <a:t>教师信息：工号（唯一），姓名，性别，密码（输入不可见、加密），是否在校</a:t>
            </a:r>
            <a:endParaRPr lang="en-US" altLang="zh-CN" sz="1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        要求</a:t>
            </a:r>
            <a:r>
              <a:rPr lang="en-US" altLang="zh-CN" sz="1400" dirty="0">
                <a:cs typeface="+mn-ea"/>
                <a:sym typeface="+mn-lt"/>
              </a:rPr>
              <a:t>3</a:t>
            </a:r>
            <a:r>
              <a:rPr lang="zh-CN" altLang="en-US" sz="1400" dirty="0">
                <a:cs typeface="+mn-ea"/>
                <a:sym typeface="+mn-lt"/>
              </a:rPr>
              <a:t>：需要多个学生账号，来查询学生自己部分信息（成绩查询，排名显示）</a:t>
            </a:r>
            <a:endParaRPr lang="en-US" altLang="zh-CN" sz="1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	</a:t>
            </a:r>
            <a:r>
              <a:rPr lang="zh-CN" altLang="en-US" sz="1400" dirty="0">
                <a:cs typeface="+mn-ea"/>
                <a:sym typeface="+mn-lt"/>
              </a:rPr>
              <a:t>学生信息：学号（唯一），姓名，性别，密码（输入不可见、加密），成绩（语、数、英），是否在校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0350" y="143510"/>
            <a:ext cx="3940175" cy="582930"/>
            <a:chOff x="489" y="120"/>
            <a:chExt cx="6205" cy="918"/>
          </a:xfrm>
        </p:grpSpPr>
        <p:sp>
          <p:nvSpPr>
            <p:cNvPr id="2" name="圆角矩形 1"/>
            <p:cNvSpPr/>
            <p:nvPr/>
          </p:nvSpPr>
          <p:spPr>
            <a:xfrm>
              <a:off x="489" y="234"/>
              <a:ext cx="1282" cy="690"/>
            </a:xfrm>
            <a:prstGeom prst="roundRect">
              <a:avLst>
                <a:gd name="adj" fmla="val 50000"/>
              </a:avLst>
            </a:prstGeom>
            <a:solidFill>
              <a:srgbClr val="368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82" y="120"/>
              <a:ext cx="50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36807A"/>
                  </a:solidFill>
                  <a:cs typeface="+mn-ea"/>
                  <a:sym typeface="+mn-lt"/>
                </a:rPr>
                <a:t> 项目介绍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bldLvl="0" animBg="1"/>
      <p:bldP spid="9" grpId="0" bldLvl="0" animBg="1"/>
      <p:bldP spid="24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8FA1F2-0920-1DF2-134D-5C848ADF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73" y="1118366"/>
            <a:ext cx="8481842" cy="4154214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2620874" y="1118366"/>
            <a:ext cx="0" cy="5086350"/>
          </a:xfrm>
          <a:prstGeom prst="line">
            <a:avLst/>
          </a:prstGeom>
          <a:ln>
            <a:solidFill>
              <a:srgbClr val="70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466569" y="1852929"/>
            <a:ext cx="308610" cy="30797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3" name="泪滴形 22"/>
          <p:cNvSpPr/>
          <p:nvPr/>
        </p:nvSpPr>
        <p:spPr>
          <a:xfrm rot="2700000">
            <a:off x="648443" y="1316037"/>
            <a:ext cx="1381760" cy="1381760"/>
          </a:xfrm>
          <a:prstGeom prst="teardrop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cs typeface="+mn-ea"/>
                <a:sym typeface="+mn-lt"/>
              </a:rPr>
              <a:t>项目思路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0350" y="143510"/>
            <a:ext cx="3940175" cy="582930"/>
            <a:chOff x="489" y="120"/>
            <a:chExt cx="6205" cy="918"/>
          </a:xfrm>
        </p:grpSpPr>
        <p:sp>
          <p:nvSpPr>
            <p:cNvPr id="3" name="圆角矩形 2"/>
            <p:cNvSpPr/>
            <p:nvPr/>
          </p:nvSpPr>
          <p:spPr>
            <a:xfrm>
              <a:off x="489" y="234"/>
              <a:ext cx="1282" cy="690"/>
            </a:xfrm>
            <a:prstGeom prst="roundRect">
              <a:avLst>
                <a:gd name="adj" fmla="val 50000"/>
              </a:avLst>
            </a:prstGeom>
            <a:solidFill>
              <a:srgbClr val="368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82" y="120"/>
              <a:ext cx="50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36807A"/>
                  </a:solidFill>
                  <a:cs typeface="+mn-ea"/>
                  <a:sym typeface="+mn-lt"/>
                </a:rPr>
                <a:t> 项目开始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A127ACB-B665-5288-B18C-ABC38C0A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82" y="1462890"/>
            <a:ext cx="8481831" cy="42767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BBBB5C-1F1F-2146-9828-FB7BD30B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89" y="2006916"/>
            <a:ext cx="8481833" cy="4154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2620874" y="1118366"/>
            <a:ext cx="0" cy="5086350"/>
          </a:xfrm>
          <a:prstGeom prst="line">
            <a:avLst/>
          </a:prstGeom>
          <a:ln>
            <a:solidFill>
              <a:srgbClr val="70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466569" y="1852929"/>
            <a:ext cx="308610" cy="30797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3" name="泪滴形 22"/>
          <p:cNvSpPr/>
          <p:nvPr/>
        </p:nvSpPr>
        <p:spPr>
          <a:xfrm rot="2700000">
            <a:off x="648443" y="1316037"/>
            <a:ext cx="1381760" cy="1381760"/>
          </a:xfrm>
          <a:prstGeom prst="teardrop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cs typeface="+mn-ea"/>
                <a:sym typeface="+mn-lt"/>
              </a:rPr>
              <a:t>公用信息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0350" y="143510"/>
            <a:ext cx="3940175" cy="582930"/>
            <a:chOff x="489" y="120"/>
            <a:chExt cx="6205" cy="918"/>
          </a:xfrm>
        </p:grpSpPr>
        <p:sp>
          <p:nvSpPr>
            <p:cNvPr id="3" name="圆角矩形 2"/>
            <p:cNvSpPr/>
            <p:nvPr/>
          </p:nvSpPr>
          <p:spPr>
            <a:xfrm>
              <a:off x="489" y="234"/>
              <a:ext cx="1282" cy="690"/>
            </a:xfrm>
            <a:prstGeom prst="roundRect">
              <a:avLst>
                <a:gd name="adj" fmla="val 50000"/>
              </a:avLst>
            </a:prstGeom>
            <a:solidFill>
              <a:srgbClr val="368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82" y="120"/>
              <a:ext cx="50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36807A"/>
                  </a:solidFill>
                  <a:cs typeface="+mn-ea"/>
                  <a:sym typeface="+mn-lt"/>
                </a:rPr>
                <a:t> 项目开始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05C1DB2-8524-E81D-3787-A0CA9A61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68" y="684065"/>
            <a:ext cx="3200677" cy="32768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5EFF7E-2331-EA45-4850-1D6BAA49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775" y="2983969"/>
            <a:ext cx="2979678" cy="32616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95708B4-EFBF-2C9C-A6BD-1F4F56C1B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491" y="434975"/>
            <a:ext cx="3010161" cy="29415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2122E5-09E5-DE19-4A4E-29DF8E87B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626" y="4519523"/>
            <a:ext cx="2789162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2620874" y="1118366"/>
            <a:ext cx="0" cy="5086350"/>
          </a:xfrm>
          <a:prstGeom prst="line">
            <a:avLst/>
          </a:prstGeom>
          <a:ln>
            <a:solidFill>
              <a:srgbClr val="70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466569" y="1852929"/>
            <a:ext cx="308610" cy="307975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3" name="泪滴形 22"/>
          <p:cNvSpPr/>
          <p:nvPr/>
        </p:nvSpPr>
        <p:spPr>
          <a:xfrm rot="2700000">
            <a:off x="648443" y="1316037"/>
            <a:ext cx="1381760" cy="1381760"/>
          </a:xfrm>
          <a:prstGeom prst="teardrop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cs typeface="+mn-ea"/>
                <a:sym typeface="+mn-lt"/>
              </a:rPr>
              <a:t>分工</a:t>
            </a:r>
            <a:endParaRPr lang="en-US" altLang="zh-CN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rgbClr val="FFFFFF"/>
                </a:solidFill>
                <a:cs typeface="+mn-ea"/>
                <a:sym typeface="+mn-lt"/>
              </a:rPr>
              <a:t>开始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46287" y="261752"/>
            <a:ext cx="3940175" cy="582930"/>
            <a:chOff x="489" y="120"/>
            <a:chExt cx="6205" cy="918"/>
          </a:xfrm>
        </p:grpSpPr>
        <p:sp>
          <p:nvSpPr>
            <p:cNvPr id="3" name="圆角矩形 2"/>
            <p:cNvSpPr/>
            <p:nvPr/>
          </p:nvSpPr>
          <p:spPr>
            <a:xfrm>
              <a:off x="489" y="234"/>
              <a:ext cx="1282" cy="690"/>
            </a:xfrm>
            <a:prstGeom prst="roundRect">
              <a:avLst>
                <a:gd name="adj" fmla="val 50000"/>
              </a:avLst>
            </a:prstGeom>
            <a:solidFill>
              <a:srgbClr val="368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82" y="120"/>
              <a:ext cx="50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36807A"/>
                  </a:solidFill>
                  <a:cs typeface="+mn-ea"/>
                  <a:sym typeface="+mn-lt"/>
                </a:rPr>
                <a:t> 项目开始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5E4E79B-F20B-7359-C764-C7487B74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07" y="1118365"/>
            <a:ext cx="965164" cy="1149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C1A870-D839-8AB9-8368-16758703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62" y="4211020"/>
            <a:ext cx="1443288" cy="13948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BF31D2-34A7-6A0B-7592-E60C8D9B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02" y="2160904"/>
            <a:ext cx="1515243" cy="14230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B2AA00-CFE4-DEC4-091B-D494AE789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193" y="4211020"/>
            <a:ext cx="1443288" cy="14230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4D5D43-9A32-F1C8-9099-E6C09FF03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25" y="2287654"/>
            <a:ext cx="464395" cy="7352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E139AF3-0C19-0DCF-4D4E-013FF057D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012" y="4349574"/>
            <a:ext cx="563923" cy="6706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D413139-6320-3D6D-4117-27E0B5576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245" y="4349574"/>
            <a:ext cx="560881" cy="6392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76444E4-2AD8-505A-27A6-0E4E775A6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203" y="1137670"/>
            <a:ext cx="787518" cy="114998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278DA44-78BA-5C9B-341A-8069E9CE9D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215" y="3896263"/>
            <a:ext cx="1535556" cy="134549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B581B63-5C3B-362A-0161-CDED5335AFF3}"/>
              </a:ext>
            </a:extLst>
          </p:cNvPr>
          <p:cNvSpPr txBox="1"/>
          <p:nvPr/>
        </p:nvSpPr>
        <p:spPr>
          <a:xfrm>
            <a:off x="8127124" y="2687754"/>
            <a:ext cx="151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教师部分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CFC5B-DCB2-625F-0579-1AE1CFD625C2}"/>
              </a:ext>
            </a:extLst>
          </p:cNvPr>
          <p:cNvSpPr txBox="1"/>
          <p:nvPr/>
        </p:nvSpPr>
        <p:spPr>
          <a:xfrm>
            <a:off x="10192408" y="4738804"/>
            <a:ext cx="130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校长部分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8DCE0A-F7FC-3231-D0ED-F589559DBF2C}"/>
              </a:ext>
            </a:extLst>
          </p:cNvPr>
          <p:cNvSpPr txBox="1"/>
          <p:nvPr/>
        </p:nvSpPr>
        <p:spPr>
          <a:xfrm>
            <a:off x="3293493" y="4589653"/>
            <a:ext cx="124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学生部分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259FCD1-862E-8E6A-0070-63872F2BE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4465" y="1332185"/>
            <a:ext cx="659579" cy="69368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4A6DF39-2633-F1D8-525A-23CECD448C09}"/>
              </a:ext>
            </a:extLst>
          </p:cNvPr>
          <p:cNvSpPr txBox="1"/>
          <p:nvPr/>
        </p:nvSpPr>
        <p:spPr>
          <a:xfrm>
            <a:off x="9081696" y="1668263"/>
            <a:ext cx="24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工具部分，各写所需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DCCE30-1C3B-6994-BF87-C4C9384B1552}"/>
              </a:ext>
            </a:extLst>
          </p:cNvPr>
          <p:cNvSpPr txBox="1"/>
          <p:nvPr/>
        </p:nvSpPr>
        <p:spPr>
          <a:xfrm>
            <a:off x="5951481" y="6100479"/>
            <a:ext cx="477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历时一周，得到阶段成果</a:t>
            </a:r>
          </a:p>
        </p:txBody>
      </p:sp>
    </p:spTree>
    <p:extLst>
      <p:ext uri="{BB962C8B-B14F-4D97-AF65-F5344CB8AC3E}">
        <p14:creationId xmlns:p14="http://schemas.microsoft.com/office/powerpoint/2010/main" val="2664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3" grpId="0" bldLvl="0" animBg="1"/>
      <p:bldP spid="27" grpId="0"/>
      <p:bldP spid="28" grpId="0"/>
      <p:bldP spid="2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81000" y="360045"/>
            <a:ext cx="11620500" cy="6137910"/>
          </a:xfrm>
          <a:prstGeom prst="roundRect">
            <a:avLst>
              <a:gd name="adj" fmla="val 12745"/>
            </a:avLst>
          </a:prstGeom>
          <a:noFill/>
          <a:ln>
            <a:gradFill>
              <a:gsLst>
                <a:gs pos="12000">
                  <a:srgbClr val="36807A"/>
                </a:gs>
                <a:gs pos="88000">
                  <a:srgbClr val="36807A"/>
                </a:gs>
                <a:gs pos="54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89835" y="2599055"/>
            <a:ext cx="1659890" cy="1659890"/>
          </a:xfrm>
          <a:prstGeom prst="ellipse">
            <a:avLst/>
          </a:prstGeom>
          <a:solidFill>
            <a:srgbClr val="70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>
                <a:cs typeface="+mn-ea"/>
                <a:sym typeface="+mn-lt"/>
              </a:rPr>
              <a:t>02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99255" y="2599055"/>
            <a:ext cx="53968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gradFill>
                  <a:gsLst>
                    <a:gs pos="0">
                      <a:srgbClr val="709E9A"/>
                    </a:gs>
                    <a:gs pos="100000">
                      <a:srgbClr val="36807A"/>
                    </a:gs>
                  </a:gsLst>
                  <a:lin ang="5400000" scaled="0"/>
                </a:gradFill>
                <a:cs typeface="+mn-ea"/>
                <a:sym typeface="+mn-lt"/>
              </a:rPr>
              <a:t> 功能展示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23771" y="3920391"/>
            <a:ext cx="63233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Function display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 userDrawn="1"/>
        </p:nvPicPr>
        <p:blipFill>
          <a:blip r:embed="rId2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 flipH="1">
            <a:off x="8251825" y="-1915795"/>
            <a:ext cx="2024380" cy="585597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 userDrawn="1"/>
        </p:nvPicPr>
        <p:blipFill>
          <a:blip r:embed="rId3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 flipV="1">
            <a:off x="548640" y="3614420"/>
            <a:ext cx="2696210" cy="379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3" grpId="0" bldLvl="0" animBg="1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525510" y="3418840"/>
            <a:ext cx="2840990" cy="684530"/>
            <a:chOff x="13347" y="3928"/>
            <a:chExt cx="4474" cy="1078"/>
          </a:xfrm>
          <a:solidFill>
            <a:srgbClr val="709E9A"/>
          </a:solidFill>
        </p:grpSpPr>
        <p:sp>
          <p:nvSpPr>
            <p:cNvPr id="6150" name="Freeform 6"/>
            <p:cNvSpPr/>
            <p:nvPr/>
          </p:nvSpPr>
          <p:spPr bwMode="auto">
            <a:xfrm>
              <a:off x="13347" y="3928"/>
              <a:ext cx="4475" cy="1079"/>
            </a:xfrm>
            <a:custGeom>
              <a:avLst/>
              <a:gdLst>
                <a:gd name="T0" fmla="*/ 856 w 878"/>
                <a:gd name="T1" fmla="*/ 0 h 210"/>
                <a:gd name="T2" fmla="*/ 22 w 878"/>
                <a:gd name="T3" fmla="*/ 0 h 210"/>
                <a:gd name="T4" fmla="*/ 0 w 878"/>
                <a:gd name="T5" fmla="*/ 23 h 210"/>
                <a:gd name="T6" fmla="*/ 0 w 878"/>
                <a:gd name="T7" fmla="*/ 154 h 210"/>
                <a:gd name="T8" fmla="*/ 22 w 878"/>
                <a:gd name="T9" fmla="*/ 177 h 210"/>
                <a:gd name="T10" fmla="*/ 396 w 878"/>
                <a:gd name="T11" fmla="*/ 177 h 210"/>
                <a:gd name="T12" fmla="*/ 417 w 878"/>
                <a:gd name="T13" fmla="*/ 210 h 210"/>
                <a:gd name="T14" fmla="*/ 439 w 878"/>
                <a:gd name="T15" fmla="*/ 177 h 210"/>
                <a:gd name="T16" fmla="*/ 856 w 878"/>
                <a:gd name="T17" fmla="*/ 177 h 210"/>
                <a:gd name="T18" fmla="*/ 878 w 878"/>
                <a:gd name="T19" fmla="*/ 154 h 210"/>
                <a:gd name="T20" fmla="*/ 878 w 878"/>
                <a:gd name="T21" fmla="*/ 23 h 210"/>
                <a:gd name="T22" fmla="*/ 856 w 878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2" y="177"/>
                  </a:cubicBezTo>
                  <a:cubicBezTo>
                    <a:pt x="396" y="177"/>
                    <a:pt x="396" y="177"/>
                    <a:pt x="396" y="177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39" y="177"/>
                    <a:pt x="439" y="177"/>
                    <a:pt x="439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8" y="177"/>
                    <a:pt x="878" y="167"/>
                    <a:pt x="878" y="154"/>
                  </a:cubicBezTo>
                  <a:cubicBezTo>
                    <a:pt x="878" y="23"/>
                    <a:pt x="878" y="23"/>
                    <a:pt x="878" y="23"/>
                  </a:cubicBezTo>
                  <a:cubicBezTo>
                    <a:pt x="878" y="10"/>
                    <a:pt x="868" y="0"/>
                    <a:pt x="856" y="0"/>
                  </a:cubicBezTo>
                  <a:close/>
                </a:path>
              </a:pathLst>
            </a:custGeom>
            <a:grpFill/>
            <a:ln w="9525" cmpd="sng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14192" y="4160"/>
              <a:ext cx="2531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查看各文件</a:t>
              </a:r>
              <a:endParaRPr lang="zh-CN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1257935" y="2397046"/>
            <a:ext cx="231295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登陆超级管理员修改密码，添加教师，并查看在校教师，使教师退休，显示退休教师，复工教师</a:t>
            </a:r>
            <a:endParaRPr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456964" y="2723796"/>
            <a:ext cx="19615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查看自己个人信息，修改密码，查看排名</a:t>
            </a:r>
            <a:endParaRPr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3867150" y="4251325"/>
            <a:ext cx="22288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登陆教师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，批量添加学生，并显示在校学生，进行学生的出入校，再显示。登陆教师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，批量添加学生成绩。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登陆教师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，查找特定学生</a:t>
            </a:r>
            <a:endParaRPr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8965564" y="4441624"/>
            <a:ext cx="19615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通过文件查看已修改信息</a:t>
            </a:r>
            <a:endParaRPr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786890" y="4311650"/>
            <a:ext cx="88963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3600">
                <a:solidFill>
                  <a:srgbClr val="709E9A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6951662" y="4311650"/>
            <a:ext cx="88836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3600" dirty="0">
                <a:solidFill>
                  <a:srgbClr val="709E9A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665662" y="2294080"/>
            <a:ext cx="88836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3600" dirty="0">
                <a:solidFill>
                  <a:srgbClr val="709E9A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9420860" y="2223135"/>
            <a:ext cx="88963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3600">
                <a:solidFill>
                  <a:srgbClr val="709E9A"/>
                </a:solidFill>
                <a:cs typeface="+mn-ea"/>
                <a:sym typeface="+mn-lt"/>
              </a:rPr>
              <a:t>04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75985" y="3312795"/>
            <a:ext cx="2839720" cy="685800"/>
            <a:chOff x="9332" y="3761"/>
            <a:chExt cx="4472" cy="1080"/>
          </a:xfrm>
          <a:solidFill>
            <a:srgbClr val="709E9A"/>
          </a:solidFill>
        </p:grpSpPr>
        <p:sp>
          <p:nvSpPr>
            <p:cNvPr id="6149" name="Freeform 5"/>
            <p:cNvSpPr/>
            <p:nvPr/>
          </p:nvSpPr>
          <p:spPr bwMode="auto">
            <a:xfrm>
              <a:off x="9332" y="3761"/>
              <a:ext cx="4472" cy="1080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grpFill/>
            <a:ln w="9525" cmpd="sng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9842" y="4160"/>
              <a:ext cx="3065" cy="4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学生</a:t>
              </a:r>
              <a:endParaRPr lang="zh-CN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14725" y="3420745"/>
            <a:ext cx="2846070" cy="685800"/>
            <a:chOff x="5456" y="3931"/>
            <a:chExt cx="4482" cy="1080"/>
          </a:xfrm>
          <a:solidFill>
            <a:srgbClr val="709E9A"/>
          </a:solidFill>
        </p:grpSpPr>
        <p:sp>
          <p:nvSpPr>
            <p:cNvPr id="6148" name="Freeform 4"/>
            <p:cNvSpPr/>
            <p:nvPr/>
          </p:nvSpPr>
          <p:spPr bwMode="auto">
            <a:xfrm>
              <a:off x="5456" y="3931"/>
              <a:ext cx="4482" cy="1080"/>
            </a:xfrm>
            <a:custGeom>
              <a:avLst/>
              <a:gdLst>
                <a:gd name="T0" fmla="*/ 856 w 879"/>
                <a:gd name="T1" fmla="*/ 0 h 210"/>
                <a:gd name="T2" fmla="*/ 23 w 879"/>
                <a:gd name="T3" fmla="*/ 0 h 210"/>
                <a:gd name="T4" fmla="*/ 0 w 879"/>
                <a:gd name="T5" fmla="*/ 23 h 210"/>
                <a:gd name="T6" fmla="*/ 0 w 879"/>
                <a:gd name="T7" fmla="*/ 154 h 210"/>
                <a:gd name="T8" fmla="*/ 23 w 879"/>
                <a:gd name="T9" fmla="*/ 177 h 210"/>
                <a:gd name="T10" fmla="*/ 397 w 879"/>
                <a:gd name="T11" fmla="*/ 177 h 210"/>
                <a:gd name="T12" fmla="*/ 418 w 879"/>
                <a:gd name="T13" fmla="*/ 210 h 210"/>
                <a:gd name="T14" fmla="*/ 440 w 879"/>
                <a:gd name="T15" fmla="*/ 177 h 210"/>
                <a:gd name="T16" fmla="*/ 856 w 879"/>
                <a:gd name="T17" fmla="*/ 177 h 210"/>
                <a:gd name="T18" fmla="*/ 879 w 879"/>
                <a:gd name="T19" fmla="*/ 154 h 210"/>
                <a:gd name="T20" fmla="*/ 879 w 879"/>
                <a:gd name="T21" fmla="*/ 23 h 210"/>
                <a:gd name="T22" fmla="*/ 856 w 879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9" h="210">
                  <a:moveTo>
                    <a:pt x="85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3" y="177"/>
                  </a:cubicBezTo>
                  <a:cubicBezTo>
                    <a:pt x="397" y="177"/>
                    <a:pt x="397" y="177"/>
                    <a:pt x="397" y="177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40" y="177"/>
                    <a:pt x="440" y="177"/>
                    <a:pt x="440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9" y="177"/>
                    <a:pt x="879" y="167"/>
                    <a:pt x="879" y="154"/>
                  </a:cubicBezTo>
                  <a:cubicBezTo>
                    <a:pt x="879" y="23"/>
                    <a:pt x="879" y="23"/>
                    <a:pt x="879" y="23"/>
                  </a:cubicBezTo>
                  <a:cubicBezTo>
                    <a:pt x="879" y="10"/>
                    <a:pt x="869" y="0"/>
                    <a:pt x="856" y="0"/>
                  </a:cubicBezTo>
                  <a:close/>
                </a:path>
              </a:pathLst>
            </a:custGeom>
            <a:grpFill/>
            <a:ln w="9525" cmpd="sng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6291" y="4160"/>
              <a:ext cx="2531" cy="4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教师</a:t>
              </a:r>
              <a:endParaRPr lang="zh-CN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65200" y="3312795"/>
            <a:ext cx="2840990" cy="685800"/>
            <a:chOff x="1441" y="3761"/>
            <a:chExt cx="4474" cy="1080"/>
          </a:xfrm>
          <a:solidFill>
            <a:srgbClr val="709E9A"/>
          </a:solidFill>
        </p:grpSpPr>
        <p:sp>
          <p:nvSpPr>
            <p:cNvPr id="6147" name="Freeform 3"/>
            <p:cNvSpPr/>
            <p:nvPr/>
          </p:nvSpPr>
          <p:spPr bwMode="auto">
            <a:xfrm>
              <a:off x="1441" y="3761"/>
              <a:ext cx="4475" cy="1080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grpFill/>
            <a:ln w="9525" cmpd="sng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1902" y="4160"/>
              <a:ext cx="3067" cy="4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校长</a:t>
              </a:r>
              <a:endParaRPr lang="zh-CN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0350" y="143510"/>
            <a:ext cx="3940810" cy="583565"/>
            <a:chOff x="489" y="120"/>
            <a:chExt cx="6206" cy="919"/>
          </a:xfrm>
        </p:grpSpPr>
        <p:sp>
          <p:nvSpPr>
            <p:cNvPr id="7" name="圆角矩形 6"/>
            <p:cNvSpPr/>
            <p:nvPr/>
          </p:nvSpPr>
          <p:spPr>
            <a:xfrm>
              <a:off x="489" y="234"/>
              <a:ext cx="1282" cy="690"/>
            </a:xfrm>
            <a:prstGeom prst="roundRect">
              <a:avLst>
                <a:gd name="adj" fmla="val 50000"/>
              </a:avLst>
            </a:prstGeom>
            <a:solidFill>
              <a:srgbClr val="368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82" y="120"/>
              <a:ext cx="50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36807A"/>
                  </a:solidFill>
                  <a:cs typeface="+mn-ea"/>
                  <a:sym typeface="+mn-lt"/>
                </a:rPr>
                <a:t> 功能演示流程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9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0" grpId="0"/>
      <p:bldP spid="6171" grpId="0"/>
      <p:bldP spid="6172" grpId="0"/>
      <p:bldP spid="6173" grpId="0"/>
      <p:bldP spid="6174" grpId="0" bldLvl="0" animBg="1"/>
      <p:bldP spid="6175" grpId="0" bldLvl="0" animBg="1"/>
      <p:bldP spid="6176" grpId="0" bldLvl="0" animBg="1"/>
      <p:bldP spid="6177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jbqqkto">
      <a:majorFont>
        <a:latin typeface="汉仪中圆简"/>
        <a:ea typeface="汉仪中圆简"/>
        <a:cs typeface=""/>
      </a:majorFont>
      <a:minorFont>
        <a:latin typeface="汉仪中圆简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644</Words>
  <Application>Microsoft Office PowerPoint</Application>
  <PresentationFormat>宽屏</PresentationFormat>
  <Paragraphs>111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汉仪中圆简</vt:lpstr>
      <vt:lpstr>微软雅黑</vt:lpstr>
      <vt:lpstr>字魂105号-简雅黑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ying jie</cp:lastModifiedBy>
  <cp:revision>34</cp:revision>
  <dcterms:created xsi:type="dcterms:W3CDTF">2022-06-09T12:19:28Z</dcterms:created>
  <dcterms:modified xsi:type="dcterms:W3CDTF">2022-08-03T00:47:18Z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