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media12.mp4" ContentType="video/mp4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11.png" ContentType="image/png"/>
  <Override PartName="/ppt/media/image3.jpeg" ContentType="image/jpeg"/>
  <Override PartName="/ppt/media/image14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130760" y="2404440"/>
            <a:ext cx="5826240" cy="763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1130760" y="2404440"/>
            <a:ext cx="5826240" cy="763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1" name="CustomShape 2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12" name="Line 1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-8640" y="-864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de-DE" sz="5400" spc="-1" strike="noStrike">
                <a:solidFill>
                  <a:srgbClr val="d34817"/>
                </a:solidFill>
                <a:latin typeface="Trebuchet MS"/>
              </a:rPr>
              <a:t>Titelmasterformat durch Klicken bearbeiten</a:t>
            </a:r>
            <a:endParaRPr b="0" lang="de-DE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B590198-5843-4399-9B1C-EEE81557A915}" type="datetime1">
              <a:rPr b="0" lang="de-DE" sz="900" spc="-1" strike="noStrike">
                <a:solidFill>
                  <a:srgbClr val="8b8b8b"/>
                </a:solidFill>
                <a:latin typeface="Trebuchet MS"/>
              </a:rPr>
              <a:t>13.12.2018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564B85-5140-4F06-9ECA-F173A820AAD7}" type="slidenum">
              <a:rPr b="0" lang="de-DE" sz="900" spc="-1" strike="noStrike">
                <a:solidFill>
                  <a:srgbClr val="d34817"/>
                </a:solidFill>
                <a:latin typeface="Trebuchet MS"/>
              </a:rPr>
              <a:t>&lt;number&gt;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de-DE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de-DE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de-DE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de-DE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de-DE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de-DE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64" name="CustomShape 2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Titelmasterformat durch Klicken bearbeiten</a:t>
            </a:r>
            <a:endParaRPr b="0" lang="de-DE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Formatvorlagen des Textmasters bearbeiten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600" spc="-1" strike="noStrike">
                <a:solidFill>
                  <a:srgbClr val="404040"/>
                </a:solidFill>
                <a:latin typeface="Trebuchet MS"/>
              </a:rPr>
              <a:t>Zweite Ebene</a:t>
            </a:r>
            <a:endParaRPr b="0" lang="de-DE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400" spc="-1" strike="noStrike">
                <a:solidFill>
                  <a:srgbClr val="404040"/>
                </a:solidFill>
                <a:latin typeface="Trebuchet MS"/>
              </a:rPr>
              <a:t>Dritte Ebene</a:t>
            </a:r>
            <a:endParaRPr b="0" lang="de-DE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200" spc="-1" strike="noStrike">
                <a:solidFill>
                  <a:srgbClr val="404040"/>
                </a:solidFill>
                <a:latin typeface="Trebuchet MS"/>
              </a:rPr>
              <a:t>Vierte Ebene</a:t>
            </a:r>
            <a:endParaRPr b="0" lang="de-DE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200" spc="-1" strike="noStrike">
                <a:solidFill>
                  <a:srgbClr val="404040"/>
                </a:solidFill>
                <a:latin typeface="Trebuchet MS"/>
              </a:rPr>
              <a:t>Fünfte Ebene</a:t>
            </a:r>
            <a:endParaRPr b="0" lang="de-DE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EB2794D-53E3-46BB-B7D3-DC44F1FFEA2A}" type="datetime1">
              <a:rPr b="0" lang="de-DE" sz="900" spc="-1" strike="noStrike">
                <a:solidFill>
                  <a:srgbClr val="8b8b8b"/>
                </a:solidFill>
                <a:latin typeface="Trebuchet MS"/>
              </a:rPr>
              <a:t>13.12.2018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A5D9B0-1022-4C77-BB6F-FA7D12778FB2}" type="slidenum">
              <a:rPr b="0" lang="de-DE" sz="900" spc="-1" strike="noStrike">
                <a:solidFill>
                  <a:srgbClr val="d34817"/>
                </a:solidFill>
                <a:latin typeface="Trebuchet MS"/>
              </a:rPr>
              <a:t>&lt;number&gt;</a:t>
            </a:fld>
            <a:endParaRPr b="0" lang="de-DE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video" Target="../media/media12.mp4"/><Relationship Id="rId2" Type="http://schemas.microsoft.com/office/2007/relationships/media" Target="../media/media12.mp4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130760" y="2404440"/>
            <a:ext cx="58262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de-DE" sz="5400" spc="-1" strike="noStrike">
                <a:solidFill>
                  <a:srgbClr val="d34817"/>
                </a:solidFill>
                <a:latin typeface="Trebuchet MS"/>
              </a:rPr>
              <a:t>Deminder</a:t>
            </a:r>
            <a:endParaRPr b="0" lang="de-DE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130760" y="4050720"/>
            <a:ext cx="58262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808080"/>
                </a:solidFill>
                <a:latin typeface="Trebuchet MS"/>
              </a:rPr>
              <a:t>An app that reminds you of your deadlines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  <p:pic>
        <p:nvPicPr>
          <p:cNvPr id="118" name="Grafik 6" descr=""/>
          <p:cNvPicPr/>
          <p:nvPr/>
        </p:nvPicPr>
        <p:blipFill>
          <a:blip r:embed="rId1"/>
          <a:stretch/>
        </p:blipFill>
        <p:spPr>
          <a:xfrm rot="1292400">
            <a:off x="7693920" y="329400"/>
            <a:ext cx="1098000" cy="123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RUP and long-term planning</a:t>
            </a:r>
            <a:endParaRPr b="0" lang="de-DE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Usage of RUP for clear roles of each member and structure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Burndown to keep track of our progress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Iterative Process</a:t>
            </a:r>
            <a:endParaRPr b="0" lang="de-DE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Small Scrum tasks to complete a objective set for our sprint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Each task is complete on its own and contributes towards the sprint goal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Cumulative Chart</a:t>
            </a:r>
            <a:endParaRPr b="0" lang="de-DE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88000" y="1794960"/>
            <a:ext cx="6821640" cy="403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130760" y="2404440"/>
            <a:ext cx="58262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de-DE" sz="5400" spc="-1" strike="noStrike">
                <a:solidFill>
                  <a:srgbClr val="d34817"/>
                </a:solidFill>
                <a:latin typeface="Trebuchet MS"/>
              </a:rPr>
              <a:t>Technical ability</a:t>
            </a:r>
            <a:endParaRPr b="0" lang="de-DE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130760" y="4050720"/>
            <a:ext cx="58262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de-DE" sz="3200" spc="-1" strike="noStrike"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  <p:pic>
        <p:nvPicPr>
          <p:cNvPr id="158" name="Grafik 8" descr=""/>
          <p:cNvPicPr/>
          <p:nvPr/>
        </p:nvPicPr>
        <p:blipFill>
          <a:blip r:embed="rId1"/>
          <a:stretch/>
        </p:blipFill>
        <p:spPr>
          <a:xfrm rot="1292400">
            <a:off x="7693920" y="329400"/>
            <a:ext cx="1098000" cy="123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nhaltsplatzhalter 6" descr=""/>
          <p:cNvPicPr/>
          <p:nvPr/>
        </p:nvPicPr>
        <p:blipFill>
          <a:blip r:embed="rId1"/>
          <a:stretch/>
        </p:blipFill>
        <p:spPr>
          <a:xfrm>
            <a:off x="507240" y="798840"/>
            <a:ext cx="7570080" cy="4312080"/>
          </a:xfrm>
          <a:prstGeom prst="rect">
            <a:avLst/>
          </a:prstGeom>
          <a:ln>
            <a:noFill/>
          </a:ln>
        </p:spPr>
      </p:pic>
      <p:sp>
        <p:nvSpPr>
          <p:cNvPr id="160" name="TextShape 1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Class diagram</a:t>
            </a:r>
            <a:endParaRPr b="0" lang="de-DE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62" name="Inhaltsplatzhalter 5" descr=""/>
          <p:cNvPicPr/>
          <p:nvPr/>
        </p:nvPicPr>
        <p:blipFill>
          <a:blip r:embed="rId1"/>
          <a:stretch/>
        </p:blipFill>
        <p:spPr>
          <a:xfrm>
            <a:off x="702360" y="1350360"/>
            <a:ext cx="5943600" cy="5176080"/>
          </a:xfrm>
          <a:prstGeom prst="rect">
            <a:avLst/>
          </a:prstGeom>
          <a:ln>
            <a:noFill/>
          </a:ln>
        </p:spPr>
      </p:pic>
      <p:sp>
        <p:nvSpPr>
          <p:cNvPr id="163" name="TextShape 2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130760" y="2404440"/>
            <a:ext cx="58262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de-DE" sz="5400" spc="-1" strike="noStrike">
                <a:solidFill>
                  <a:srgbClr val="d34817"/>
                </a:solidFill>
                <a:latin typeface="Trebuchet MS"/>
              </a:rPr>
              <a:t>Quality </a:t>
            </a:r>
            <a:endParaRPr b="0" lang="de-DE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130760" y="4050720"/>
            <a:ext cx="58262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de-DE" sz="32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  <p:pic>
        <p:nvPicPr>
          <p:cNvPr id="167" name="Grafik 8" descr=""/>
          <p:cNvPicPr/>
          <p:nvPr/>
        </p:nvPicPr>
        <p:blipFill>
          <a:blip r:embed="rId1"/>
          <a:stretch/>
        </p:blipFill>
        <p:spPr>
          <a:xfrm rot="1292400">
            <a:off x="7693920" y="329400"/>
            <a:ext cx="1098000" cy="123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Architecture </a:t>
            </a:r>
            <a:endParaRPr b="0" lang="de-DE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09480" y="2160720"/>
            <a:ext cx="6347520" cy="3986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No server, only a client side which uses MVC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Written in Java for android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Model View Controller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Goal: seperate view from logic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Controller takes care of handling </a:t>
            </a:r>
            <a:br/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actions by the user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Models contain the data that is </a:t>
            </a:r>
            <a:br/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displayed in the views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Data Storage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Deadlines stored on the phone drive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70" name="Grafik 5" descr=""/>
          <p:cNvPicPr/>
          <p:nvPr/>
        </p:nvPicPr>
        <p:blipFill>
          <a:blip r:embed="rId1"/>
          <a:stretch/>
        </p:blipFill>
        <p:spPr>
          <a:xfrm>
            <a:off x="4599000" y="3024000"/>
            <a:ext cx="2746800" cy="2362680"/>
          </a:xfrm>
          <a:prstGeom prst="rect">
            <a:avLst/>
          </a:prstGeom>
          <a:ln>
            <a:noFill/>
          </a:ln>
        </p:spPr>
      </p:pic>
      <p:sp>
        <p:nvSpPr>
          <p:cNvPr id="171" name="TextShape 3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Automation </a:t>
            </a:r>
            <a:endParaRPr b="0" lang="de-DE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Automatic time tracking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Automatic tests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Automatic deployment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Testing</a:t>
            </a:r>
            <a:endParaRPr b="0" lang="de-DE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Feature test with Espresso Framework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  <p:pic>
        <p:nvPicPr>
          <p:cNvPr id="178" name="Picture 1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</p:blipFill>
        <p:spPr>
          <a:xfrm>
            <a:off x="671760" y="2670840"/>
            <a:ext cx="5660640" cy="318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restart="whenNotActive" nodeType="interactiveSeq" fill="hold"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1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d34817"/>
                </a:solidFill>
                <a:latin typeface="Trebuchet MS"/>
              </a:rPr>
              <a:t>Table of contents</a:t>
            </a:r>
            <a:endParaRPr b="0" lang="de-DE" sz="4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Trebuchet MS"/>
              </a:rPr>
              <a:t>Understand business need</a:t>
            </a:r>
            <a:endParaRPr b="0" lang="de-DE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Trebuchet MS"/>
              </a:rPr>
              <a:t>Technical Ability</a:t>
            </a:r>
            <a:endParaRPr b="0" lang="de-DE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Trebuchet MS"/>
              </a:rPr>
              <a:t>Quality</a:t>
            </a:r>
            <a:endParaRPr b="0" lang="de-DE" sz="2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 </a:t>
            </a: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Future</a:t>
            </a:r>
            <a:endParaRPr b="0" lang="de-DE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Widget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Change settings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Change deadline list order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Share and import deadlines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  <p:pic>
        <p:nvPicPr>
          <p:cNvPr id="182" name="Grafik 6" descr=""/>
          <p:cNvPicPr/>
          <p:nvPr/>
        </p:nvPicPr>
        <p:blipFill>
          <a:blip r:embed="rId1"/>
          <a:stretch/>
        </p:blipFill>
        <p:spPr>
          <a:xfrm>
            <a:off x="3372480" y="4225680"/>
            <a:ext cx="4520160" cy="226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130760" y="2404440"/>
            <a:ext cx="58262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de-DE" sz="5400" spc="-1" strike="noStrike">
                <a:solidFill>
                  <a:srgbClr val="d34817"/>
                </a:solidFill>
                <a:latin typeface="Trebuchet MS"/>
              </a:rPr>
              <a:t>Thank you for your attention!</a:t>
            </a:r>
            <a:endParaRPr b="0" lang="de-DE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  <p:pic>
        <p:nvPicPr>
          <p:cNvPr id="185" name="Grafik 6" descr=""/>
          <p:cNvPicPr/>
          <p:nvPr/>
        </p:nvPicPr>
        <p:blipFill>
          <a:blip r:embed="rId1"/>
          <a:stretch/>
        </p:blipFill>
        <p:spPr>
          <a:xfrm rot="1292400">
            <a:off x="7693920" y="329400"/>
            <a:ext cx="1098000" cy="1231200"/>
          </a:xfrm>
          <a:prstGeom prst="rect">
            <a:avLst/>
          </a:prstGeom>
          <a:ln>
            <a:noFill/>
          </a:ln>
        </p:spPr>
      </p:pic>
      <p:sp>
        <p:nvSpPr>
          <p:cNvPr id="186" name="TextShape 3"/>
          <p:cNvSpPr txBox="1"/>
          <p:nvPr/>
        </p:nvSpPr>
        <p:spPr>
          <a:xfrm>
            <a:off x="1130760" y="4050720"/>
            <a:ext cx="58262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130760" y="2404440"/>
            <a:ext cx="58262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de-DE" sz="5400" spc="-1" strike="noStrike">
                <a:solidFill>
                  <a:srgbClr val="d34817"/>
                </a:solidFill>
                <a:latin typeface="Trebuchet MS"/>
              </a:rPr>
              <a:t>Understand business need</a:t>
            </a:r>
            <a:endParaRPr b="0" lang="de-DE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130760" y="4050720"/>
            <a:ext cx="58262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de-DE" sz="3200" spc="-1" strike="noStrike"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  <p:pic>
        <p:nvPicPr>
          <p:cNvPr id="125" name="Grafik 6" descr=""/>
          <p:cNvPicPr/>
          <p:nvPr/>
        </p:nvPicPr>
        <p:blipFill>
          <a:blip r:embed="rId1"/>
          <a:stretch/>
        </p:blipFill>
        <p:spPr>
          <a:xfrm rot="1292400">
            <a:off x="7693920" y="329400"/>
            <a:ext cx="1098000" cy="123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Vision</a:t>
            </a:r>
            <a:endParaRPr b="0" lang="de-DE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7" name="Inhaltsplatzhalter 8" descr=""/>
          <p:cNvPicPr/>
          <p:nvPr/>
        </p:nvPicPr>
        <p:blipFill>
          <a:blip r:embed="rId1"/>
          <a:srcRect l="7603" t="0" r="6557" b="0"/>
          <a:stretch/>
        </p:blipFill>
        <p:spPr>
          <a:xfrm rot="21417600">
            <a:off x="525600" y="4303440"/>
            <a:ext cx="2053800" cy="239256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609480" y="1819800"/>
            <a:ext cx="679572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</a:rPr>
              <a:t>Many deadlines to keep track off</a:t>
            </a:r>
            <a:endParaRPr b="0" lang="de-DE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</a:rPr>
              <a:t>Exams, dates, papers you need to finish and e-mails you have to write</a:t>
            </a:r>
            <a:endParaRPr b="0" lang="de-DE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</a:rPr>
              <a:t>Focus on important things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</a:rPr>
              <a:t>Show an overview of your deadlines</a:t>
            </a:r>
            <a:endParaRPr b="0" lang="de-DE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</a:rPr>
              <a:t>The ability to create, manage and delete deadlines and subtasks</a:t>
            </a:r>
            <a:endParaRPr b="0" lang="de-DE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</a:rPr>
              <a:t>Subtask with check option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498760" y="4576680"/>
            <a:ext cx="40237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</a:rPr>
              <a:t>Possibility to set deadlines as recurring</a:t>
            </a:r>
            <a:endParaRPr b="0" lang="de-DE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</a:rPr>
              <a:t>Don‘t forget any important upcoming dates</a:t>
            </a:r>
            <a:endParaRPr b="0" lang="de-DE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</a:rPr>
              <a:t>Organize and track your progress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Use cases</a:t>
            </a:r>
            <a:endParaRPr b="0" lang="de-DE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2" name="Inhaltsplatzhalter 5" descr=""/>
          <p:cNvPicPr/>
          <p:nvPr/>
        </p:nvPicPr>
        <p:blipFill>
          <a:blip r:embed="rId1"/>
          <a:stretch/>
        </p:blipFill>
        <p:spPr>
          <a:xfrm>
            <a:off x="741960" y="1485360"/>
            <a:ext cx="5248080" cy="5000400"/>
          </a:xfrm>
          <a:prstGeom prst="rect">
            <a:avLst/>
          </a:prstGeom>
          <a:ln>
            <a:noFill/>
          </a:ln>
        </p:spPr>
      </p:pic>
      <p:sp>
        <p:nvSpPr>
          <p:cNvPr id="133" name="TextShape 2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Software Requirements Specification</a:t>
            </a:r>
            <a:endParaRPr b="0" lang="de-DE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Scope</a:t>
            </a: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: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remind the user of upcoming deadlines such as exams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overview to show all your deadlines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Functionality</a:t>
            </a: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: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Create, edit, show, delete deadline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Add, show and delete subtasks, mark subtasks as finished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Non-functionals</a:t>
            </a:r>
            <a:endParaRPr b="0" lang="de-DE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Reliability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Data is never lost or corrupted, acurate time, app always active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Performance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Fast loading, asynchronus saving, low response time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Supportability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Conventions, clear programm structure supporting modularity, clean code and commits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Design constraints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Java, Android Studio, Git, YouTrack, Wordpress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Project Methodology</a:t>
            </a:r>
            <a:endParaRPr b="0" lang="de-DE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Tool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YouTrack 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PM method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Scrum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What is Scrum?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breaks large processes down into small pieces in order to streamline efficiency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Time-tracking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Advantages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Very agile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  <p:pic>
        <p:nvPicPr>
          <p:cNvPr id="143" name="Grafik 9" descr=""/>
          <p:cNvPicPr/>
          <p:nvPr/>
        </p:nvPicPr>
        <p:blipFill>
          <a:blip r:embed="rId1"/>
          <a:srcRect l="21820" t="20328" r="21102" b="20806"/>
          <a:stretch/>
        </p:blipFill>
        <p:spPr>
          <a:xfrm>
            <a:off x="4882680" y="1422360"/>
            <a:ext cx="2073960" cy="213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 </a:t>
            </a: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Project Management</a:t>
            </a:r>
            <a:endParaRPr b="0" lang="de-DE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access our task list in our IDE, Android Studio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track the time one of our team members is working on a specific task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Contributing to our git repository via Android Studio directly</a:t>
            </a:r>
            <a:endParaRPr b="0" lang="de-DE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514080" y="6481440"/>
            <a:ext cx="6347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Application>LibreOffice/6.1.3.2$Linux_X86_64 LibreOffice_project/10$Build-2</Application>
  <Words>574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2018-12-06T10:08:11Z</dcterms:created>
  <dc:creator>Lea Wegner</dc:creator>
  <dc:description/>
  <dc:language>de-DE</dc:language>
  <cp:lastModifiedBy/>
  <dcterms:modified xsi:type="dcterms:W3CDTF">2018-12-13T08:57:24Z</dcterms:modified>
  <cp:revision>22</cp:revision>
  <dc:subject/>
  <dc:title>Deminder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