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9" r:id="rId23"/>
    <p:sldId id="280" r:id="rId24"/>
    <p:sldId id="274" r:id="rId25"/>
    <p:sldId id="281" r:id="rId26"/>
    <p:sldId id="282" r:id="rId27"/>
    <p:sldId id="283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E4B53-A1B3-43E6-ABCE-A30FCC17ACB5}" v="243" dt="2019-06-12T09:08:26.525"/>
    <p1510:client id="{74E3445A-F0E7-45A5-98AF-2FA190ABF3E7}" v="347" dt="2019-06-12T09:23:10.551"/>
    <p1510:client id="{820BC045-3221-43D6-9EE8-B97077C9B68E}" v="504" dt="2019-06-12T09:09:5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100" d="100"/>
          <a:sy n="100" d="100"/>
        </p:scale>
        <p:origin x="557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25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6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Deminder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2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 Project Management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RUP and long-term planning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Cumulative Chart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26CF1E4D-A801-41C2-B821-6276AC9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0" y="1360260"/>
            <a:ext cx="6783740" cy="4115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Cost</a:t>
            </a:r>
            <a:r>
              <a:rPr lang="de-DE" sz="3600" spc="-1">
                <a:solidFill>
                  <a:srgbClr val="D34817"/>
                </a:solidFill>
                <a:latin typeface="Trebuchet MS"/>
              </a:rPr>
              <a:t> </a:t>
            </a:r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Estimation</a:t>
            </a:r>
            <a:endParaRPr lang="de-DE" sz="3600" b="0" strike="noStrike" spc="-1" err="1">
              <a:latin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BC532CE-A36E-4B5F-80BC-1B943EE6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84471"/>
              </p:ext>
            </p:extLst>
          </p:nvPr>
        </p:nvGraphicFramePr>
        <p:xfrm>
          <a:off x="747990" y="2035761"/>
          <a:ext cx="51206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13">
                  <a:extLst>
                    <a:ext uri="{9D8B030D-6E8A-4147-A177-3AD203B41FA5}">
                      <a16:colId xmlns:a16="http://schemas.microsoft.com/office/drawing/2014/main" val="3808336218"/>
                    </a:ext>
                  </a:extLst>
                </a:gridCol>
                <a:gridCol w="873220">
                  <a:extLst>
                    <a:ext uri="{9D8B030D-6E8A-4147-A177-3AD203B41FA5}">
                      <a16:colId xmlns:a16="http://schemas.microsoft.com/office/drawing/2014/main" val="2847048538"/>
                    </a:ext>
                  </a:extLst>
                </a:gridCol>
                <a:gridCol w="1311448">
                  <a:extLst>
                    <a:ext uri="{9D8B030D-6E8A-4147-A177-3AD203B41FA5}">
                      <a16:colId xmlns:a16="http://schemas.microsoft.com/office/drawing/2014/main" val="418920462"/>
                    </a:ext>
                  </a:extLst>
                </a:gridCol>
                <a:gridCol w="1370547">
                  <a:extLst>
                    <a:ext uri="{9D8B030D-6E8A-4147-A177-3AD203B41FA5}">
                      <a16:colId xmlns:a16="http://schemas.microsoft.com/office/drawing/2014/main" val="3826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FP's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Estimated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spent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Import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Sort deadline list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898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Show subtasks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1d 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4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7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Technical ability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52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haltsplatzhalter 6"/>
          <p:cNvPicPr/>
          <p:nvPr/>
        </p:nvPicPr>
        <p:blipFill>
          <a:blip r:embed="rId2"/>
          <a:stretch/>
        </p:blipFill>
        <p:spPr>
          <a:xfrm>
            <a:off x="507240" y="798840"/>
            <a:ext cx="7569720" cy="4311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Class diagram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702360" y="1350360"/>
            <a:ext cx="5943240" cy="5175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Quality 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1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Architecture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2160720"/>
            <a:ext cx="6347160" cy="39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Model View Controller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actions by the user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displayed in the views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Data Storage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64" name="Grafik 5"/>
          <p:cNvPicPr/>
          <p:nvPr/>
        </p:nvPicPr>
        <p:blipFill>
          <a:blip r:embed="rId2"/>
          <a:stretch/>
        </p:blipFill>
        <p:spPr>
          <a:xfrm>
            <a:off x="4599000" y="3024000"/>
            <a:ext cx="2746440" cy="2362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Automation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time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tracking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tests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deployment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CA5CECB-E0DA-459B-94FA-242165AD9B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2480" y="4225680"/>
            <a:ext cx="4519800" cy="22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D34817"/>
                </a:solidFill>
                <a:latin typeface="Trebuchet MS"/>
              </a:rPr>
              <a:t>Table of contents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Understand business need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Quality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>
                <a:solidFill>
                  <a:srgbClr val="D34817"/>
                </a:solidFill>
                <a:latin typeface="Trebuchet MS"/>
              </a:rPr>
              <a:t>Continuous Integration</a:t>
            </a:r>
            <a:endParaRPr lang="de-DE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automated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service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Every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master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branch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triggers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runs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all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tests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statistics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If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fails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gets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Badges: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E19B0E1-6B51-4E4F-B25A-5AA2BDED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0" y="4573200"/>
            <a:ext cx="4305420" cy="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74927"/>
              </p:ext>
            </p:extLst>
          </p:nvPr>
        </p:nvGraphicFramePr>
        <p:xfrm>
          <a:off x="609480" y="1826260"/>
          <a:ext cx="609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speciality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clear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Inadequate estimation of required resources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level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technical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Ineffective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communications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6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35202"/>
              </p:ext>
            </p:extLst>
          </p:nvPr>
        </p:nvGraphicFramePr>
        <p:xfrm>
          <a:off x="609480" y="1826260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Unknown technologies are difficult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does not understand the usage of the app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Loss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Changing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0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92960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Feature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test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Espresso Framework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2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671760" y="2670840"/>
            <a:ext cx="5660280" cy="31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restart="whenNotActive" fill="hold" nodeType="interactiveSeq"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D34817"/>
                </a:solidFill>
                <a:latin typeface="Trebuchet MS"/>
              </a:rPr>
              <a:t>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026" name="Picture 2" descr="https://raw.githubusercontent.com/Kalkihe/Deminder/c3ee83b8fff89b11c33233fcfa2b03b8ba8e8d80/app/src/main/java/com/team/deminder/deminder/StorageManager/StorageManager_WithDesignPattern.png">
            <a:extLst>
              <a:ext uri="{FF2B5EF4-FFF2-40B4-BE49-F238E27FC236}">
                <a16:creationId xmlns:a16="http://schemas.microsoft.com/office/drawing/2014/main" id="{F07F0698-8801-4164-9FD7-24217D06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991091"/>
            <a:ext cx="6742528" cy="28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8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0" name="Picture 2" descr="https://raw.githubusercontent.com/Kalkihe/Deminder/master/Documentation/Screenshots/bevoremetrics.PNG">
            <a:extLst>
              <a:ext uri="{FF2B5EF4-FFF2-40B4-BE49-F238E27FC236}">
                <a16:creationId xmlns:a16="http://schemas.microsoft.com/office/drawing/2014/main" id="{2BBE9349-8750-4058-9CA1-8F0C090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6678"/>
            <a:ext cx="6420238" cy="37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47FEE4E-B913-4C95-967B-277908CB8185}"/>
              </a:ext>
            </a:extLst>
          </p:cNvPr>
          <p:cNvSpPr/>
          <p:nvPr/>
        </p:nvSpPr>
        <p:spPr>
          <a:xfrm>
            <a:off x="609480" y="5564884"/>
            <a:ext cx="4572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Complexity</a:t>
            </a:r>
            <a:endParaRPr lang="de-DE" spc="-1" dirty="0"/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Coupling</a:t>
            </a:r>
            <a:endParaRPr lang="de-DE" spc="-1" dirty="0"/>
          </a:p>
        </p:txBody>
      </p:sp>
    </p:spTree>
    <p:extLst>
      <p:ext uri="{BB962C8B-B14F-4D97-AF65-F5344CB8AC3E}">
        <p14:creationId xmlns:p14="http://schemas.microsoft.com/office/powerpoint/2010/main" val="143433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4" name="Picture 6" descr="https://raw.githubusercontent.com/Kalkihe/Deminder/master/Documentation/Screenshots/aftermetrics.PNG">
            <a:extLst>
              <a:ext uri="{FF2B5EF4-FFF2-40B4-BE49-F238E27FC236}">
                <a16:creationId xmlns:a16="http://schemas.microsoft.com/office/drawing/2014/main" id="{A772A054-CFCC-4145-958B-196B89EC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5192"/>
            <a:ext cx="6447799" cy="37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5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Understand business need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Vision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Inhaltsplatzhalter 8"/>
          <p:cNvPicPr/>
          <p:nvPr/>
        </p:nvPicPr>
        <p:blipFill>
          <a:blip r:embed="rId2"/>
          <a:srcRect l="7603" r="6557"/>
          <a:stretch/>
        </p:blipFill>
        <p:spPr>
          <a:xfrm rot="21417600">
            <a:off x="525600" y="4303440"/>
            <a:ext cx="2053440" cy="239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9480" y="1819800"/>
            <a:ext cx="679536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Many deadlines to keep track off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Exams, dates, papers you need to finish and e-mails you have to write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Focus on important things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Show an overview of your deadlines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The ability to create, manage and delete deadlines and subtasks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Subtask with check option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98760" y="4576680"/>
            <a:ext cx="402336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Possibility to set deadlines as recurring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Don‘t forget any important upcoming dates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Organize and track your progress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Use cases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DE5FDF91-C898-4ECE-A6E1-0393A7A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0" y="1270375"/>
            <a:ext cx="5291288" cy="505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Scope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Functionality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Non-functionals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Reliability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Performance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Supportability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Design constraints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Project Methodology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Tool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YouTrack 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PM method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Scrum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What is Scrum?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Time-tracking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Advantages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Very agile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37" name="Grafik 9"/>
          <p:cNvPicPr/>
          <p:nvPr/>
        </p:nvPicPr>
        <p:blipFill>
          <a:blip r:embed="rId2"/>
          <a:srcRect l="21814" t="20328" r="21102" b="20806"/>
          <a:stretch/>
        </p:blipFill>
        <p:spPr>
          <a:xfrm>
            <a:off x="4882680" y="1422360"/>
            <a:ext cx="2073600" cy="21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Iterative Process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748</Words>
  <Application>Microsoft Office PowerPoint</Application>
  <PresentationFormat>Bildschirmpräsentation (4:3)</PresentationFormat>
  <Paragraphs>177</Paragraphs>
  <Slides>27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subject/>
  <dc:creator>Lea Wegner</dc:creator>
  <dc:description/>
  <cp:lastModifiedBy>Natalie Busam</cp:lastModifiedBy>
  <cp:revision>24</cp:revision>
  <dcterms:created xsi:type="dcterms:W3CDTF">2018-12-06T10:08:11Z</dcterms:created>
  <dcterms:modified xsi:type="dcterms:W3CDTF">2019-06-12T09:33:30Z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