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B34E2-58C0-4F30-8FF3-C556032344A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428605"/>
            <a:ext cx="80724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</a:rPr>
              <a:t>What Is Machine Learning?</a:t>
            </a:r>
          </a:p>
          <a:p>
            <a:pPr algn="just"/>
            <a:r>
              <a:rPr lang="en-US" sz="2800" dirty="0"/>
              <a:t>Machine Learning is the science (and art) </a:t>
            </a:r>
            <a:r>
              <a:rPr lang="en-US" sz="2800" dirty="0" smtClean="0"/>
              <a:t>of programming </a:t>
            </a:r>
            <a:r>
              <a:rPr lang="en-US" sz="2800" dirty="0"/>
              <a:t>computers so they </a:t>
            </a:r>
            <a:r>
              <a:rPr lang="en-US" sz="2800" dirty="0" smtClean="0"/>
              <a:t>can </a:t>
            </a:r>
            <a:r>
              <a:rPr lang="en-US" sz="2800" i="1" dirty="0" smtClean="0"/>
              <a:t>learn </a:t>
            </a:r>
            <a:r>
              <a:rPr lang="en-US" sz="2800" i="1" dirty="0"/>
              <a:t>from data.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Here </a:t>
            </a:r>
            <a:r>
              <a:rPr lang="en-US" sz="2800" dirty="0">
                <a:solidFill>
                  <a:srgbClr val="FF0000"/>
                </a:solidFill>
              </a:rPr>
              <a:t>is a slightly more general definition:</a:t>
            </a:r>
          </a:p>
          <a:p>
            <a:pPr algn="just"/>
            <a:r>
              <a:rPr lang="en-US" sz="2800" dirty="0"/>
              <a:t>[Machine Learning is the] field of study that gives computers the ability to </a:t>
            </a:r>
            <a:r>
              <a:rPr lang="en-US" sz="2800" dirty="0" smtClean="0"/>
              <a:t>learn without </a:t>
            </a:r>
            <a:r>
              <a:rPr lang="en-US" sz="2800" dirty="0"/>
              <a:t>being explicitly programmed.</a:t>
            </a:r>
          </a:p>
          <a:p>
            <a:pPr algn="just"/>
            <a:r>
              <a:rPr lang="en-US" sz="2800" dirty="0"/>
              <a:t>—Arthur Samuel, </a:t>
            </a:r>
            <a:r>
              <a:rPr lang="en-US" sz="2800" i="1" dirty="0"/>
              <a:t>1959</a:t>
            </a:r>
          </a:p>
          <a:p>
            <a:pPr algn="just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Use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FF0000"/>
                </a:solidFill>
              </a:rPr>
              <a:t>Consider </a:t>
            </a:r>
            <a:r>
              <a:rPr lang="en-US" sz="2000" i="1" dirty="0">
                <a:solidFill>
                  <a:srgbClr val="FF0000"/>
                </a:solidFill>
              </a:rPr>
              <a:t>how you would write a spam filter using traditional programming techniques</a:t>
            </a:r>
          </a:p>
          <a:p>
            <a:r>
              <a:rPr lang="en-US" sz="2000" dirty="0" smtClean="0"/>
              <a:t>1</a:t>
            </a:r>
            <a:r>
              <a:rPr lang="en-US" sz="2000" dirty="0"/>
              <a:t>. First you would look at what spam typically looks like. You might notice </a:t>
            </a:r>
            <a:r>
              <a:rPr lang="en-US" sz="2000" dirty="0" smtClean="0"/>
              <a:t>that some </a:t>
            </a:r>
            <a:r>
              <a:rPr lang="en-US" sz="2000" dirty="0"/>
              <a:t>words or phrases (such as “4U,” “credit card,” “free,” and “amazing”) tend </a:t>
            </a:r>
            <a:r>
              <a:rPr lang="en-US" sz="2000" dirty="0" smtClean="0"/>
              <a:t>to come </a:t>
            </a:r>
            <a:r>
              <a:rPr lang="en-US" sz="2000" dirty="0"/>
              <a:t>up a lot in the subject. Perhaps you would also notice a few other </a:t>
            </a:r>
            <a:r>
              <a:rPr lang="en-US" sz="2000" dirty="0" smtClean="0"/>
              <a:t>patterns in </a:t>
            </a:r>
            <a:r>
              <a:rPr lang="en-US" sz="2000" dirty="0"/>
              <a:t>the sender’s name, the email’s body, and so 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2. You would write a detection algorithm for each of the patterns that you noticed</a:t>
            </a:r>
            <a:r>
              <a:rPr lang="en-US" sz="2000" dirty="0" smtClean="0"/>
              <a:t>, and </a:t>
            </a:r>
            <a:r>
              <a:rPr lang="en-US" sz="2000" dirty="0"/>
              <a:t>your program would flag emails as spam if a number of these patterns </a:t>
            </a:r>
            <a:r>
              <a:rPr lang="en-US" sz="2000" dirty="0" smtClean="0"/>
              <a:t>are detected</a:t>
            </a:r>
            <a:r>
              <a:rPr lang="en-US" sz="2000" dirty="0"/>
              <a:t>.</a:t>
            </a:r>
          </a:p>
          <a:p>
            <a:r>
              <a:rPr lang="en-US" sz="2000" dirty="0"/>
              <a:t>3. You would test your program, and repeat steps 1 and 2 until it is good enough</a:t>
            </a:r>
            <a:r>
              <a:rPr lang="en-US" sz="2000" dirty="0" smtClean="0"/>
              <a:t>.</a:t>
            </a:r>
          </a:p>
          <a:p>
            <a:endParaRPr lang="en-IN" sz="2000" dirty="0"/>
          </a:p>
          <a:p>
            <a:pPr>
              <a:buNone/>
            </a:pPr>
            <a:r>
              <a:rPr lang="en-US" sz="2000" dirty="0" smtClean="0"/>
              <a:t>	Since </a:t>
            </a:r>
            <a:r>
              <a:rPr lang="en-US" sz="2000" dirty="0"/>
              <a:t>the problem is not trivial, your program will likely become a long list of </a:t>
            </a:r>
            <a:r>
              <a:rPr lang="en-US" sz="2000" dirty="0" smtClean="0"/>
              <a:t>complex rules—pretty </a:t>
            </a:r>
            <a:r>
              <a:rPr lang="en-US" sz="2000" dirty="0"/>
              <a:t>hard to maintain.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21495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Figure 1-1. The traditional approach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28"/>
            <a:ext cx="78617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contrast, a spam filter based on Machine Learning techniques automatically </a:t>
            </a:r>
            <a:r>
              <a:rPr lang="en-US" sz="2000" dirty="0" smtClean="0"/>
              <a:t>learns which </a:t>
            </a:r>
            <a:r>
              <a:rPr lang="en-US" sz="2000" dirty="0"/>
              <a:t>words and phrases are good predictors of spam by detecting unusually </a:t>
            </a:r>
            <a:r>
              <a:rPr lang="en-US" sz="2000" dirty="0" smtClean="0"/>
              <a:t>frequent patterns </a:t>
            </a:r>
            <a:r>
              <a:rPr lang="en-US" sz="2000" dirty="0"/>
              <a:t>of words in the spam examples compared to the ham examples</a:t>
            </a:r>
          </a:p>
          <a:p>
            <a:r>
              <a:rPr lang="en-US" sz="2000" dirty="0"/>
              <a:t>(Figure 1-2). The program is much shorter, easier to maintain, and most likely </a:t>
            </a:r>
            <a:r>
              <a:rPr lang="en-US" sz="2000" dirty="0" smtClean="0"/>
              <a:t>more accurate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5072074"/>
            <a:ext cx="6615130" cy="703282"/>
          </a:xfrm>
        </p:spPr>
        <p:txBody>
          <a:bodyPr>
            <a:noAutofit/>
          </a:bodyPr>
          <a:lstStyle/>
          <a:p>
            <a:r>
              <a:rPr lang="en-US" sz="1800" i="1" dirty="0" smtClean="0"/>
              <a:t>Figure 1-2. Machine Learning approach</a:t>
            </a:r>
            <a:endParaRPr lang="en-US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74229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4929198"/>
            <a:ext cx="6072230" cy="511156"/>
          </a:xfrm>
        </p:spPr>
        <p:txBody>
          <a:bodyPr>
            <a:noAutofit/>
          </a:bodyPr>
          <a:lstStyle/>
          <a:p>
            <a:r>
              <a:rPr lang="en-US" sz="1800" i="1" dirty="0" smtClean="0"/>
              <a:t>Figure 1-3. Automatically adapting to change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6858016" cy="302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52"/>
            <a:ext cx="7001061" cy="411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85918" y="4286256"/>
            <a:ext cx="535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Figure 1-4. Machine Learning can help humans learn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571480"/>
            <a:ext cx="4624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  <a:latin typeface="+mj-lt"/>
              </a:rPr>
              <a:t>Machine Learning is great for: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720" y="1142984"/>
            <a:ext cx="835824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1.Problems </a:t>
            </a:r>
            <a:r>
              <a:rPr lang="en-US" sz="2000" dirty="0">
                <a:solidFill>
                  <a:srgbClr val="FF0000"/>
                </a:solidFill>
              </a:rPr>
              <a:t>for which existing solutions require a lot of hand-tuning or long lists </a:t>
            </a:r>
            <a:r>
              <a:rPr lang="en-US" sz="2000" dirty="0" smtClean="0">
                <a:solidFill>
                  <a:srgbClr val="FF0000"/>
                </a:solidFill>
              </a:rPr>
              <a:t>of rules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one Machine Learning algorithm can often simplify code and perform better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2.Complex </a:t>
            </a:r>
            <a:r>
              <a:rPr lang="en-US" sz="2000" dirty="0">
                <a:solidFill>
                  <a:srgbClr val="FF0000"/>
                </a:solidFill>
              </a:rPr>
              <a:t>problems for which there is no good solution at all using a </a:t>
            </a:r>
            <a:r>
              <a:rPr lang="en-US" sz="2000" dirty="0" smtClean="0">
                <a:solidFill>
                  <a:srgbClr val="FF0000"/>
                </a:solidFill>
              </a:rPr>
              <a:t>traditional approach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 T</a:t>
            </a:r>
            <a:r>
              <a:rPr lang="en-US" sz="2000" dirty="0" smtClean="0"/>
              <a:t>he </a:t>
            </a:r>
            <a:r>
              <a:rPr lang="en-US" sz="2000" dirty="0"/>
              <a:t>best Machine Learning techniques can find a solution.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3.Fluctuating </a:t>
            </a:r>
            <a:r>
              <a:rPr lang="en-US" sz="2000" dirty="0">
                <a:solidFill>
                  <a:srgbClr val="FF0000"/>
                </a:solidFill>
              </a:rPr>
              <a:t>environments: </a:t>
            </a:r>
            <a:r>
              <a:rPr lang="en-US" sz="2000" dirty="0" smtClean="0"/>
              <a:t>A Machine </a:t>
            </a:r>
            <a:r>
              <a:rPr lang="en-US" sz="2000" dirty="0"/>
              <a:t>Learning system can adapt to new data.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4. </a:t>
            </a:r>
            <a:r>
              <a:rPr lang="en-US" sz="2000" dirty="0"/>
              <a:t>Getting insights about complex problems and large amounts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235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Why Use Machine Learning?</vt:lpstr>
      <vt:lpstr>Figure 1-1. The traditional approach</vt:lpstr>
      <vt:lpstr>Slide 4</vt:lpstr>
      <vt:lpstr>Figure 1-2. Machine Learning approach</vt:lpstr>
      <vt:lpstr>Figure 1-3. Automatically adapting to change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8</cp:revision>
  <dcterms:created xsi:type="dcterms:W3CDTF">2019-12-11T16:35:20Z</dcterms:created>
  <dcterms:modified xsi:type="dcterms:W3CDTF">2019-12-12T05:36:27Z</dcterms:modified>
</cp:coreProperties>
</file>