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61" r:id="rId4"/>
    <p:sldId id="281" r:id="rId5"/>
    <p:sldId id="282" r:id="rId6"/>
    <p:sldId id="283" r:id="rId7"/>
    <p:sldId id="284" r:id="rId8"/>
    <p:sldId id="285" r:id="rId9"/>
    <p:sldId id="286" r:id="rId10"/>
    <p:sldId id="287" r:id="rId11"/>
    <p:sldId id="289" r:id="rId12"/>
    <p:sldId id="290" r:id="rId13"/>
    <p:sldId id="291" r:id="rId14"/>
    <p:sldId id="292" r:id="rId15"/>
    <p:sldId id="297" r:id="rId16"/>
    <p:sldId id="296" r:id="rId17"/>
    <p:sldId id="280" r:id="rId18"/>
    <p:sldId id="293" r:id="rId19"/>
    <p:sldId id="294" r:id="rId20"/>
    <p:sldId id="295" r:id="rId21"/>
    <p:sldId id="278" r:id="rId22"/>
  </p:sldIdLst>
  <p:sldSz cx="9144000" cy="5143500" type="screen16x9"/>
  <p:notesSz cx="6858000" cy="9144000"/>
  <p:embeddedFontLst>
    <p:embeddedFont>
      <p:font typeface="Algerian" panose="04020705040A02060702" pitchFamily="82" charset="0"/>
      <p:regular r:id="rId24"/>
    </p:embeddedFont>
    <p:embeddedFont>
      <p:font typeface="Calibri" panose="020F0502020204030204" pitchFamily="34" charset="0"/>
      <p:regular r:id="rId25"/>
      <p:bold r:id="rId26"/>
      <p:italic r:id="rId27"/>
      <p:boldItalic r:id="rId28"/>
    </p:embeddedFont>
    <p:embeddedFont>
      <p:font typeface="Lucida Bright" panose="02040602050505020304" pitchFamily="18" charset="0"/>
      <p:regular r:id="rId29"/>
      <p:bold r:id="rId30"/>
      <p:italic r:id="rId31"/>
      <p:boldItalic r:id="rId32"/>
    </p:embeddedFont>
    <p:embeddedFont>
      <p:font typeface="Raleway" panose="020B0604020202020204" charset="0"/>
      <p:regular r:id="rId33"/>
      <p:bold r:id="rId34"/>
      <p:italic r:id="rId35"/>
      <p:boldItalic r:id="rId36"/>
    </p:embeddedFont>
    <p:embeddedFont>
      <p:font typeface="Raleway Thin" panose="020B0604020202020204" charset="0"/>
      <p:regular r:id="rId37"/>
      <p:bold r:id="rId38"/>
      <p:italic r:id="rId39"/>
      <p:boldItalic r:id="rId40"/>
    </p:embeddedFont>
    <p:embeddedFont>
      <p:font typeface="Satisfy" panose="020B0604020202020204" charset="0"/>
      <p:regular r:id="rId41"/>
    </p:embeddedFont>
    <p:embeddedFont>
      <p:font typeface="Univers" panose="020B0503020202020204" pitchFamily="3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BDBD9D-41A7-4F0D-AF04-01BB5D3C4B4F}">
  <a:tblStyle styleId="{D6BDBD9D-41A7-4F0D-AF04-01BB5D3C4B4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89" d="100"/>
          <a:sy n="89" d="100"/>
        </p:scale>
        <p:origin x="6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996371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52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63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88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201ee5e95_0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201ee5e95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786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accent2"/>
            </a:gs>
          </a:gsLst>
          <a:lin ang="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855300" y="848825"/>
            <a:ext cx="5850900" cy="1715100"/>
          </a:xfrm>
          <a:prstGeom prst="rect">
            <a:avLst/>
          </a:prstGeom>
          <a:effectLst>
            <a:outerShdw blurRad="14288" dist="28575" dir="2700000" algn="bl" rotWithShape="0">
              <a:srgbClr val="655A87">
                <a:alpha val="20000"/>
              </a:srgbClr>
            </a:outerShdw>
          </a:effectLst>
        </p:spPr>
        <p:txBody>
          <a:bodyPr spcFirstLastPara="1" wrap="square" lIns="0" tIns="0" rIns="0" bIns="0" anchor="t"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855300" y="836000"/>
            <a:ext cx="6110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855300" y="1506350"/>
            <a:ext cx="6110100" cy="2835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𖤓"/>
              <a:defRPr/>
            </a:lvl1pPr>
            <a:lvl2pPr marL="914400" lvl="1" indent="-368300" rtl="0">
              <a:spcBef>
                <a:spcPts val="600"/>
              </a:spcBef>
              <a:spcAft>
                <a:spcPts val="0"/>
              </a:spcAft>
              <a:buSzPts val="2200"/>
              <a:buChar char="𖡼"/>
              <a:defRPr/>
            </a:lvl2pPr>
            <a:lvl3pPr marL="1371600" lvl="2" indent="-368300" rtl="0">
              <a:spcBef>
                <a:spcPts val="600"/>
              </a:spcBef>
              <a:spcAft>
                <a:spcPts val="0"/>
              </a:spcAft>
              <a:buSzPts val="2200"/>
              <a:buChar char="𖡼"/>
              <a:defRPr/>
            </a:lvl3pPr>
            <a:lvl4pPr marL="1828800" lvl="3" indent="-368300" rtl="0">
              <a:spcBef>
                <a:spcPts val="600"/>
              </a:spcBef>
              <a:spcAft>
                <a:spcPts val="0"/>
              </a:spcAft>
              <a:buSzPts val="2200"/>
              <a:buChar char="●"/>
              <a:defRPr/>
            </a:lvl4pPr>
            <a:lvl5pPr marL="2286000" lvl="4" indent="-368300" rtl="0">
              <a:spcBef>
                <a:spcPts val="600"/>
              </a:spcBef>
              <a:spcAft>
                <a:spcPts val="0"/>
              </a:spcAft>
              <a:buSzPts val="2200"/>
              <a:buChar char="○"/>
              <a:defRPr/>
            </a:lvl5pPr>
            <a:lvl6pPr marL="2743200" lvl="5" indent="-368300" rtl="0">
              <a:spcBef>
                <a:spcPts val="600"/>
              </a:spcBef>
              <a:spcAft>
                <a:spcPts val="0"/>
              </a:spcAft>
              <a:buSzPts val="2200"/>
              <a:buChar char="■"/>
              <a:defRPr/>
            </a:lvl6pPr>
            <a:lvl7pPr marL="3200400" lvl="6" indent="-368300" rtl="0">
              <a:spcBef>
                <a:spcPts val="600"/>
              </a:spcBef>
              <a:spcAft>
                <a:spcPts val="0"/>
              </a:spcAft>
              <a:buSzPts val="2200"/>
              <a:buChar char="●"/>
              <a:defRPr/>
            </a:lvl7pPr>
            <a:lvl8pPr marL="3657600" lvl="7" indent="-368300" rtl="0">
              <a:spcBef>
                <a:spcPts val="600"/>
              </a:spcBef>
              <a:spcAft>
                <a:spcPts val="0"/>
              </a:spcAft>
              <a:buSzPts val="2200"/>
              <a:buChar char="○"/>
              <a:defRPr/>
            </a:lvl8pPr>
            <a:lvl9pPr marL="4114800" lvl="8" indent="-368300" rtl="0">
              <a:spcBef>
                <a:spcPts val="600"/>
              </a:spcBef>
              <a:spcAft>
                <a:spcPts val="600"/>
              </a:spcAft>
              <a:buSzPts val="2200"/>
              <a:buChar char="■"/>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855300" y="836000"/>
            <a:ext cx="6110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855275" y="1506350"/>
            <a:ext cx="2854800" cy="3113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𖤓"/>
              <a:defRPr sz="1800"/>
            </a:lvl1pPr>
            <a:lvl2pPr marL="914400" lvl="1" indent="-342900" rtl="0">
              <a:spcBef>
                <a:spcPts val="600"/>
              </a:spcBef>
              <a:spcAft>
                <a:spcPts val="0"/>
              </a:spcAft>
              <a:buSzPts val="1800"/>
              <a:buChar char="𖡼"/>
              <a:defRPr sz="1800"/>
            </a:lvl2pPr>
            <a:lvl3pPr marL="1371600" lvl="2" indent="-342900" rtl="0">
              <a:spcBef>
                <a:spcPts val="600"/>
              </a:spcBef>
              <a:spcAft>
                <a:spcPts val="0"/>
              </a:spcAft>
              <a:buSzPts val="1800"/>
              <a:buChar char="𖡼"/>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0" name="Google Shape;30;p6"/>
          <p:cNvSpPr txBox="1">
            <a:spLocks noGrp="1"/>
          </p:cNvSpPr>
          <p:nvPr>
            <p:ph type="body" idx="2"/>
          </p:nvPr>
        </p:nvSpPr>
        <p:spPr>
          <a:xfrm>
            <a:off x="4110568" y="1506350"/>
            <a:ext cx="2854800" cy="3113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𖤓"/>
              <a:defRPr sz="1800"/>
            </a:lvl1pPr>
            <a:lvl2pPr marL="914400" lvl="1" indent="-342900" rtl="0">
              <a:spcBef>
                <a:spcPts val="600"/>
              </a:spcBef>
              <a:spcAft>
                <a:spcPts val="0"/>
              </a:spcAft>
              <a:buSzPts val="1800"/>
              <a:buChar char="𖡼"/>
              <a:defRPr sz="1800"/>
            </a:lvl2pPr>
            <a:lvl3pPr marL="1371600" lvl="2" indent="-342900" rtl="0">
              <a:spcBef>
                <a:spcPts val="600"/>
              </a:spcBef>
              <a:spcAft>
                <a:spcPts val="0"/>
              </a:spcAft>
              <a:buSzPts val="1800"/>
              <a:buChar char="𖡼"/>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type="blank">
  <p:cSld name="BLANK">
    <p:bg>
      <p:bgPr>
        <a:gradFill>
          <a:gsLst>
            <a:gs pos="0">
              <a:schemeClr val="accent1"/>
            </a:gs>
            <a:gs pos="100000">
              <a:schemeClr val="accent2"/>
            </a:gs>
          </a:gsLst>
          <a:lin ang="0" scaled="0"/>
        </a:gradFill>
        <a:effectLst/>
      </p:bgPr>
    </p:bg>
    <p:spTree>
      <p:nvGrpSpPr>
        <p:cNvPr id="1" name="Shape 53"/>
        <p:cNvGrpSpPr/>
        <p:nvPr/>
      </p:nvGrpSpPr>
      <p:grpSpPr>
        <a:xfrm>
          <a:off x="0" y="0"/>
          <a:ext cx="0" cy="0"/>
          <a:chOff x="0" y="0"/>
          <a:chExt cx="0" cy="0"/>
        </a:xfrm>
      </p:grpSpPr>
      <p:pic>
        <p:nvPicPr>
          <p:cNvPr id="54" name="Google Shape;54;p11"/>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55" name="Google Shape;55;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chemeClr val="accen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110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1pPr>
            <a:lvl2pPr lvl="1"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2pPr>
            <a:lvl3pPr lvl="2"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3pPr>
            <a:lvl4pPr lvl="3"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4pPr>
            <a:lvl5pPr lvl="4"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5pPr>
            <a:lvl6pPr lvl="5"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6pPr>
            <a:lvl7pPr lvl="6"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7pPr>
            <a:lvl8pPr lvl="7"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8pPr>
            <a:lvl9pPr lvl="8"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9pPr>
          </a:lstStyle>
          <a:p>
            <a:endParaRPr/>
          </a:p>
        </p:txBody>
      </p:sp>
      <p:sp>
        <p:nvSpPr>
          <p:cNvPr id="7" name="Google Shape;7;p1"/>
          <p:cNvSpPr txBox="1">
            <a:spLocks noGrp="1"/>
          </p:cNvSpPr>
          <p:nvPr>
            <p:ph type="body" idx="1"/>
          </p:nvPr>
        </p:nvSpPr>
        <p:spPr>
          <a:xfrm>
            <a:off x="855300" y="1506350"/>
            <a:ext cx="6110100" cy="2835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rgbClr val="DFD6EF"/>
              </a:buClr>
              <a:buSzPts val="2000"/>
              <a:buFont typeface="Raleway Thin"/>
              <a:buChar char="𖤓"/>
              <a:defRPr sz="2200">
                <a:solidFill>
                  <a:schemeClr val="dk1"/>
                </a:solidFill>
                <a:latin typeface="Raleway Thin"/>
                <a:ea typeface="Raleway Thin"/>
                <a:cs typeface="Raleway Thin"/>
                <a:sym typeface="Raleway Thin"/>
              </a:defRPr>
            </a:lvl1pPr>
            <a:lvl2pPr marL="914400" lvl="1" indent="-368300" rtl="0">
              <a:lnSpc>
                <a:spcPct val="115000"/>
              </a:lnSpc>
              <a:spcBef>
                <a:spcPts val="600"/>
              </a:spcBef>
              <a:spcAft>
                <a:spcPts val="0"/>
              </a:spcAft>
              <a:buClr>
                <a:schemeClr val="accent1"/>
              </a:buClr>
              <a:buSzPts val="2200"/>
              <a:buFont typeface="Raleway Thin"/>
              <a:buChar char="𖡼"/>
              <a:defRPr sz="2200">
                <a:solidFill>
                  <a:schemeClr val="dk1"/>
                </a:solidFill>
                <a:latin typeface="Raleway Thin"/>
                <a:ea typeface="Raleway Thin"/>
                <a:cs typeface="Raleway Thin"/>
                <a:sym typeface="Raleway Thin"/>
              </a:defRPr>
            </a:lvl2pPr>
            <a:lvl3pPr marL="1371600" lvl="2" indent="-368300" rtl="0">
              <a:lnSpc>
                <a:spcPct val="115000"/>
              </a:lnSpc>
              <a:spcBef>
                <a:spcPts val="600"/>
              </a:spcBef>
              <a:spcAft>
                <a:spcPts val="0"/>
              </a:spcAft>
              <a:buClr>
                <a:schemeClr val="lt2"/>
              </a:buClr>
              <a:buSzPts val="2200"/>
              <a:buFont typeface="Raleway Thin"/>
              <a:buChar char="𖡼"/>
              <a:defRPr sz="2200">
                <a:solidFill>
                  <a:schemeClr val="dk1"/>
                </a:solidFill>
                <a:latin typeface="Raleway Thin"/>
                <a:ea typeface="Raleway Thin"/>
                <a:cs typeface="Raleway Thin"/>
                <a:sym typeface="Raleway Thin"/>
              </a:defRPr>
            </a:lvl3pPr>
            <a:lvl4pPr marL="1828800" lvl="3"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4pPr>
            <a:lvl5pPr marL="2286000" lvl="4"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5pPr>
            <a:lvl6pPr marL="2743200" lvl="5"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6pPr>
            <a:lvl7pPr marL="3200400" lvl="6"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7pPr>
            <a:lvl8pPr marL="3657600" lvl="7"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8pPr>
            <a:lvl9pPr marL="4114800" lvl="8" indent="-368300" rtl="0">
              <a:lnSpc>
                <a:spcPct val="115000"/>
              </a:lnSpc>
              <a:spcBef>
                <a:spcPts val="600"/>
              </a:spcBef>
              <a:spcAft>
                <a:spcPts val="600"/>
              </a:spcAft>
              <a:buClr>
                <a:schemeClr val="dk1"/>
              </a:buClr>
              <a:buSzPts val="2200"/>
              <a:buFont typeface="Raleway Thin"/>
              <a:buChar char="■"/>
              <a:defRPr sz="2200">
                <a:solidFill>
                  <a:schemeClr val="dk1"/>
                </a:solidFill>
                <a:latin typeface="Raleway Thin"/>
                <a:ea typeface="Raleway Thin"/>
                <a:cs typeface="Raleway Thin"/>
                <a:sym typeface="Raleway Thin"/>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Raleway Thin"/>
                <a:ea typeface="Raleway Thin"/>
                <a:cs typeface="Raleway Thin"/>
                <a:sym typeface="Raleway Thin"/>
              </a:defRPr>
            </a:lvl1pPr>
            <a:lvl2pPr lvl="1" algn="r" rtl="0">
              <a:buNone/>
              <a:defRPr sz="1500">
                <a:solidFill>
                  <a:schemeClr val="lt1"/>
                </a:solidFill>
                <a:latin typeface="Raleway Thin"/>
                <a:ea typeface="Raleway Thin"/>
                <a:cs typeface="Raleway Thin"/>
                <a:sym typeface="Raleway Thin"/>
              </a:defRPr>
            </a:lvl2pPr>
            <a:lvl3pPr lvl="2" algn="r" rtl="0">
              <a:buNone/>
              <a:defRPr sz="1500">
                <a:solidFill>
                  <a:schemeClr val="lt1"/>
                </a:solidFill>
                <a:latin typeface="Raleway Thin"/>
                <a:ea typeface="Raleway Thin"/>
                <a:cs typeface="Raleway Thin"/>
                <a:sym typeface="Raleway Thin"/>
              </a:defRPr>
            </a:lvl3pPr>
            <a:lvl4pPr lvl="3" algn="r" rtl="0">
              <a:buNone/>
              <a:defRPr sz="1500">
                <a:solidFill>
                  <a:schemeClr val="lt1"/>
                </a:solidFill>
                <a:latin typeface="Raleway Thin"/>
                <a:ea typeface="Raleway Thin"/>
                <a:cs typeface="Raleway Thin"/>
                <a:sym typeface="Raleway Thin"/>
              </a:defRPr>
            </a:lvl4pPr>
            <a:lvl5pPr lvl="4" algn="r" rtl="0">
              <a:buNone/>
              <a:defRPr sz="1500">
                <a:solidFill>
                  <a:schemeClr val="lt1"/>
                </a:solidFill>
                <a:latin typeface="Raleway Thin"/>
                <a:ea typeface="Raleway Thin"/>
                <a:cs typeface="Raleway Thin"/>
                <a:sym typeface="Raleway Thin"/>
              </a:defRPr>
            </a:lvl5pPr>
            <a:lvl6pPr lvl="5" algn="r" rtl="0">
              <a:buNone/>
              <a:defRPr sz="1500">
                <a:solidFill>
                  <a:schemeClr val="lt1"/>
                </a:solidFill>
                <a:latin typeface="Raleway Thin"/>
                <a:ea typeface="Raleway Thin"/>
                <a:cs typeface="Raleway Thin"/>
                <a:sym typeface="Raleway Thin"/>
              </a:defRPr>
            </a:lvl6pPr>
            <a:lvl7pPr lvl="6" algn="r" rtl="0">
              <a:buNone/>
              <a:defRPr sz="1500">
                <a:solidFill>
                  <a:schemeClr val="lt1"/>
                </a:solidFill>
                <a:latin typeface="Raleway Thin"/>
                <a:ea typeface="Raleway Thin"/>
                <a:cs typeface="Raleway Thin"/>
                <a:sym typeface="Raleway Thin"/>
              </a:defRPr>
            </a:lvl7pPr>
            <a:lvl8pPr lvl="7" algn="r" rtl="0">
              <a:buNone/>
              <a:defRPr sz="1500">
                <a:solidFill>
                  <a:schemeClr val="lt1"/>
                </a:solidFill>
                <a:latin typeface="Raleway Thin"/>
                <a:ea typeface="Raleway Thin"/>
                <a:cs typeface="Raleway Thin"/>
                <a:sym typeface="Raleway Thin"/>
              </a:defRPr>
            </a:lvl8pPr>
            <a:lvl9pPr lvl="8" algn="r" rtl="0">
              <a:buNone/>
              <a:defRPr sz="1500">
                <a:solidFill>
                  <a:schemeClr val="lt1"/>
                </a:solidFill>
                <a:latin typeface="Raleway Thin"/>
                <a:ea typeface="Raleway Thin"/>
                <a:cs typeface="Raleway Thin"/>
                <a:sym typeface="Raleway Thi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vikaspedia.in/energy/environment/know-your-environment/forest-fires" TargetMode="External"/><Relationship Id="rId2" Type="http://schemas.openxmlformats.org/officeDocument/2006/relationships/hyperlink" Target="https://www.sciencedirect.com/topics/earth-and-planetary-sciences/forest-fire" TargetMode="External"/><Relationship Id="rId1" Type="http://schemas.openxmlformats.org/officeDocument/2006/relationships/slideLayout" Target="../slideLayouts/slideLayout2.xml"/><Relationship Id="rId6" Type="http://schemas.openxmlformats.org/officeDocument/2006/relationships/hyperlink" Target="http://www.indiaenvironmentportal.org.in/files/file/Forest-Fire-Prevention-Management.pdf" TargetMode="External"/><Relationship Id="rId5" Type="http://schemas.openxmlformats.org/officeDocument/2006/relationships/hyperlink" Target="https://www.urgencequebec.gouv.qc.ca/En/situation-urgence/Pages/Incendie-de-foret.aspx" TargetMode="External"/><Relationship Id="rId4" Type="http://schemas.openxmlformats.org/officeDocument/2006/relationships/hyperlink" Target="https://github.com/topics/forest-fir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2" name="Picture 2" descr="Related image">
            <a:extLst>
              <a:ext uri="{FF2B5EF4-FFF2-40B4-BE49-F238E27FC236}">
                <a16:creationId xmlns:a16="http://schemas.microsoft.com/office/drawing/2014/main" id="{FB78DE91-BA26-4455-8CC7-4CED5D2A7FF2}"/>
              </a:ext>
            </a:extLst>
          </p:cNvPr>
          <p:cNvPicPr>
            <a:picLocks noChangeAspect="1" noChangeArrowheads="1"/>
          </p:cNvPicPr>
          <p:nvPr/>
        </p:nvPicPr>
        <p:blipFill>
          <a:blip r:embed="rId3"/>
          <a:srcRect/>
          <a:stretch>
            <a:fillRect/>
          </a:stretch>
        </p:blipFill>
        <p:spPr bwMode="auto">
          <a:xfrm>
            <a:off x="0" y="38100"/>
            <a:ext cx="9144000" cy="5143499"/>
          </a:xfrm>
          <a:prstGeom prst="rect">
            <a:avLst/>
          </a:prstGeom>
          <a:noFill/>
        </p:spPr>
      </p:pic>
      <p:sp>
        <p:nvSpPr>
          <p:cNvPr id="6" name="TextBox 5">
            <a:extLst>
              <a:ext uri="{FF2B5EF4-FFF2-40B4-BE49-F238E27FC236}">
                <a16:creationId xmlns:a16="http://schemas.microsoft.com/office/drawing/2014/main" id="{C2975FD0-AFA6-4781-BF47-DC7345869F0E}"/>
              </a:ext>
            </a:extLst>
          </p:cNvPr>
          <p:cNvSpPr txBox="1"/>
          <p:nvPr/>
        </p:nvSpPr>
        <p:spPr>
          <a:xfrm>
            <a:off x="967739" y="432520"/>
            <a:ext cx="6560821" cy="2308324"/>
          </a:xfrm>
          <a:prstGeom prst="rect">
            <a:avLst/>
          </a:prstGeom>
          <a:noFill/>
        </p:spPr>
        <p:txBody>
          <a:bodyPr wrap="square">
            <a:spAutoFit/>
          </a:bodyPr>
          <a:lstStyle/>
          <a:p>
            <a:r>
              <a:rPr lang="en" sz="7200" dirty="0">
                <a:solidFill>
                  <a:schemeClr val="bg1"/>
                </a:solidFill>
                <a:latin typeface="Lucida Bright" panose="02040602050505020304" pitchFamily="18" charset="0"/>
              </a:rPr>
              <a:t>Forest Fire Prediction</a:t>
            </a:r>
            <a:endParaRPr lang="en-IN" sz="7200" dirty="0">
              <a:solidFill>
                <a:schemeClr val="bg1"/>
              </a:solidFill>
              <a:latin typeface="Lucida Bright" panose="02040602050505020304" pitchFamily="18" charset="0"/>
            </a:endParaRPr>
          </a:p>
        </p:txBody>
      </p:sp>
      <p:sp>
        <p:nvSpPr>
          <p:cNvPr id="3" name="Rectangle 2">
            <a:extLst>
              <a:ext uri="{FF2B5EF4-FFF2-40B4-BE49-F238E27FC236}">
                <a16:creationId xmlns:a16="http://schemas.microsoft.com/office/drawing/2014/main" id="{568FE919-4001-4E08-97A6-CBBA58232E30}"/>
              </a:ext>
            </a:extLst>
          </p:cNvPr>
          <p:cNvSpPr/>
          <p:nvPr/>
        </p:nvSpPr>
        <p:spPr>
          <a:xfrm>
            <a:off x="3050382" y="3756873"/>
            <a:ext cx="6836412" cy="954107"/>
          </a:xfrm>
          <a:prstGeom prst="rect">
            <a:avLst/>
          </a:prstGeom>
          <a:noFill/>
        </p:spPr>
        <p:txBody>
          <a:bodyPr wrap="square" lIns="91440" tIns="45720" rIns="91440" bIns="45720">
            <a:spAutoFit/>
          </a:bodyPr>
          <a:lstStyle/>
          <a:p>
            <a:pPr algn="ctr"/>
            <a:r>
              <a:rPr lang="en-US" sz="2800" cap="none" spc="0" dirty="0">
                <a:ln w="6600">
                  <a:solidFill>
                    <a:schemeClr val="accent2"/>
                  </a:solidFill>
                  <a:prstDash val="solid"/>
                </a:ln>
                <a:solidFill>
                  <a:srgbClr val="FFFFFF"/>
                </a:solidFill>
                <a:effectLst>
                  <a:outerShdw dist="38100" dir="2700000" algn="tl" rotWithShape="0">
                    <a:schemeClr val="accent2"/>
                  </a:outerShdw>
                </a:effectLst>
                <a:latin typeface="+mj-lt"/>
              </a:rPr>
              <a:t>By : K Rutva(160118733187)</a:t>
            </a:r>
          </a:p>
          <a:p>
            <a:pPr algn="ctr"/>
            <a:r>
              <a:rPr lang="en-US" sz="2800" dirty="0">
                <a:ln w="6600">
                  <a:solidFill>
                    <a:schemeClr val="accent2"/>
                  </a:solidFill>
                  <a:prstDash val="solid"/>
                </a:ln>
                <a:solidFill>
                  <a:srgbClr val="FFFFFF"/>
                </a:solidFill>
                <a:effectLst>
                  <a:outerShdw dist="38100" dir="2700000" algn="tl" rotWithShape="0">
                    <a:schemeClr val="accent2"/>
                  </a:outerShdw>
                </a:effectLst>
                <a:latin typeface="+mj-lt"/>
              </a:rPr>
              <a:t>     K Tina(160118733086)</a:t>
            </a:r>
            <a:endParaRPr lang="en-US" sz="2800" cap="none" spc="0" dirty="0">
              <a:ln w="6600">
                <a:solidFill>
                  <a:schemeClr val="accent2"/>
                </a:solidFill>
                <a:prstDash val="solid"/>
              </a:ln>
              <a:solidFill>
                <a:srgbClr val="FFFFFF"/>
              </a:solidFill>
              <a:effectLst>
                <a:outerShdw dist="38100" dir="2700000" algn="tl" rotWithShape="0">
                  <a:schemeClr val="accent2"/>
                </a:outerShdw>
              </a:effectLst>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1000306"/>
            <a:ext cx="6110100" cy="396300"/>
          </a:xfrm>
        </p:spPr>
        <p:txBody>
          <a:bodyPr/>
          <a:lstStyle/>
          <a:p>
            <a:r>
              <a:rPr lang="en-US" sz="3600" dirty="0">
                <a:latin typeface="Times New Roman" panose="02020603050405020304" pitchFamily="18" charset="0"/>
                <a:cs typeface="Times New Roman" panose="02020603050405020304" pitchFamily="18" charset="0"/>
              </a:rPr>
              <a:t>PREDICTION-AREA BURNT:</a:t>
            </a:r>
          </a:p>
        </p:txBody>
      </p:sp>
      <p:sp>
        <p:nvSpPr>
          <p:cNvPr id="3" name="Text Placeholder 2"/>
          <p:cNvSpPr>
            <a:spLocks noGrp="1"/>
          </p:cNvSpPr>
          <p:nvPr>
            <p:ph type="body" idx="1"/>
          </p:nvPr>
        </p:nvSpPr>
        <p:spPr>
          <a:xfrm>
            <a:off x="855300" y="1914524"/>
            <a:ext cx="6110100" cy="2427725"/>
          </a:xfrm>
        </p:spPr>
        <p:txBody>
          <a:bodyPr/>
          <a:lstStyle/>
          <a:p>
            <a:pPr>
              <a:buFont typeface="Arial" pitchFamily="34" charset="0"/>
              <a:buChar char="•"/>
            </a:pPr>
            <a:r>
              <a:rPr lang="en-US" sz="1600" dirty="0">
                <a:latin typeface="Times New Roman" panose="02020603050405020304" pitchFamily="18" charset="0"/>
                <a:cs typeface="Times New Roman" panose="02020603050405020304" pitchFamily="18" charset="0"/>
              </a:rPr>
              <a:t>Area burnt in the forest is predicted in HA(10000 </a:t>
            </a:r>
            <a:r>
              <a:rPr lang="en-US" sz="1600" dirty="0" err="1">
                <a:latin typeface="Times New Roman" panose="02020603050405020304" pitchFamily="18" charset="0"/>
                <a:cs typeface="Times New Roman" panose="02020603050405020304" pitchFamily="18" charset="0"/>
              </a:rPr>
              <a:t>sq</a:t>
            </a:r>
            <a:r>
              <a:rPr lang="en-US" sz="1600" dirty="0">
                <a:latin typeface="Times New Roman" panose="02020603050405020304" pitchFamily="18" charset="0"/>
                <a:cs typeface="Times New Roman" panose="02020603050405020304" pitchFamily="18" charset="0"/>
              </a:rPr>
              <a:t> m) </a:t>
            </a:r>
          </a:p>
          <a:p>
            <a:pPr>
              <a:buFont typeface="Arial" pitchFamily="34" charset="0"/>
              <a:buChar char="•"/>
            </a:pPr>
            <a:r>
              <a:rPr lang="en-US" sz="1600" dirty="0">
                <a:latin typeface="Times New Roman" panose="02020603050405020304" pitchFamily="18" charset="0"/>
                <a:cs typeface="Times New Roman" panose="02020603050405020304" pitchFamily="18" charset="0"/>
              </a:rPr>
              <a:t>The attributes of  FWI system(ISI , DMC ,DC ,Rain ,Wind...</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play a vital role in predicting how vulnerable a region is to wildfire. </a:t>
            </a:r>
          </a:p>
          <a:p>
            <a:pPr>
              <a:buFont typeface="Arial" pitchFamily="34" charset="0"/>
              <a:buChar char="•"/>
            </a:pPr>
            <a:r>
              <a:rPr lang="en-US" sz="1600" dirty="0">
                <a:latin typeface="Times New Roman" panose="02020603050405020304" pitchFamily="18" charset="0"/>
                <a:cs typeface="Times New Roman" panose="02020603050405020304" pitchFamily="18" charset="0"/>
              </a:rPr>
              <a:t>Furthermore , an ML model helps in calculating and predicting the intensity, direction of flow and damages that a forest fire  might cause.</a:t>
            </a: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94109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5300" y="957263"/>
            <a:ext cx="6527994" cy="3536915"/>
          </a:xfrm>
        </p:spPr>
        <p:txBody>
          <a:bodyPr/>
          <a:lstStyle/>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Area :- The coordinates and the location so that estimation is easier.</a:t>
            </a:r>
          </a:p>
          <a:p>
            <a:pPr algn="just">
              <a:buFont typeface="Wingdings" pitchFamily="2" charset="2"/>
              <a:buChar char="§"/>
            </a:pPr>
            <a:endPar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DC :-The Drought Code (DC) is a numeric rating of the average moisture content of deep, compact organic layers. This code is a useful indicator of seasonal drought effects on forest fuels and the amount of smoldering in deep duff layers and large logs.</a:t>
            </a:r>
          </a:p>
          <a:p>
            <a:pPr algn="just">
              <a:buFont typeface="Wingdings" pitchFamily="2" charset="2"/>
              <a:buChar char="§"/>
            </a:pPr>
            <a:endPar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RH :- Relative Humidity is the moisture content in air and is an important factor to calculate air burnt.</a:t>
            </a:r>
          </a:p>
          <a:p>
            <a:pPr algn="just"/>
            <a:endPar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2212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5300" y="1007269"/>
            <a:ext cx="6110100" cy="3334981"/>
          </a:xfrm>
        </p:spPr>
        <p:txBody>
          <a:bodyPr/>
          <a:lstStyle/>
          <a:p>
            <a:pPr algn="just"/>
            <a:endParaRPr lang="en-US" sz="1600" spc="50" dirty="0">
              <a:ln w="13500">
                <a:solidFill>
                  <a:schemeClr val="accent1">
                    <a:shade val="2500"/>
                    <a:alpha val="6500"/>
                  </a:schemeClr>
                </a:solidFill>
                <a:prstDash val="solid"/>
              </a:ln>
              <a:solidFill>
                <a:schemeClr val="tx1">
                  <a:lumMod val="95000"/>
                  <a:lumOff val="5000"/>
                </a:schemeClr>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endParaRPr>
          </a:p>
          <a:p>
            <a:pPr algn="just">
              <a:buFont typeface="Wingdings" pitchFamily="2" charset="2"/>
              <a:buChar char="§"/>
            </a:pPr>
            <a:r>
              <a:rPr lang="en-US" sz="1600" spc="50" dirty="0">
                <a:ln w="13500">
                  <a:solidFill>
                    <a:schemeClr val="accent1">
                      <a:shade val="2500"/>
                      <a:alpha val="6500"/>
                    </a:schemeClr>
                  </a:solidFill>
                  <a:prstDash val="solid"/>
                </a:ln>
                <a:solidFill>
                  <a:schemeClr val="tx1">
                    <a:lumMod val="95000"/>
                    <a:lumOff val="5000"/>
                  </a:schemeClr>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rPr>
              <a:t>The Initial Spread Index (ISI) is a numeric rating of the expected rate of fire spread. It combines the effects of wind and the FFMC on rate of spread without the influence of variable quantities of fuel.</a:t>
            </a:r>
          </a:p>
          <a:p>
            <a:pPr algn="just">
              <a:buFont typeface="Wingdings" pitchFamily="2" charset="2"/>
              <a:buChar char="§"/>
            </a:pPr>
            <a:r>
              <a:rPr lang="en-US" sz="1600" spc="50" dirty="0">
                <a:ln w="13500">
                  <a:solidFill>
                    <a:schemeClr val="accent1">
                      <a:shade val="2500"/>
                      <a:alpha val="6500"/>
                    </a:schemeClr>
                  </a:solidFill>
                  <a:prstDash val="solid"/>
                </a:ln>
                <a:solidFill>
                  <a:schemeClr val="tx1">
                    <a:lumMod val="95000"/>
                    <a:lumOff val="5000"/>
                  </a:schemeClr>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rPr>
              <a:t> Temperature :- The temperature in that region as the rate of the fire spread can be estimated .</a:t>
            </a:r>
          </a:p>
          <a:p>
            <a:pPr algn="just">
              <a:buFont typeface="Wingdings" pitchFamily="2" charset="2"/>
              <a:buChar char="§"/>
            </a:pPr>
            <a:r>
              <a:rPr lang="en-US" sz="1600" spc="50" dirty="0">
                <a:ln w="13500">
                  <a:solidFill>
                    <a:schemeClr val="accent1">
                      <a:shade val="2500"/>
                      <a:alpha val="6500"/>
                    </a:schemeClr>
                  </a:solidFill>
                  <a:prstDash val="solid"/>
                </a:ln>
                <a:solidFill>
                  <a:schemeClr val="tx1">
                    <a:lumMod val="95000"/>
                    <a:lumOff val="5000"/>
                  </a:schemeClr>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rPr>
              <a:t> Wind :- The direction of the wind and the speed .</a:t>
            </a:r>
          </a:p>
          <a:p>
            <a:pPr algn="just">
              <a:buFont typeface="Wingdings" pitchFamily="2" charset="2"/>
              <a:buChar char="§"/>
            </a:pPr>
            <a:r>
              <a:rPr lang="en-US" sz="1600" spc="50" dirty="0">
                <a:ln w="13500">
                  <a:solidFill>
                    <a:schemeClr val="accent1">
                      <a:shade val="2500"/>
                      <a:alpha val="6500"/>
                    </a:schemeClr>
                  </a:solidFill>
                  <a:prstDash val="solid"/>
                </a:ln>
                <a:solidFill>
                  <a:schemeClr val="tx1">
                    <a:lumMod val="95000"/>
                    <a:lumOff val="5000"/>
                  </a:schemeClr>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rPr>
              <a:t> Rain Probability :- The probability of rain .</a:t>
            </a:r>
          </a:p>
          <a:p>
            <a:pPr algn="just">
              <a:buFont typeface="Wingdings" pitchFamily="2" charset="2"/>
              <a:buChar char="§"/>
            </a:pPr>
            <a:endParaRPr lang="en-US" sz="1600" spc="50" dirty="0">
              <a:ln w="13500">
                <a:solidFill>
                  <a:schemeClr val="accent1">
                    <a:shade val="2500"/>
                    <a:alpha val="6500"/>
                  </a:schemeClr>
                </a:solidFill>
                <a:prstDash val="solid"/>
              </a:ln>
              <a:solidFill>
                <a:schemeClr val="tx1">
                  <a:lumMod val="95000"/>
                  <a:lumOff val="5000"/>
                </a:schemeClr>
              </a:solidFill>
              <a:effectLst>
                <a:innerShdw blurRad="50900" dist="38500" dir="13500000">
                  <a:srgbClr val="000000">
                    <a:alpha val="60000"/>
                  </a:srgbClr>
                </a:innerShdw>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914142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DATA COLLECTION:</a:t>
            </a:r>
          </a:p>
        </p:txBody>
      </p:sp>
      <p:sp>
        <p:nvSpPr>
          <p:cNvPr id="3" name="Text Placeholder 2"/>
          <p:cNvSpPr>
            <a:spLocks noGrp="1"/>
          </p:cNvSpPr>
          <p:nvPr>
            <p:ph type="body" idx="1"/>
          </p:nvPr>
        </p:nvSpPr>
        <p:spPr/>
        <p:txBody>
          <a:bodyPr/>
          <a:lstStyle/>
          <a:p>
            <a:pPr marL="0" lvl="0" indent="0" fontAlgn="base">
              <a:lnSpc>
                <a:spcPct val="100000"/>
              </a:lnSpc>
              <a:spcBef>
                <a:spcPct val="0"/>
              </a:spcBef>
              <a:spcAft>
                <a:spcPct val="0"/>
              </a:spcAft>
              <a:buClrTx/>
              <a:buSzTx/>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1600" dirty="0">
                <a:solidFill>
                  <a:schemeClr val="tx1"/>
                </a:solidFill>
                <a:latin typeface="Times New Roman" panose="02020603050405020304" pitchFamily="18" charset="0"/>
                <a:ea typeface="Yu Mincho Demibold" pitchFamily="18" charset="-128"/>
                <a:cs typeface="Times New Roman" panose="02020603050405020304" pitchFamily="18" charset="0"/>
              </a:rPr>
              <a:t> We referred PDFs, and some other sources on the internet. We need a real time data for preparing the model. Forest fire data has been collected from </a:t>
            </a:r>
            <a:r>
              <a:rPr lang="en-US" sz="1600" dirty="0" err="1">
                <a:solidFill>
                  <a:schemeClr val="tx1"/>
                </a:solidFill>
                <a:latin typeface="Times New Roman" panose="02020603050405020304" pitchFamily="18" charset="0"/>
                <a:ea typeface="Yu Mincho Demibold" pitchFamily="18" charset="-128"/>
                <a:cs typeface="Times New Roman" panose="02020603050405020304" pitchFamily="18" charset="0"/>
              </a:rPr>
              <a:t>Github</a:t>
            </a:r>
            <a:r>
              <a:rPr lang="en-US" sz="1600" dirty="0">
                <a:solidFill>
                  <a:schemeClr val="tx1"/>
                </a:solidFill>
                <a:latin typeface="Times New Roman" panose="02020603050405020304" pitchFamily="18" charset="0"/>
                <a:ea typeface="Yu Mincho Demibold" pitchFamily="18" charset="-128"/>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1600" dirty="0">
                <a:solidFill>
                  <a:schemeClr val="tx1"/>
                </a:solidFill>
                <a:latin typeface="Times New Roman" pitchFamily="18" charset="0"/>
                <a:ea typeface="Calibri" pitchFamily="34" charset="0"/>
                <a:cs typeface="Times New Roman" pitchFamily="18" charset="0"/>
              </a:rPr>
              <a:t>The dataset is available in the form of csv with 518entries of data of 11 attributes                                                             (x , y , month , day , </a:t>
            </a:r>
            <a:r>
              <a:rPr lang="en-US" sz="1600" dirty="0">
                <a:latin typeface="Times New Roman" pitchFamily="18" charset="0"/>
                <a:ea typeface="Calibri" pitchFamily="34" charset="0"/>
                <a:cs typeface="Times New Roman" pitchFamily="18" charset="0"/>
              </a:rPr>
              <a:t>RH</a:t>
            </a:r>
            <a:r>
              <a:rPr lang="en-US" sz="1600" dirty="0">
                <a:solidFill>
                  <a:schemeClr val="tx1"/>
                </a:solidFill>
                <a:latin typeface="Times New Roman" pitchFamily="18" charset="0"/>
                <a:ea typeface="Calibri" pitchFamily="34" charset="0"/>
                <a:cs typeface="Times New Roman" pitchFamily="18" charset="0"/>
              </a:rPr>
              <a:t> , DC , ISI , temp , wind , rain ,area)</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1600" dirty="0">
                <a:solidFill>
                  <a:schemeClr val="tx1"/>
                </a:solidFill>
                <a:latin typeface="Times New Roman" pitchFamily="18" charset="0"/>
                <a:ea typeface="Calibri" pitchFamily="34" charset="0"/>
                <a:cs typeface="Times New Roman" pitchFamily="18" charset="0"/>
              </a:rPr>
              <a:t>In order to read and use this data, as well as implement the </a:t>
            </a:r>
            <a:r>
              <a:rPr lang="en-US" sz="1600" dirty="0">
                <a:latin typeface="Times New Roman" pitchFamily="18" charset="0"/>
                <a:ea typeface="Calibri" pitchFamily="34" charset="0"/>
                <a:cs typeface="Times New Roman" pitchFamily="18" charset="0"/>
              </a:rPr>
              <a:t>Linear Regression</a:t>
            </a:r>
            <a:r>
              <a:rPr lang="en-US" sz="1600" dirty="0">
                <a:solidFill>
                  <a:schemeClr val="tx1"/>
                </a:solidFill>
                <a:latin typeface="Times New Roman" pitchFamily="18" charset="0"/>
                <a:ea typeface="Calibri" pitchFamily="34" charset="0"/>
                <a:cs typeface="Times New Roman" pitchFamily="18" charset="0"/>
              </a:rPr>
              <a:t>, the language python was used and was done in the IBM CLOUD environment.</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34612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3" name="Picture 2"/>
          <p:cNvPicPr>
            <a:picLocks noChangeAspect="1"/>
          </p:cNvPicPr>
          <p:nvPr/>
        </p:nvPicPr>
        <p:blipFill>
          <a:blip r:embed="rId2"/>
          <a:stretch>
            <a:fillRect/>
          </a:stretch>
        </p:blipFill>
        <p:spPr>
          <a:xfrm>
            <a:off x="698882" y="214009"/>
            <a:ext cx="7559901" cy="4659548"/>
          </a:xfrm>
          <a:prstGeom prst="rect">
            <a:avLst/>
          </a:prstGeom>
        </p:spPr>
      </p:pic>
    </p:spTree>
    <p:extLst>
      <p:ext uri="{BB962C8B-B14F-4D97-AF65-F5344CB8AC3E}">
        <p14:creationId xmlns:p14="http://schemas.microsoft.com/office/powerpoint/2010/main" val="2634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1D009B-3152-4E1C-B021-9FC1732E78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TextBox 3">
            <a:extLst>
              <a:ext uri="{FF2B5EF4-FFF2-40B4-BE49-F238E27FC236}">
                <a16:creationId xmlns:a16="http://schemas.microsoft.com/office/drawing/2014/main" id="{4322A113-BC1C-4939-BD27-D150BE8BDF37}"/>
              </a:ext>
            </a:extLst>
          </p:cNvPr>
          <p:cNvSpPr txBox="1"/>
          <p:nvPr/>
        </p:nvSpPr>
        <p:spPr>
          <a:xfrm>
            <a:off x="2021681" y="317600"/>
            <a:ext cx="4572000" cy="830997"/>
          </a:xfrm>
          <a:prstGeom prst="rect">
            <a:avLst/>
          </a:prstGeom>
          <a:noFill/>
        </p:spPr>
        <p:txBody>
          <a:bodyPr wrap="square">
            <a:spAutoFit/>
          </a:bodyPr>
          <a:lstStyle/>
          <a:p>
            <a:pPr algn="ctr"/>
            <a:r>
              <a:rPr lang="en-US" sz="4800" dirty="0">
                <a:ln w="18415" cmpd="sng">
                  <a:solidFill>
                    <a:srgbClr val="FFFFFF"/>
                  </a:solidFill>
                  <a:prstDash val="solid"/>
                </a:ln>
                <a:effectLst>
                  <a:outerShdw blurRad="63500" dir="3600000" algn="tl" rotWithShape="0">
                    <a:srgbClr val="000000">
                      <a:alpha val="70000"/>
                    </a:srgbClr>
                  </a:outerShdw>
                </a:effectLst>
              </a:rPr>
              <a:t>METHOLOGY </a:t>
            </a:r>
            <a:endParaRPr lang="en-US" sz="4800" b="0" cap="none" spc="0" dirty="0">
              <a:ln w="18415" cmpd="sng">
                <a:solidFill>
                  <a:srgbClr val="FFFFFF"/>
                </a:solidFill>
                <a:prstDash val="solid"/>
              </a:ln>
              <a:effectLst>
                <a:outerShdw blurRad="63500" dir="3600000" algn="tl" rotWithShape="0">
                  <a:srgbClr val="000000">
                    <a:alpha val="70000"/>
                  </a:srgbClr>
                </a:outerShdw>
              </a:effectLst>
            </a:endParaRPr>
          </a:p>
        </p:txBody>
      </p:sp>
      <p:graphicFrame>
        <p:nvGraphicFramePr>
          <p:cNvPr id="5" name="Table 4">
            <a:extLst>
              <a:ext uri="{FF2B5EF4-FFF2-40B4-BE49-F238E27FC236}">
                <a16:creationId xmlns:a16="http://schemas.microsoft.com/office/drawing/2014/main" id="{E6F1C760-9ABE-4D88-9CBF-43ADBE4DB2BA}"/>
              </a:ext>
            </a:extLst>
          </p:cNvPr>
          <p:cNvGraphicFramePr>
            <a:graphicFrameLocks noGrp="1"/>
          </p:cNvGraphicFramePr>
          <p:nvPr>
            <p:extLst>
              <p:ext uri="{D42A27DB-BD31-4B8C-83A1-F6EECF244321}">
                <p14:modId xmlns:p14="http://schemas.microsoft.com/office/powerpoint/2010/main" val="3288543765"/>
              </p:ext>
            </p:extLst>
          </p:nvPr>
        </p:nvGraphicFramePr>
        <p:xfrm>
          <a:off x="1107281" y="1148598"/>
          <a:ext cx="6493670" cy="3287671"/>
        </p:xfrm>
        <a:graphic>
          <a:graphicData uri="http://schemas.openxmlformats.org/drawingml/2006/table">
            <a:tbl>
              <a:tblPr firstRow="1" bandRow="1">
                <a:tableStyleId>{5C22544A-7EE6-4342-B048-85BDC9FD1C3A}</a:tableStyleId>
              </a:tblPr>
              <a:tblGrid>
                <a:gridCol w="3275645">
                  <a:extLst>
                    <a:ext uri="{9D8B030D-6E8A-4147-A177-3AD203B41FA5}">
                      <a16:colId xmlns:a16="http://schemas.microsoft.com/office/drawing/2014/main" val="1690113133"/>
                    </a:ext>
                  </a:extLst>
                </a:gridCol>
                <a:gridCol w="3218025">
                  <a:extLst>
                    <a:ext uri="{9D8B030D-6E8A-4147-A177-3AD203B41FA5}">
                      <a16:colId xmlns:a16="http://schemas.microsoft.com/office/drawing/2014/main" val="2579707204"/>
                    </a:ext>
                  </a:extLst>
                </a:gridCol>
              </a:tblGrid>
              <a:tr h="866625">
                <a:tc>
                  <a:txBody>
                    <a:bodyPr/>
                    <a:lstStyle/>
                    <a:p>
                      <a:r>
                        <a:rPr lang="en-US" sz="2400" dirty="0">
                          <a:solidFill>
                            <a:sysClr val="windowText" lastClr="000000"/>
                          </a:solidFill>
                        </a:rPr>
                        <a:t>      </a:t>
                      </a:r>
                      <a:r>
                        <a:rPr lang="en-US" sz="2400" baseline="0" dirty="0">
                          <a:solidFill>
                            <a:sysClr val="windowText" lastClr="000000"/>
                          </a:solidFill>
                        </a:rPr>
                        <a:t>   </a:t>
                      </a:r>
                      <a:r>
                        <a:rPr lang="en-US" sz="2400" dirty="0">
                          <a:solidFill>
                            <a:sysClr val="windowText" lastClr="000000"/>
                          </a:solidFill>
                        </a:rPr>
                        <a:t>SVR</a:t>
                      </a:r>
                    </a:p>
                  </a:txBody>
                  <a:tcPr/>
                </a:tc>
                <a:tc>
                  <a:txBody>
                    <a:bodyPr/>
                    <a:lstStyle/>
                    <a:p>
                      <a:r>
                        <a:rPr lang="en-US" sz="2400" dirty="0"/>
                        <a:t>55.3444</a:t>
                      </a:r>
                    </a:p>
                  </a:txBody>
                  <a:tcPr/>
                </a:tc>
                <a:extLst>
                  <a:ext uri="{0D108BD9-81ED-4DB2-BD59-A6C34878D82A}">
                    <a16:rowId xmlns:a16="http://schemas.microsoft.com/office/drawing/2014/main" val="4019848233"/>
                  </a:ext>
                </a:extLst>
              </a:tr>
              <a:tr h="1141743">
                <a:tc>
                  <a:txBody>
                    <a:bodyPr/>
                    <a:lstStyle/>
                    <a:p>
                      <a:r>
                        <a:rPr lang="en-US" sz="2400" dirty="0"/>
                        <a:t>    MULTI </a:t>
                      </a:r>
                      <a:r>
                        <a:rPr lang="en-US" sz="2400" baseline="0" dirty="0"/>
                        <a:t> LINEAR</a:t>
                      </a:r>
                    </a:p>
                    <a:p>
                      <a:r>
                        <a:rPr lang="en-US" sz="2400" baseline="0" dirty="0"/>
                        <a:t>      REGRESSION</a:t>
                      </a:r>
                      <a:endParaRPr lang="en-US" sz="2400" dirty="0"/>
                    </a:p>
                  </a:txBody>
                  <a:tcPr/>
                </a:tc>
                <a:tc>
                  <a:txBody>
                    <a:bodyPr/>
                    <a:lstStyle/>
                    <a:p>
                      <a:r>
                        <a:rPr lang="en-US" sz="2400" dirty="0"/>
                        <a:t>70.9222</a:t>
                      </a:r>
                    </a:p>
                  </a:txBody>
                  <a:tcPr/>
                </a:tc>
                <a:extLst>
                  <a:ext uri="{0D108BD9-81ED-4DB2-BD59-A6C34878D82A}">
                    <a16:rowId xmlns:a16="http://schemas.microsoft.com/office/drawing/2014/main" val="3763442074"/>
                  </a:ext>
                </a:extLst>
              </a:tr>
              <a:tr h="1279303">
                <a:tc>
                  <a:txBody>
                    <a:bodyPr/>
                    <a:lstStyle/>
                    <a:p>
                      <a:r>
                        <a:rPr lang="en-US" sz="2400" dirty="0"/>
                        <a:t>        LINEAR</a:t>
                      </a:r>
                      <a:r>
                        <a:rPr lang="en-US" sz="2400" baseline="0" dirty="0"/>
                        <a:t>       </a:t>
                      </a:r>
                    </a:p>
                    <a:p>
                      <a:r>
                        <a:rPr lang="en-US" sz="2400" baseline="0" dirty="0"/>
                        <a:t>    </a:t>
                      </a:r>
                      <a:r>
                        <a:rPr lang="en-US" sz="2400" dirty="0"/>
                        <a:t>REGRESSION</a:t>
                      </a:r>
                    </a:p>
                  </a:txBody>
                  <a:tcPr/>
                </a:tc>
                <a:tc>
                  <a:txBody>
                    <a:bodyPr/>
                    <a:lstStyle/>
                    <a:p>
                      <a:r>
                        <a:rPr lang="en-US" sz="2400" dirty="0"/>
                        <a:t>71.35</a:t>
                      </a:r>
                    </a:p>
                  </a:txBody>
                  <a:tcPr/>
                </a:tc>
                <a:extLst>
                  <a:ext uri="{0D108BD9-81ED-4DB2-BD59-A6C34878D82A}">
                    <a16:rowId xmlns:a16="http://schemas.microsoft.com/office/drawing/2014/main" val="3175230139"/>
                  </a:ext>
                </a:extLst>
              </a:tr>
            </a:tbl>
          </a:graphicData>
        </a:graphic>
      </p:graphicFrame>
    </p:spTree>
    <p:extLst>
      <p:ext uri="{BB962C8B-B14F-4D97-AF65-F5344CB8AC3E}">
        <p14:creationId xmlns:p14="http://schemas.microsoft.com/office/powerpoint/2010/main" val="92539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Oval 4"/>
          <p:cNvSpPr/>
          <p:nvPr/>
        </p:nvSpPr>
        <p:spPr>
          <a:xfrm>
            <a:off x="5701015" y="281341"/>
            <a:ext cx="1663430" cy="671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of Data</a:t>
            </a:r>
          </a:p>
        </p:txBody>
      </p:sp>
      <p:sp>
        <p:nvSpPr>
          <p:cNvPr id="6" name="Down Arrow 5"/>
          <p:cNvSpPr/>
          <p:nvPr/>
        </p:nvSpPr>
        <p:spPr>
          <a:xfrm>
            <a:off x="6464636" y="1023989"/>
            <a:ext cx="136187" cy="262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01015" y="1358074"/>
            <a:ext cx="1663430" cy="5739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0" name="Down Arrow 9"/>
          <p:cNvSpPr/>
          <p:nvPr/>
        </p:nvSpPr>
        <p:spPr>
          <a:xfrm>
            <a:off x="6464636" y="2083235"/>
            <a:ext cx="136187" cy="243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01014" y="2366098"/>
            <a:ext cx="1663430" cy="515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a:t>
            </a:r>
          </a:p>
        </p:txBody>
      </p:sp>
      <p:sp>
        <p:nvSpPr>
          <p:cNvPr id="12" name="Down Arrow 11"/>
          <p:cNvSpPr/>
          <p:nvPr/>
        </p:nvSpPr>
        <p:spPr>
          <a:xfrm>
            <a:off x="6464636" y="2972718"/>
            <a:ext cx="136187" cy="262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701014" y="3315760"/>
            <a:ext cx="1663430" cy="5155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NODE-RED</a:t>
            </a:r>
          </a:p>
        </p:txBody>
      </p:sp>
      <p:sp>
        <p:nvSpPr>
          <p:cNvPr id="17" name="Down Arrow 16"/>
          <p:cNvSpPr/>
          <p:nvPr/>
        </p:nvSpPr>
        <p:spPr>
          <a:xfrm>
            <a:off x="6464636" y="3911715"/>
            <a:ext cx="136187" cy="2723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69108" y="4264485"/>
            <a:ext cx="1663429" cy="515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sp>
        <p:nvSpPr>
          <p:cNvPr id="3" name="Rectangle 2">
            <a:extLst>
              <a:ext uri="{FF2B5EF4-FFF2-40B4-BE49-F238E27FC236}">
                <a16:creationId xmlns:a16="http://schemas.microsoft.com/office/drawing/2014/main" id="{617AFA64-F057-4A6C-AAFA-2C8CCBFC6C2D}"/>
              </a:ext>
            </a:extLst>
          </p:cNvPr>
          <p:cNvSpPr/>
          <p:nvPr/>
        </p:nvSpPr>
        <p:spPr>
          <a:xfrm>
            <a:off x="356165" y="2296887"/>
            <a:ext cx="4665891" cy="646331"/>
          </a:xfrm>
          <a:prstGeom prst="rect">
            <a:avLst/>
          </a:prstGeom>
          <a:noFill/>
        </p:spPr>
        <p:txBody>
          <a:bodyPr wrap="square" lIns="91440" tIns="45720" rIns="91440" bIns="45720">
            <a:spAutoFit/>
          </a:bodyPr>
          <a:lstStyle/>
          <a:p>
            <a:pPr algn="ctr"/>
            <a: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IMPLEMENTATION</a:t>
            </a:r>
          </a:p>
        </p:txBody>
      </p:sp>
    </p:spTree>
    <p:extLst>
      <p:ext uri="{BB962C8B-B14F-4D97-AF65-F5344CB8AC3E}">
        <p14:creationId xmlns:p14="http://schemas.microsoft.com/office/powerpoint/2010/main" val="350412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09E3-9AFE-433F-9A6D-89FF1B0D7847}"/>
              </a:ext>
            </a:extLst>
          </p:cNvPr>
          <p:cNvSpPr>
            <a:spLocks noGrp="1"/>
          </p:cNvSpPr>
          <p:nvPr>
            <p:ph type="title"/>
          </p:nvPr>
        </p:nvSpPr>
        <p:spPr/>
        <p:txBody>
          <a:bodyPr/>
          <a:lstStyle/>
          <a:p>
            <a:r>
              <a:rPr lang="en-US" sz="4000" dirty="0"/>
              <a:t>Technologies Used :-</a:t>
            </a:r>
            <a:endParaRPr lang="en-IN" sz="4000" dirty="0"/>
          </a:p>
        </p:txBody>
      </p:sp>
      <p:sp>
        <p:nvSpPr>
          <p:cNvPr id="3" name="Text Placeholder 2">
            <a:extLst>
              <a:ext uri="{FF2B5EF4-FFF2-40B4-BE49-F238E27FC236}">
                <a16:creationId xmlns:a16="http://schemas.microsoft.com/office/drawing/2014/main" id="{2EE90716-FA22-453A-AAE1-D55624B34401}"/>
              </a:ext>
            </a:extLst>
          </p:cNvPr>
          <p:cNvSpPr>
            <a:spLocks noGrp="1"/>
          </p:cNvSpPr>
          <p:nvPr>
            <p:ph type="body" idx="1"/>
          </p:nvPr>
        </p:nvSpPr>
        <p:spPr>
          <a:xfrm>
            <a:off x="855275" y="1506350"/>
            <a:ext cx="7238594" cy="3113400"/>
          </a:xfrm>
        </p:spPr>
        <p:txBody>
          <a:bodyPr/>
          <a:lstStyle/>
          <a:p>
            <a:pPr>
              <a:buFont typeface="Wingdings" panose="05000000000000000000" pitchFamily="2" charset="2"/>
              <a:buChar char="§"/>
            </a:pPr>
            <a:r>
              <a:rPr lang="en-US" dirty="0"/>
              <a:t>M</a:t>
            </a:r>
            <a:r>
              <a:rPr lang="en-IN" dirty="0" err="1"/>
              <a:t>achine</a:t>
            </a:r>
            <a:r>
              <a:rPr lang="en-IN" dirty="0"/>
              <a:t> Learning</a:t>
            </a:r>
          </a:p>
          <a:p>
            <a:pPr>
              <a:buFont typeface="Wingdings" panose="05000000000000000000" pitchFamily="2" charset="2"/>
              <a:buChar char="§"/>
            </a:pPr>
            <a:r>
              <a:rPr lang="en-IN" dirty="0"/>
              <a:t>Node-RED</a:t>
            </a:r>
          </a:p>
          <a:p>
            <a:pPr>
              <a:buFont typeface="Wingdings" panose="05000000000000000000" pitchFamily="2" charset="2"/>
              <a:buChar char="§"/>
            </a:pPr>
            <a:r>
              <a:rPr lang="en-IN" dirty="0"/>
              <a:t>IBM Cloud</a:t>
            </a:r>
          </a:p>
          <a:p>
            <a:pPr>
              <a:buFont typeface="Wingdings" panose="05000000000000000000" pitchFamily="2" charset="2"/>
              <a:buChar char="§"/>
            </a:pPr>
            <a:r>
              <a:rPr lang="en-IN" dirty="0"/>
              <a:t>Python for programming</a:t>
            </a:r>
          </a:p>
          <a:p>
            <a:pPr>
              <a:buFont typeface="Wingdings" panose="05000000000000000000" pitchFamily="2" charset="2"/>
              <a:buChar char="§"/>
            </a:pPr>
            <a:r>
              <a:rPr lang="en-IN" dirty="0"/>
              <a:t>GUI </a:t>
            </a:r>
          </a:p>
          <a:p>
            <a:pPr>
              <a:buFont typeface="Wingdings" panose="05000000000000000000" pitchFamily="2" charset="2"/>
              <a:buChar char="§"/>
            </a:pPr>
            <a:endParaRPr lang="en-US" dirty="0"/>
          </a:p>
        </p:txBody>
      </p:sp>
      <p:sp>
        <p:nvSpPr>
          <p:cNvPr id="5" name="Slide Number Placeholder 4">
            <a:extLst>
              <a:ext uri="{FF2B5EF4-FFF2-40B4-BE49-F238E27FC236}">
                <a16:creationId xmlns:a16="http://schemas.microsoft.com/office/drawing/2014/main" id="{9A002377-EA09-42A7-BE7E-878953A02A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63171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856" y="1393212"/>
            <a:ext cx="6110100" cy="396300"/>
          </a:xfrm>
        </p:spPr>
        <p:txBody>
          <a:bodyPr/>
          <a:lstStyle/>
          <a:p>
            <a:r>
              <a:rPr lang="en-US" sz="3600" dirty="0">
                <a:latin typeface="Times New Roman" panose="02020603050405020304" pitchFamily="18" charset="0"/>
                <a:cs typeface="Times New Roman" panose="02020603050405020304" pitchFamily="18" charset="0"/>
              </a:rPr>
              <a:t>FINDINGS AND SUGGESTIONS:</a:t>
            </a:r>
          </a:p>
        </p:txBody>
      </p:sp>
      <p:sp>
        <p:nvSpPr>
          <p:cNvPr id="3" name="Text Placeholder 2"/>
          <p:cNvSpPr>
            <a:spLocks noGrp="1"/>
          </p:cNvSpPr>
          <p:nvPr>
            <p:ph type="body" idx="1"/>
          </p:nvPr>
        </p:nvSpPr>
        <p:spPr/>
        <p:txBody>
          <a:bodyPr/>
          <a:lstStyle/>
          <a:p>
            <a:pPr marL="0" lvl="0" indent="0" fontAlgn="base">
              <a:lnSpc>
                <a:spcPct val="100000"/>
              </a:lnSpc>
              <a:spcBef>
                <a:spcPct val="0"/>
              </a:spcBef>
              <a:spcAft>
                <a:spcPct val="0"/>
              </a:spcAft>
              <a:buClrTx/>
              <a:buSzTx/>
              <a:buNone/>
            </a:pPr>
            <a:endParaRPr lang="en-US" sz="4400" dirty="0">
              <a:solidFill>
                <a:schemeClr val="tx1"/>
              </a:solidFill>
              <a:latin typeface="Times New Roman" pitchFamily="18" charset="0"/>
              <a:ea typeface="Calibri" pitchFamily="34" charset="0"/>
              <a:cs typeface="Times New Roman" pitchFamily="18" charset="0"/>
            </a:endParaRPr>
          </a:p>
          <a:p>
            <a:pPr marL="285750" indent="-285750" fontAlgn="base">
              <a:lnSpc>
                <a:spcPct val="100000"/>
              </a:lnSpc>
              <a:spcBef>
                <a:spcPct val="0"/>
              </a:spcBef>
              <a:spcAft>
                <a:spcPct val="0"/>
              </a:spcAft>
              <a:buClrTx/>
              <a:buSzTx/>
              <a:buFont typeface="Arial" panose="020B0604020202020204" pitchFamily="34" charset="0"/>
              <a:buChar char="•"/>
            </a:pPr>
            <a:r>
              <a:rPr lang="en-US" sz="1600" dirty="0">
                <a:solidFill>
                  <a:schemeClr val="tx1"/>
                </a:solidFill>
                <a:latin typeface="Times New Roman" pitchFamily="18" charset="0"/>
                <a:ea typeface="Calibri" pitchFamily="34" charset="0"/>
                <a:cs typeface="Times New Roman" pitchFamily="18" charset="0"/>
              </a:rPr>
              <a:t>Be informed</a:t>
            </a:r>
          </a:p>
          <a:p>
            <a:pPr marL="285750" indent="-285750" fontAlgn="base">
              <a:lnSpc>
                <a:spcPct val="100000"/>
              </a:lnSpc>
              <a:spcBef>
                <a:spcPct val="0"/>
              </a:spcBef>
              <a:spcAft>
                <a:spcPct val="0"/>
              </a:spcAft>
              <a:buClrTx/>
              <a:buSzTx/>
              <a:buFont typeface="Arial" panose="020B0604020202020204" pitchFamily="34" charset="0"/>
              <a:buChar char="•"/>
            </a:pPr>
            <a:r>
              <a:rPr lang="en-US" sz="1600" dirty="0">
                <a:solidFill>
                  <a:schemeClr val="tx1"/>
                </a:solidFill>
                <a:latin typeface="Times New Roman" pitchFamily="18" charset="0"/>
                <a:ea typeface="Calibri" pitchFamily="34" charset="0"/>
                <a:cs typeface="Times New Roman" pitchFamily="18" charset="0"/>
              </a:rPr>
              <a:t>Take precautions</a:t>
            </a:r>
          </a:p>
          <a:p>
            <a:pPr marL="285750" indent="-285750" fontAlgn="base">
              <a:lnSpc>
                <a:spcPct val="100000"/>
              </a:lnSpc>
              <a:spcBef>
                <a:spcPct val="0"/>
              </a:spcBef>
              <a:spcAft>
                <a:spcPct val="0"/>
              </a:spcAft>
              <a:buClrTx/>
              <a:buSzTx/>
              <a:buFont typeface="Arial" panose="020B0604020202020204" pitchFamily="34" charset="0"/>
              <a:buChar char="•"/>
            </a:pPr>
            <a:r>
              <a:rPr lang="en-US" sz="1600" dirty="0">
                <a:solidFill>
                  <a:schemeClr val="tx1"/>
                </a:solidFill>
                <a:latin typeface="Times New Roman" pitchFamily="18" charset="0"/>
                <a:ea typeface="Calibri" pitchFamily="34" charset="0"/>
                <a:cs typeface="Times New Roman" pitchFamily="18" charset="0"/>
              </a:rPr>
              <a:t>Protect yourself  from smoke</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054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1"/>
          </p:nvPr>
        </p:nvSpPr>
        <p:spPr/>
        <p:txBody>
          <a:bodyPr/>
          <a:lstStyle/>
          <a:p>
            <a:pPr marL="0" lvl="0" indent="0" fontAlgn="base">
              <a:lnSpc>
                <a:spcPct val="100000"/>
              </a:lnSpc>
              <a:spcBef>
                <a:spcPct val="0"/>
              </a:spcBef>
              <a:spcAft>
                <a:spcPct val="0"/>
              </a:spcAft>
              <a:buClrTx/>
              <a:buSzTx/>
              <a:buFontTx/>
              <a:buChar char="•"/>
            </a:pPr>
            <a:r>
              <a:rPr lang="en-US" sz="1600" dirty="0">
                <a:solidFill>
                  <a:srgbClr val="606060"/>
                </a:solidFill>
                <a:latin typeface="Times New Roman" panose="02020603050405020304" pitchFamily="18" charset="0"/>
                <a:ea typeface="Times New Roman" panose="02020603050405020304" pitchFamily="18" charset="0"/>
                <a:cs typeface="Times New Roman" panose="02020603050405020304" pitchFamily="18" charset="0"/>
              </a:rPr>
              <a:t>Forest fire is multi –sector issues</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1600" dirty="0">
                <a:solidFill>
                  <a:srgbClr val="606060"/>
                </a:solidFill>
                <a:latin typeface="Times New Roman" panose="02020603050405020304" pitchFamily="18" charset="0"/>
                <a:ea typeface="Times New Roman" pitchFamily="18" charset="0"/>
                <a:cs typeface="Times New Roman" panose="02020603050405020304" pitchFamily="18" charset="0"/>
              </a:rPr>
              <a:t>Forest fire is a national problem , however , limited data inhibit its management and most of the information is based on opinion.</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1600" dirty="0">
                <a:solidFill>
                  <a:srgbClr val="606060"/>
                </a:solidFill>
                <a:latin typeface="Times New Roman" panose="02020603050405020304" pitchFamily="18" charset="0"/>
                <a:ea typeface="Times New Roman" pitchFamily="18" charset="0"/>
                <a:cs typeface="Times New Roman" panose="02020603050405020304" pitchFamily="18" charset="0"/>
              </a:rPr>
              <a:t>for fire concern </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sz="1600" dirty="0">
                <a:solidFill>
                  <a:srgbClr val="606060"/>
                </a:solidFill>
                <a:latin typeface="Times New Roman" panose="02020603050405020304" pitchFamily="18" charset="0"/>
                <a:ea typeface="Times New Roman" pitchFamily="18" charset="0"/>
                <a:cs typeface="Times New Roman" panose="02020603050405020304" pitchFamily="18" charset="0"/>
              </a:rPr>
              <a:t>A national campaign on forest fire management is needed</a:t>
            </a:r>
          </a:p>
          <a:p>
            <a:pPr marL="0" lvl="0" indent="0" eaLnBrk="0" fontAlgn="base" hangingPunct="0">
              <a:lnSpc>
                <a:spcPct val="100000"/>
              </a:lnSpc>
              <a:spcBef>
                <a:spcPct val="0"/>
              </a:spcBef>
              <a:spcAft>
                <a:spcPct val="0"/>
              </a:spcAft>
              <a:buClrTx/>
              <a:buSzTx/>
              <a:buFontTx/>
              <a:buChar char="•"/>
            </a:pPr>
            <a:r>
              <a:rPr lang="en-US" sz="1600" dirty="0">
                <a:solidFill>
                  <a:srgbClr val="606060"/>
                </a:solidFill>
                <a:latin typeface="Times New Roman" panose="02020603050405020304" pitchFamily="18" charset="0"/>
                <a:cs typeface="Times New Roman" panose="02020603050405020304" pitchFamily="18" charset="0"/>
              </a:rPr>
              <a:t> Thus we built a forest fire model using linear regression method/algorithm and got 71.35% accuracy.</a:t>
            </a:r>
            <a:endParaRPr lang="en-US" sz="16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29591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855300" y="220980"/>
            <a:ext cx="6110100" cy="54102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latin typeface="Algerian" panose="04020705040A02060702" pitchFamily="82" charset="0"/>
              </a:rPr>
              <a:t>                 Introduction</a:t>
            </a:r>
            <a:endParaRPr sz="3600" dirty="0">
              <a:latin typeface="Algerian" panose="04020705040A02060702" pitchFamily="82" charset="0"/>
            </a:endParaRPr>
          </a:p>
        </p:txBody>
      </p:sp>
      <p:sp>
        <p:nvSpPr>
          <p:cNvPr id="70" name="Google Shape;70;p14"/>
          <p:cNvSpPr txBox="1">
            <a:spLocks noGrp="1"/>
          </p:cNvSpPr>
          <p:nvPr>
            <p:ph type="body" idx="1"/>
          </p:nvPr>
        </p:nvSpPr>
        <p:spPr>
          <a:xfrm>
            <a:off x="259080" y="883920"/>
            <a:ext cx="8602979" cy="4091940"/>
          </a:xfrm>
          <a:prstGeom prst="rect">
            <a:avLst/>
          </a:prstGeom>
        </p:spPr>
        <p:txBody>
          <a:bodyPr spcFirstLastPara="1" wrap="square" lIns="0" tIns="0" rIns="0" bIns="0" anchor="t" anchorCtr="0">
            <a:noAutofit/>
          </a:bodyPr>
          <a:lstStyle/>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most common hazard in forests is forests fire. They pose a threat not only to the forest wealth but also to the entire regime to fauna and flora seriously disturbing the bio-diversity and the ecology and environment of a region. During summer, when there is no rain for months, the forests become littered with dry senescent leaves and twinges, which could burst into flames ignited by the slightest spark. ? Forest fire causes imbalances in nature and endangers biodiversity by reducing faunal and floral wealth. Traditional methods of fire prevention are not proving effective and it is now essential to raise public awareness on the matter, particularly among those people who live close to or in forested areas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CAUSES OF FOREST FIRE: Causes of forest fires can be divided into two broad categories: environmental (which are beyond control) and human related (which are controllable).  Many forest fires start from natural causes such as lightning which set trees on fire. However, rain extinguishes such fires without causing much damage. High atmospheric temperatures and dryness (low humidity) offer favourable circumstances for a fire to start.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IN" dirty="0"/>
          </a:p>
        </p:txBody>
      </p:sp>
      <p:sp>
        <p:nvSpPr>
          <p:cNvPr id="71" name="Google Shape;71;p14"/>
          <p:cNvSpPr txBox="1">
            <a:spLocks noGrp="1"/>
          </p:cNvSpPr>
          <p:nvPr>
            <p:ph type="body" idx="2"/>
          </p:nvPr>
        </p:nvSpPr>
        <p:spPr>
          <a:xfrm>
            <a:off x="855300" y="4091175"/>
            <a:ext cx="6584700" cy="674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solidFill>
                <a:srgbClr val="9283C0"/>
              </a:solidFill>
            </a:endParaRPr>
          </a:p>
          <a:p>
            <a:pPr marL="0" lvl="0" indent="0" algn="l" rtl="0">
              <a:spcBef>
                <a:spcPts val="0"/>
              </a:spcBef>
              <a:spcAft>
                <a:spcPts val="0"/>
              </a:spcAft>
              <a:buNone/>
            </a:pPr>
            <a:endParaRPr sz="1200" dirty="0">
              <a:solidFill>
                <a:srgbClr val="9283C0"/>
              </a:solidFill>
            </a:endParaRPr>
          </a:p>
        </p:txBody>
      </p:sp>
      <p:sp>
        <p:nvSpPr>
          <p:cNvPr id="72" name="Google Shape;72;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randombar(horizontal)">
                                      <p:cBhvr>
                                        <p:cTn id="7" dur="500"/>
                                        <p:tgtEl>
                                          <p:spTgt spid="6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0">
                                            <p:txEl>
                                              <p:pRg st="0" end="0"/>
                                            </p:txEl>
                                          </p:spTgt>
                                        </p:tgtEl>
                                        <p:attrNameLst>
                                          <p:attrName>style.visibility</p:attrName>
                                        </p:attrNameLst>
                                      </p:cBhvr>
                                      <p:to>
                                        <p:strVal val="visible"/>
                                      </p:to>
                                    </p:set>
                                    <p:animEffect transition="in" filter="randombar(horizontal)">
                                      <p:cBhvr>
                                        <p:cTn id="10" dur="500"/>
                                        <p:tgtEl>
                                          <p:spTgt spid="70">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0">
                                            <p:txEl>
                                              <p:pRg st="1" end="1"/>
                                            </p:txEl>
                                          </p:spTgt>
                                        </p:tgtEl>
                                        <p:attrNameLst>
                                          <p:attrName>style.visibility</p:attrName>
                                        </p:attrNameLst>
                                      </p:cBhvr>
                                      <p:to>
                                        <p:strVal val="visible"/>
                                      </p:to>
                                    </p:set>
                                    <p:animEffect transition="in" filter="randombar(horizontal)">
                                      <p:cBhvr>
                                        <p:cTn id="13" dur="500"/>
                                        <p:tgtEl>
                                          <p:spTgt spid="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REFERENCES:</a:t>
            </a:r>
          </a:p>
        </p:txBody>
      </p:sp>
      <p:sp>
        <p:nvSpPr>
          <p:cNvPr id="3" name="Text Placeholder 2"/>
          <p:cNvSpPr>
            <a:spLocks noGrp="1"/>
          </p:cNvSpPr>
          <p:nvPr>
            <p:ph type="body" idx="1"/>
          </p:nvPr>
        </p:nvSpPr>
        <p:spPr/>
        <p:txBody>
          <a:bodyPr/>
          <a:lstStyle/>
          <a:p>
            <a:pPr marL="0" lvl="0" indent="0" fontAlgn="base">
              <a:lnSpc>
                <a:spcPct val="100000"/>
              </a:lnSpc>
              <a:spcBef>
                <a:spcPct val="0"/>
              </a:spcBef>
              <a:spcAft>
                <a:spcPct val="0"/>
              </a:spcAft>
              <a:buClrTx/>
              <a:buSzTx/>
              <a:buNone/>
            </a:pPr>
            <a:r>
              <a:rPr lang="en-US" sz="1600" dirty="0">
                <a:latin typeface="Times New Roman" panose="02020603050405020304" pitchFamily="18" charset="0"/>
                <a:ea typeface="Calibri" pitchFamily="34" charset="0"/>
                <a:cs typeface="Times New Roman" panose="02020603050405020304" pitchFamily="18" charset="0"/>
                <a:hlinkClick r:id="rId2"/>
              </a:rPr>
              <a:t>https://www.sciencedirect.com/topics/earth-and-planetary-sciences/forest-fire</a:t>
            </a:r>
            <a:endParaRPr lang="en-US" sz="1600" dirty="0">
              <a:latin typeface="Times New Roman" panose="02020603050405020304" pitchFamily="18" charset="0"/>
              <a:ea typeface="Calibri" pitchFamily="34" charset="0"/>
              <a:cs typeface="Times New Roman" panose="02020603050405020304" pitchFamily="18" charset="0"/>
            </a:endParaRPr>
          </a:p>
          <a:p>
            <a:pPr marL="0" lvl="0" indent="0" fontAlgn="base">
              <a:lnSpc>
                <a:spcPct val="100000"/>
              </a:lnSpc>
              <a:spcBef>
                <a:spcPct val="0"/>
              </a:spcBef>
              <a:spcAft>
                <a:spcPct val="0"/>
              </a:spcAft>
              <a:buClrTx/>
              <a:buSzTx/>
              <a:buNone/>
            </a:pPr>
            <a:endParaRPr 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sz="1600" dirty="0">
                <a:latin typeface="Times New Roman" panose="02020603050405020304" pitchFamily="18" charset="0"/>
                <a:ea typeface="Calibri" pitchFamily="34" charset="0"/>
                <a:cs typeface="Times New Roman" panose="02020603050405020304" pitchFamily="18" charset="0"/>
                <a:hlinkClick r:id="rId3"/>
              </a:rPr>
              <a:t>http://vikaspedia.in/energy/environment/know-your-environment/forest-fires</a:t>
            </a:r>
            <a:endParaRPr lang="en-US" sz="1600" dirty="0">
              <a:latin typeface="Times New Roman" panose="02020603050405020304" pitchFamily="18" charset="0"/>
              <a:ea typeface="Calibri" pitchFamily="34"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endParaRPr 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sz="1600" dirty="0">
                <a:latin typeface="Times New Roman" panose="02020603050405020304" pitchFamily="18" charset="0"/>
                <a:ea typeface="Calibri" pitchFamily="34" charset="0"/>
                <a:cs typeface="Times New Roman" panose="02020603050405020304" pitchFamily="18" charset="0"/>
                <a:hlinkClick r:id="rId4"/>
              </a:rPr>
              <a:t>https://github.com/topics/forest-fire</a:t>
            </a:r>
            <a:endParaRPr lang="en-US" sz="1600" dirty="0">
              <a:latin typeface="Times New Roman" panose="02020603050405020304" pitchFamily="18" charset="0"/>
              <a:ea typeface="Calibri" pitchFamily="34"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endParaRPr 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sz="1600" dirty="0">
                <a:latin typeface="Times New Roman" panose="02020603050405020304" pitchFamily="18" charset="0"/>
                <a:ea typeface="Calibri" pitchFamily="34" charset="0"/>
                <a:cs typeface="Times New Roman" panose="02020603050405020304" pitchFamily="18" charset="0"/>
                <a:hlinkClick r:id="rId5"/>
              </a:rPr>
              <a:t>https://www.urgencequebec.gouv.qc.ca/En/situation-urgence/Pages/Incendie-de-foret.aspx</a:t>
            </a:r>
            <a:endParaRPr lang="en-US" sz="1600" dirty="0">
              <a:latin typeface="Times New Roman" panose="02020603050405020304" pitchFamily="18" charset="0"/>
              <a:ea typeface="Calibri" pitchFamily="34" charset="0"/>
              <a:cs typeface="Times New Roman" panose="02020603050405020304" pitchFamily="18" charset="0"/>
            </a:endParaRPr>
          </a:p>
          <a:p>
            <a:pPr marL="0" lvl="0" indent="0" eaLnBrk="0" fontAlgn="base" hangingPunct="0">
              <a:lnSpc>
                <a:spcPct val="100000"/>
              </a:lnSpc>
              <a:spcBef>
                <a:spcPct val="0"/>
              </a:spcBef>
              <a:spcAft>
                <a:spcPct val="0"/>
              </a:spcAft>
              <a:buClrTx/>
              <a:buSzTx/>
            </a:pPr>
            <a:endParaRPr 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sz="1600" dirty="0">
                <a:latin typeface="Times New Roman" panose="02020603050405020304" pitchFamily="18" charset="0"/>
                <a:ea typeface="Calibri" pitchFamily="34" charset="0"/>
                <a:cs typeface="Times New Roman" panose="02020603050405020304" pitchFamily="18" charset="0"/>
                <a:hlinkClick r:id="rId6"/>
              </a:rPr>
              <a:t>http://www.indiaenvironmentportal.org.in/files/file/Forest-Fire-Prevention-Management.pdf</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918752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p:nvPr/>
        </p:nvSpPr>
        <p:spPr>
          <a:xfrm>
            <a:off x="855300" y="796750"/>
            <a:ext cx="3549900" cy="3549900"/>
          </a:xfrm>
          <a:prstGeom prst="wedgeEllipseCallout">
            <a:avLst>
              <a:gd name="adj1" fmla="val 56599"/>
              <a:gd name="adj2" fmla="val -28246"/>
            </a:avLst>
          </a:prstGeom>
          <a:solidFill>
            <a:schemeClr val="lt1"/>
          </a:solidFill>
          <a:ln>
            <a:noFill/>
          </a:ln>
          <a:effectLst>
            <a:outerShdw blurRad="14288" dist="19050" dir="2700000" algn="bl" rotWithShape="0">
              <a:srgbClr val="655A87">
                <a:alpha val="20000"/>
              </a:srgbClr>
            </a:outerShdw>
          </a:effectLst>
        </p:spPr>
        <p:txBody>
          <a:bodyPr spcFirstLastPara="1" wrap="square" lIns="91425" tIns="91425" rIns="91425" bIns="91425" anchor="ctr" anchorCtr="0">
            <a:noAutofit/>
          </a:bodyPr>
          <a:lstStyle/>
          <a:p>
            <a:pPr marL="0" marR="0" lvl="0" indent="0" algn="l" rtl="0">
              <a:lnSpc>
                <a:spcPct val="80000"/>
              </a:lnSpc>
              <a:spcBef>
                <a:spcPts val="0"/>
              </a:spcBef>
              <a:spcAft>
                <a:spcPts val="0"/>
              </a:spcAft>
              <a:buNone/>
            </a:pPr>
            <a:endParaRPr sz="9400">
              <a:solidFill>
                <a:schemeClr val="lt1"/>
              </a:solidFill>
              <a:latin typeface="Satisfy"/>
              <a:ea typeface="Satisfy"/>
              <a:cs typeface="Satisfy"/>
              <a:sym typeface="Satisfy"/>
            </a:endParaRPr>
          </a:p>
        </p:txBody>
      </p:sp>
      <p:sp>
        <p:nvSpPr>
          <p:cNvPr id="291" name="Google Shape;291;p35"/>
          <p:cNvSpPr txBox="1">
            <a:spLocks noGrp="1"/>
          </p:cNvSpPr>
          <p:nvPr>
            <p:ph type="ctrTitle" idx="4294967295"/>
          </p:nvPr>
        </p:nvSpPr>
        <p:spPr>
          <a:xfrm>
            <a:off x="4944650" y="1098850"/>
            <a:ext cx="3014400" cy="92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000" dirty="0"/>
              <a:t>Thanks!</a:t>
            </a:r>
            <a:endParaRPr sz="7000" dirty="0"/>
          </a:p>
        </p:txBody>
      </p:sp>
      <p:sp>
        <p:nvSpPr>
          <p:cNvPr id="292" name="Google Shape;292;p35"/>
          <p:cNvSpPr txBox="1">
            <a:spLocks noGrp="1"/>
          </p:cNvSpPr>
          <p:nvPr>
            <p:ph type="subTitle" idx="4294967295"/>
          </p:nvPr>
        </p:nvSpPr>
        <p:spPr>
          <a:xfrm>
            <a:off x="4951540" y="2120601"/>
            <a:ext cx="3014400" cy="200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solidFill>
                  <a:schemeClr val="accent2"/>
                </a:solidFill>
                <a:latin typeface="Raleway"/>
                <a:ea typeface="Raleway"/>
                <a:cs typeface="Raleway"/>
                <a:sym typeface="Raleway"/>
              </a:rPr>
              <a:t>Any questions?</a:t>
            </a:r>
            <a:endParaRPr sz="2800" b="1" dirty="0">
              <a:solidFill>
                <a:schemeClr val="accent2"/>
              </a:solidFill>
              <a:latin typeface="Raleway"/>
              <a:ea typeface="Raleway"/>
              <a:cs typeface="Raleway"/>
              <a:sym typeface="Raleway"/>
            </a:endParaRPr>
          </a:p>
        </p:txBody>
      </p:sp>
      <p:sp>
        <p:nvSpPr>
          <p:cNvPr id="293" name="Google Shape;293;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94" name="Google Shape;294;p35"/>
          <p:cNvSpPr/>
          <p:nvPr/>
        </p:nvSpPr>
        <p:spPr>
          <a:xfrm>
            <a:off x="1803571" y="1696609"/>
            <a:ext cx="1604015" cy="148150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heel(1)">
                                      <p:cBhvr>
                                        <p:cTn id="7" dur="2000"/>
                                        <p:tgtEl>
                                          <p:spTgt spid="29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92">
                                            <p:txEl>
                                              <p:pRg st="0" end="0"/>
                                            </p:txEl>
                                          </p:spTgt>
                                        </p:tgtEl>
                                        <p:attrNameLst>
                                          <p:attrName>style.visibility</p:attrName>
                                        </p:attrNameLst>
                                      </p:cBhvr>
                                      <p:to>
                                        <p:strVal val="visible"/>
                                      </p:to>
                                    </p:set>
                                    <p:animEffect transition="in" filter="wheel(1)">
                                      <p:cBhvr>
                                        <p:cTn id="10" dur="2000"/>
                                        <p:tgtEl>
                                          <p:spTgt spid="2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animBg="1"/>
      <p:bldP spid="29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8"/>
          <p:cNvSpPr txBox="1">
            <a:spLocks noGrp="1"/>
          </p:cNvSpPr>
          <p:nvPr>
            <p:ph type="body" idx="1"/>
          </p:nvPr>
        </p:nvSpPr>
        <p:spPr>
          <a:xfrm>
            <a:off x="855300" y="541020"/>
            <a:ext cx="6110100" cy="3801230"/>
          </a:xfrm>
          <a:prstGeom prst="rect">
            <a:avLst/>
          </a:prstGeom>
        </p:spPr>
        <p:txBody>
          <a:bodyPr spcFirstLastPara="1" wrap="square" lIns="0" tIns="0" rIns="0" bIns="0" anchor="t" anchorCtr="0">
            <a:noAutofit/>
          </a:bodyPr>
          <a:lstStyle/>
          <a:p>
            <a:pPr marL="0" indent="0" algn="just">
              <a:lnSpc>
                <a:spcPct val="150000"/>
              </a:lnSpc>
              <a:spcAft>
                <a:spcPts val="100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4800" dirty="0">
                <a:effectLst/>
                <a:latin typeface="Times New Roman" panose="02020603050405020304" pitchFamily="18" charset="0"/>
                <a:ea typeface="Calibri" panose="020F0502020204030204" pitchFamily="34" charset="0"/>
                <a:cs typeface="Times New Roman" panose="02020603050405020304" pitchFamily="18" charset="0"/>
              </a:rPr>
              <a:t>Problem statement  </a:t>
            </a:r>
            <a:endParaRPr lang="en-IN" sz="4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inability to accurately predict fire behaviour conditions and understand public information needs can lead to inefficient use of resources to prevent, suppress and control wild fires as well as prevent the use of prescribed fire as an efficient land management tool. Large forest fire impacts are not fully understood and information is needed to address restoration following these types of fire.   </a:t>
            </a:r>
            <a:endParaRPr sz="1400" dirty="0"/>
          </a:p>
        </p:txBody>
      </p:sp>
      <p:sp>
        <p:nvSpPr>
          <p:cNvPr id="100" name="Google Shape;100;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 calcmode="lin" valueType="num">
                                      <p:cBhvr additive="base">
                                        <p:cTn id="7" dur="500" fill="hold"/>
                                        <p:tgtEl>
                                          <p:spTgt spid="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anim calcmode="lin" valueType="num">
                                      <p:cBhvr additive="base">
                                        <p:cTn id="11" dur="500" fill="hold"/>
                                        <p:tgtEl>
                                          <p:spTgt spid="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CAUSES FOR FOREST FIRES:</a:t>
            </a:r>
          </a:p>
        </p:txBody>
      </p:sp>
      <p:sp>
        <p:nvSpPr>
          <p:cNvPr id="3" name="Text Placeholder 2"/>
          <p:cNvSpPr>
            <a:spLocks noGrp="1"/>
          </p:cNvSpPr>
          <p:nvPr>
            <p:ph type="body" idx="1"/>
          </p:nvPr>
        </p:nvSpPr>
        <p:spPr/>
        <p:txBody>
          <a:bodyPr/>
          <a:lstStyle/>
          <a:p>
            <a:pPr>
              <a:buFont typeface="Wingdings" pitchFamily="2" charset="2"/>
              <a:buChar char="§"/>
            </a:pPr>
            <a:r>
              <a:rPr lang="en-US" sz="1400" spc="150" dirty="0">
                <a:ln w="11430"/>
                <a:solidFill>
                  <a:schemeClr val="tx1">
                    <a:lumMod val="95000"/>
                    <a:lumOff val="5000"/>
                  </a:schemeClr>
                </a:solidFill>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Natural and human caused . There are three elements that are required for a forest fire to burn which are  heat oxygen and fuel and these are so-called the fire triangle .</a:t>
            </a:r>
          </a:p>
          <a:p>
            <a:pPr>
              <a:buFont typeface="Wingdings" pitchFamily="2" charset="2"/>
              <a:buChar char="§"/>
            </a:pPr>
            <a:r>
              <a:rPr lang="en-US" sz="1400" spc="150" dirty="0">
                <a:ln w="11430"/>
                <a:solidFill>
                  <a:schemeClr val="tx1">
                    <a:lumMod val="95000"/>
                    <a:lumOff val="5000"/>
                  </a:schemeClr>
                </a:solidFill>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  Generally the fire spreads in the direction of he most abundant supply of these elements. </a:t>
            </a:r>
          </a:p>
          <a:p>
            <a:pPr>
              <a:buFont typeface="Wingdings" pitchFamily="2" charset="2"/>
              <a:buChar char="§"/>
            </a:pPr>
            <a:r>
              <a:rPr lang="en-US" sz="1400" spc="150" dirty="0">
                <a:ln w="11430"/>
                <a:solidFill>
                  <a:schemeClr val="tx1">
                    <a:lumMod val="95000"/>
                    <a:lumOff val="5000"/>
                  </a:schemeClr>
                </a:solidFill>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 But many other factors such as the area , FFMC , DC , ISI , temperature , wind speed and direction , rain conditions are the required inputs for the prediction of forest fires so that proper prevention measures can be taken .</a:t>
            </a:r>
          </a:p>
          <a:p>
            <a:pPr>
              <a:buFont typeface="Wingdings" pitchFamily="2" charset="2"/>
              <a:buChar char="§"/>
            </a:pPr>
            <a:r>
              <a:rPr lang="en-US" sz="1400" spc="150" dirty="0">
                <a:ln w="11430"/>
                <a:solidFill>
                  <a:schemeClr val="tx1">
                    <a:lumMod val="95000"/>
                    <a:lumOff val="5000"/>
                  </a:schemeClr>
                </a:solidFill>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 Natural and human caused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04468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n w="18415" cmpd="sng">
                  <a:solidFill>
                    <a:srgbClr val="FFFFFF"/>
                  </a:solidFill>
                  <a:prstDash val="solid"/>
                </a:ln>
                <a:solidFill>
                  <a:schemeClr val="tx1"/>
                </a:solidFill>
                <a:latin typeface="Univers" panose="020B0503020202020204" pitchFamily="34" charset="0"/>
                <a:cs typeface="Times New Roman" panose="02020603050405020304" pitchFamily="18" charset="0"/>
              </a:rPr>
              <a:t>TYPES OF FOREST FIRES:</a:t>
            </a:r>
            <a:endParaRPr lang="en-US" sz="3600" b="1" dirty="0">
              <a:solidFill>
                <a:schemeClr val="tx1"/>
              </a:solidFill>
              <a:latin typeface="Univers" panose="020B0503020202020204" pitchFamily="34" charset="0"/>
              <a:cs typeface="Times New Roman" panose="02020603050405020304" pitchFamily="18" charset="0"/>
            </a:endParaRPr>
          </a:p>
        </p:txBody>
      </p:sp>
      <p:sp>
        <p:nvSpPr>
          <p:cNvPr id="3" name="Text Placeholder 2"/>
          <p:cNvSpPr>
            <a:spLocks noGrp="1"/>
          </p:cNvSpPr>
          <p:nvPr>
            <p:ph type="body" idx="1"/>
          </p:nvPr>
        </p:nvSpPr>
        <p:spPr/>
        <p:txBody>
          <a:bodyPr/>
          <a:lstStyle/>
          <a:p>
            <a:pPr>
              <a:buFont typeface="Wingdings" pitchFamily="2" charset="2"/>
              <a:buChar char="§"/>
            </a:pPr>
            <a:r>
              <a:rPr lang="en-US" sz="2400" b="1" spc="150" dirty="0">
                <a:ln w="11430"/>
                <a:solidFill>
                  <a:schemeClr val="tx1">
                    <a:lumMod val="95000"/>
                    <a:lumOff val="5000"/>
                  </a:schemeClr>
                </a:solidFill>
                <a:effectLst>
                  <a:outerShdw blurRad="25400" algn="tl" rotWithShape="0">
                    <a:srgbClr val="000000">
                      <a:alpha val="43000"/>
                    </a:srgbClr>
                  </a:outerShdw>
                </a:effectLst>
                <a:latin typeface="Adobe Garamond Pro" pitchFamily="18" charset="0"/>
              </a:rPr>
              <a:t> </a:t>
            </a: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Surface fires : They occur in forest on the surface up to 1.3 meters high.</a:t>
            </a:r>
          </a:p>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Ground fires: They occur on ground below the leaves .</a:t>
            </a:r>
          </a:p>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Crown fires: They are the most dangerous fires that spread fast they occur on top of he trees . They are most destructive.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23868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HUMAN CAUSED FIRES:</a:t>
            </a:r>
          </a:p>
        </p:txBody>
      </p:sp>
      <p:sp>
        <p:nvSpPr>
          <p:cNvPr id="3" name="Text Placeholder 2"/>
          <p:cNvSpPr>
            <a:spLocks noGrp="1"/>
          </p:cNvSpPr>
          <p:nvPr>
            <p:ph type="body" idx="1"/>
          </p:nvPr>
        </p:nvSpPr>
        <p:spPr/>
        <p:txBody>
          <a:bodyPr/>
          <a:lstStyle/>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Smoking near vegetation</a:t>
            </a:r>
          </a:p>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Petroleum products used in logging and hunting equipment .</a:t>
            </a:r>
          </a:p>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Campfires that are not well monitored .</a:t>
            </a:r>
          </a:p>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Electric faults from the nearby electrical plants</a:t>
            </a:r>
          </a:p>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During hunting the use of bullets which can cause fire hazards .</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29381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835999"/>
            <a:ext cx="6110100" cy="842781"/>
          </a:xfrm>
        </p:spPr>
        <p:txBody>
          <a:bodyPr/>
          <a:lstStyle/>
          <a:p>
            <a:r>
              <a:rPr lang="en-US" sz="3600" dirty="0">
                <a:latin typeface="Times New Roman" panose="02020603050405020304" pitchFamily="18" charset="0"/>
                <a:cs typeface="Times New Roman" panose="02020603050405020304" pitchFamily="18" charset="0"/>
              </a:rPr>
              <a:t>NATURALLY CAUSED FIRES:</a:t>
            </a:r>
          </a:p>
        </p:txBody>
      </p:sp>
      <p:sp>
        <p:nvSpPr>
          <p:cNvPr id="3" name="Text Placeholder 2"/>
          <p:cNvSpPr>
            <a:spLocks noGrp="1"/>
          </p:cNvSpPr>
          <p:nvPr>
            <p:ph type="body" idx="1"/>
          </p:nvPr>
        </p:nvSpPr>
        <p:spPr>
          <a:xfrm>
            <a:off x="855300" y="2128838"/>
            <a:ext cx="6110100" cy="2213412"/>
          </a:xfrm>
        </p:spPr>
        <p:txBody>
          <a:bodyPr/>
          <a:lstStyle/>
          <a:p>
            <a:pPr marL="546100" lvl="1" indent="0" algn="just">
              <a:buNone/>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Mainly caused in rough terrains which is                difficult  for personnel reach on time .</a:t>
            </a:r>
          </a:p>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Volcanic activities </a:t>
            </a:r>
          </a:p>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Spontaneous combustion of dry leaves and vegetation can be responsible for fire outbreaks .</a:t>
            </a:r>
          </a:p>
          <a:p>
            <a:pPr>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Lightening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5108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PREVENTION:</a:t>
            </a:r>
          </a:p>
        </p:txBody>
      </p:sp>
      <p:sp>
        <p:nvSpPr>
          <p:cNvPr id="3" name="Text Placeholder 2"/>
          <p:cNvSpPr>
            <a:spLocks noGrp="1"/>
          </p:cNvSpPr>
          <p:nvPr>
            <p:ph type="body" idx="1"/>
          </p:nvPr>
        </p:nvSpPr>
        <p:spPr/>
        <p:txBody>
          <a:bodyPr/>
          <a:lstStyle/>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Can be prevented by using machine learning by estimating the conditions .</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By helping people evacuate the region before the accident occurs .</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by taking the necessary precautions .</a:t>
            </a: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63461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ELEMENTS REQUIRED FOR PREDICTIONS:</a:t>
            </a:r>
          </a:p>
        </p:txBody>
      </p:sp>
      <p:sp>
        <p:nvSpPr>
          <p:cNvPr id="3" name="Text Placeholder 2"/>
          <p:cNvSpPr>
            <a:spLocks noGrp="1"/>
          </p:cNvSpPr>
          <p:nvPr>
            <p:ph type="body" idx="1"/>
          </p:nvPr>
        </p:nvSpPr>
        <p:spPr>
          <a:xfrm>
            <a:off x="855299" y="1381328"/>
            <a:ext cx="4652531" cy="3365770"/>
          </a:xfrm>
        </p:spPr>
        <p:txBody>
          <a:bodyPr/>
          <a:lstStyle/>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X-Coordinate</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Y-Coordinate</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Month</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Day</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DMC</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DC </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ISI </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TEMPERATURE</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WIND </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RAIN </a:t>
            </a:r>
          </a:p>
          <a:p>
            <a:pPr algn="just">
              <a:buFont typeface="Wingdings" pitchFamily="2" charset="2"/>
              <a:buChar char="§"/>
            </a:pPr>
            <a:r>
              <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rPr>
              <a:t> RH(relative humidity)</a:t>
            </a:r>
          </a:p>
          <a:p>
            <a:pPr algn="just"/>
            <a:endParaRPr lang="en-US" sz="1600" spc="150" dirty="0">
              <a:ln w="1143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375345304"/>
      </p:ext>
    </p:extLst>
  </p:cSld>
  <p:clrMapOvr>
    <a:masterClrMapping/>
  </p:clrMapOvr>
</p:sld>
</file>

<file path=ppt/theme/theme1.xml><?xml version="1.0" encoding="utf-8"?>
<a:theme xmlns:a="http://schemas.openxmlformats.org/drawingml/2006/main" name="SlidesCarnival base template">
  <a:themeElements>
    <a:clrScheme name="Custom 347">
      <a:dk1>
        <a:srgbClr val="322B3A"/>
      </a:dk1>
      <a:lt1>
        <a:srgbClr val="FFFFFF"/>
      </a:lt1>
      <a:dk2>
        <a:srgbClr val="B6B4BE"/>
      </a:dk2>
      <a:lt2>
        <a:srgbClr val="F1ECEE"/>
      </a:lt2>
      <a:accent1>
        <a:srgbClr val="ECA3BD"/>
      </a:accent1>
      <a:accent2>
        <a:srgbClr val="B9A9E9"/>
      </a:accent2>
      <a:accent3>
        <a:srgbClr val="A1CAF3"/>
      </a:accent3>
      <a:accent4>
        <a:srgbClr val="A9E9D5"/>
      </a:accent4>
      <a:accent5>
        <a:srgbClr val="C3E299"/>
      </a:accent5>
      <a:accent6>
        <a:srgbClr val="F7DDAD"/>
      </a:accent6>
      <a:hlink>
        <a:srgbClr val="554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1160</Words>
  <Application>Microsoft Office PowerPoint</Application>
  <PresentationFormat>On-screen Show (16:9)</PresentationFormat>
  <Paragraphs>127</Paragraphs>
  <Slides>21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Wingdings</vt:lpstr>
      <vt:lpstr>Algerian</vt:lpstr>
      <vt:lpstr>Raleway Thin</vt:lpstr>
      <vt:lpstr>Adobe Garamond Pro</vt:lpstr>
      <vt:lpstr>Univers</vt:lpstr>
      <vt:lpstr>Calibri</vt:lpstr>
      <vt:lpstr>Arial</vt:lpstr>
      <vt:lpstr>Times New Roman</vt:lpstr>
      <vt:lpstr>Raleway</vt:lpstr>
      <vt:lpstr>Satisfy</vt:lpstr>
      <vt:lpstr>Lucida Bright</vt:lpstr>
      <vt:lpstr>SlidesCarnival base template</vt:lpstr>
      <vt:lpstr>PowerPoint Presentation</vt:lpstr>
      <vt:lpstr>                 Introduction</vt:lpstr>
      <vt:lpstr>PowerPoint Presentation</vt:lpstr>
      <vt:lpstr>CAUSES FOR FOREST FIRES:</vt:lpstr>
      <vt:lpstr>TYPES OF FOREST FIRES:</vt:lpstr>
      <vt:lpstr>HUMAN CAUSED FIRES:</vt:lpstr>
      <vt:lpstr>NATURALLY CAUSED FIRES:</vt:lpstr>
      <vt:lpstr>PREVENTION:</vt:lpstr>
      <vt:lpstr>ELEMENTS REQUIRED FOR PREDICTIONS:</vt:lpstr>
      <vt:lpstr>PREDICTION-AREA BURNT:</vt:lpstr>
      <vt:lpstr>PowerPoint Presentation</vt:lpstr>
      <vt:lpstr>PowerPoint Presentation</vt:lpstr>
      <vt:lpstr>DATA COLLECTION:</vt:lpstr>
      <vt:lpstr>PowerPoint Presentation</vt:lpstr>
      <vt:lpstr>PowerPoint Presentation</vt:lpstr>
      <vt:lpstr>PowerPoint Presentation</vt:lpstr>
      <vt:lpstr>Technologies Used :-</vt:lpstr>
      <vt:lpstr>FINDINGS AND SUGGESTIONS:</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dc:title>
  <dc:creator>K Rutva</dc:creator>
  <cp:lastModifiedBy>Rutva K</cp:lastModifiedBy>
  <cp:revision>27</cp:revision>
  <dcterms:modified xsi:type="dcterms:W3CDTF">2020-11-16T09:18:56Z</dcterms:modified>
</cp:coreProperties>
</file>