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21383625" cy="302748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9" userDrawn="1">
          <p15:clr>
            <a:srgbClr val="A4A3A4"/>
          </p15:clr>
        </p15:guide>
        <p15:guide id="2" pos="6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78C"/>
    <a:srgbClr val="336781"/>
    <a:srgbClr val="DE1D6F"/>
    <a:srgbClr val="2E1F63"/>
    <a:srgbClr val="8C2063"/>
    <a:srgbClr val="911F63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" d="100"/>
          <a:sy n="15" d="100"/>
        </p:scale>
        <p:origin x="2808" y="91"/>
      </p:cViewPr>
      <p:guideLst>
        <p:guide orient="horz" pos="9529"/>
        <p:guide pos="6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3.xml"/><Relationship Id="rId8" Type="http://schemas.openxmlformats.org/officeDocument/2006/relationships/customXml" Target="../customXml/item2.xml"/><Relationship Id="rId7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0"/>
            </a:lvl1pPr>
            <a:lvl2pPr marL="1069340" indent="0" algn="ctr">
              <a:buNone/>
              <a:defRPr sz="4675"/>
            </a:lvl2pPr>
            <a:lvl3pPr marL="2138045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4770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2952" y="3400426"/>
            <a:ext cx="20229769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0">
                <a:solidFill>
                  <a:schemeClr val="tx1"/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0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477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0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045" indent="0">
              <a:buNone/>
              <a:defRPr sz="5610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4770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21383625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00"/>
          </a:p>
        </p:txBody>
      </p:sp>
      <p:sp>
        <p:nvSpPr>
          <p:cNvPr id="8" name="Retângulo 7"/>
          <p:cNvSpPr/>
          <p:nvPr userDrawn="1"/>
        </p:nvSpPr>
        <p:spPr>
          <a:xfrm>
            <a:off x="0" y="28891134"/>
            <a:ext cx="21383625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00">
              <a:solidFill>
                <a:srgbClr val="2E1F63"/>
              </a:solidFill>
            </a:endParaRPr>
          </a:p>
        </p:txBody>
      </p:sp>
      <p:pic>
        <p:nvPicPr>
          <p:cNvPr id="9" name="Gráfico 8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5281" y="298550"/>
            <a:ext cx="4056508" cy="245502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6503363" y="476401"/>
            <a:ext cx="5903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1" name="Retângulo: Cantos Arredondados 10"/>
          <p:cNvSpPr/>
          <p:nvPr userDrawn="1"/>
        </p:nvSpPr>
        <p:spPr>
          <a:xfrm>
            <a:off x="6503364" y="1010154"/>
            <a:ext cx="9731830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60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6990736" y="712900"/>
            <a:ext cx="766265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540945" y="5488534"/>
            <a:ext cx="20373726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8045" rtl="0" eaLnBrk="1" latinLnBrk="0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4"/>
          <p:cNvSpPr/>
          <p:nvPr/>
        </p:nvSpPr>
        <p:spPr>
          <a:xfrm>
            <a:off x="10691353" y="8509587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ptos" panose="020B0004020202020204" pitchFamily="34" charset="0"/>
              <a:cs typeface="Arial" panose="020B0604020202020204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2901" y="9202377"/>
            <a:ext cx="9637549" cy="26031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O ECOMOLK 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é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 uma solu</a:t>
            </a:r>
            <a:r>
              <a:rPr lang="" altLang="en-US" sz="2600" dirty="0">
                <a:latin typeface="Aptos" panose="020B0004020202020204" pitchFamily="34" charset="0"/>
                <a:cs typeface="Arial" panose="020B0604020202020204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o inovadora focada em impulsionar a economia circular. Neste novo ciclo, ampliamos nosso impacto com o lan</a:t>
            </a:r>
            <a:r>
              <a:rPr lang="" altLang="en-US" sz="2600" dirty="0">
                <a:latin typeface="Aptos" panose="020B0004020202020204" pitchFamily="34" charset="0"/>
                <a:cs typeface="Arial" panose="020B0604020202020204"/>
              </a:rPr>
              <a:t>ç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amento da vers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o mobile, proporcionando aos usu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rios uma experi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ê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ncia ainda mais 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gil, pr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tica e acess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í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vel na gest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o de res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í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duos e conex</a:t>
            </a:r>
            <a:r>
              <a:rPr lang="" altLang="en-US" sz="2600" dirty="0">
                <a:latin typeface="Aptos" panose="020B0004020202020204" pitchFamily="34" charset="0"/>
                <a:cs typeface="Arial" panose="020B0604020202020204"/>
              </a:rPr>
              <a:t>õ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es sustent</a:t>
            </a:r>
            <a:r>
              <a:rPr lang="en-US" altLang="en-US" sz="2600" dirty="0"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  <a:cs typeface="Arial" panose="020B0604020202020204"/>
              </a:rPr>
              <a:t>veis.</a:t>
            </a:r>
            <a:endParaRPr lang="en-US" altLang="pt-BR" sz="2600" dirty="0">
              <a:latin typeface="Aptos" panose="020B0004020202020204" pitchFamily="34" charset="0"/>
              <a:cs typeface="Arial" panose="020B0604020202020204"/>
            </a:endParaRPr>
          </a:p>
          <a:p>
            <a:endParaRPr lang="en-US" altLang="pt-BR" sz="2600" dirty="0">
              <a:latin typeface="Aptos" panose="020B0004020202020204" pitchFamily="34" charset="0"/>
              <a:cs typeface="Arial" panose="020B0604020202020204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07599" y="16409395"/>
            <a:ext cx="9904314" cy="23631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pt-BR" sz="2600" dirty="0">
                <a:latin typeface="Aptos" panose="020B0004020202020204" pitchFamily="34" charset="0"/>
              </a:rPr>
              <a:t>Diante da crescente preocupa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com a gest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de res</a:t>
            </a:r>
            <a:r>
              <a:rPr lang="en-US" altLang="en-US" sz="2600" dirty="0">
                <a:latin typeface="Aptos" panose="020B0004020202020204" pitchFamily="34" charset="0"/>
              </a:rPr>
              <a:t>í</a:t>
            </a:r>
            <a:r>
              <a:rPr lang="en-US" altLang="pt-BR" sz="2600" dirty="0">
                <a:latin typeface="Aptos" panose="020B0004020202020204" pitchFamily="34" charset="0"/>
              </a:rPr>
              <a:t>duos e da necessidade de ampliar o alcance das solu</a:t>
            </a:r>
            <a:r>
              <a:rPr lang="" altLang="en-US" sz="2600" dirty="0">
                <a:latin typeface="Aptos" panose="020B0004020202020204" pitchFamily="34" charset="0"/>
              </a:rPr>
              <a:t>çõ</a:t>
            </a:r>
            <a:r>
              <a:rPr lang="en-US" altLang="pt-BR" sz="2600" dirty="0">
                <a:latin typeface="Aptos" panose="020B0004020202020204" pitchFamily="34" charset="0"/>
              </a:rPr>
              <a:t>es sustent</a:t>
            </a:r>
            <a:r>
              <a:rPr lang="en-US" altLang="en-US" sz="2600" dirty="0">
                <a:latin typeface="Aptos" panose="020B0004020202020204" pitchFamily="34" charset="0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</a:rPr>
              <a:t>veis, optou-se pela cria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da vers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mobile do ECOMOLK. A aplica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visa facilitar a intera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dos usu</a:t>
            </a:r>
            <a:r>
              <a:rPr lang="en-US" altLang="en-US" sz="2600" dirty="0">
                <a:latin typeface="Aptos" panose="020B0004020202020204" pitchFamily="34" charset="0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</a:rPr>
              <a:t>rios com a plataforma, oferecendo funcionalidades otimizadas para dispositivos m</a:t>
            </a:r>
            <a:r>
              <a:rPr lang="en-US" altLang="en-US" sz="2600" dirty="0">
                <a:latin typeface="Aptos" panose="020B0004020202020204" pitchFamily="34" charset="0"/>
              </a:rPr>
              <a:t>ó</a:t>
            </a:r>
            <a:r>
              <a:rPr lang="en-US" altLang="pt-BR" sz="2600" dirty="0">
                <a:latin typeface="Aptos" panose="020B0004020202020204" pitchFamily="34" charset="0"/>
              </a:rPr>
              <a:t>veis.</a:t>
            </a:r>
            <a:endParaRPr lang="en-US" altLang="pt-BR" sz="2600" dirty="0">
              <a:latin typeface="Aptos" panose="020B00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92999" y="835068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INTRODUÇÃO</a:t>
            </a:r>
            <a:endParaRPr lang="pt-BR" sz="4800" b="1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61697" y="1557626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JUSTIFICATIVA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5961" y="25209632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OBJETIVOS e ODS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48997" y="19884379"/>
            <a:ext cx="9683862" cy="187285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600" dirty="0">
                <a:latin typeface="Aptos" panose="020B0004020202020204" pitchFamily="34" charset="0"/>
                <a:cs typeface="Arial" panose="020B0604020202020204"/>
              </a:rPr>
              <a:t>O desenvolvimento do ECOMOLK não exigiu investimentos diretos, mas demandou recursos internos, como infraestrutura de hardware, softwares gratuitos e mão de obra. O custo estimado dos recursos utilizados é detalhado na tabela abaixo:</a:t>
            </a:r>
            <a:endParaRPr lang="pt-BR" sz="2600" b="1" dirty="0">
              <a:solidFill>
                <a:srgbClr val="FF0000"/>
              </a:solidFill>
              <a:latin typeface="Aptos" panose="020B0004020202020204" pitchFamily="34" charset="0"/>
              <a:cs typeface="Arial" panose="020B0604020202020204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85530" y="19047117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ORÇAMENTO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1194116" y="8386156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RESULTADOS E VALIDAÇÃO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1156883" y="9223600"/>
            <a:ext cx="9760123" cy="41668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Com a implementa</a:t>
            </a:r>
            <a:r>
              <a:rPr lang="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ç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o da vers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o mobile, o ECOMOLK passou a oferecer uma solu</a:t>
            </a:r>
            <a:r>
              <a:rPr lang="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ç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o ainda mais completa, contemplando funcionalidades como o cadastro de produtos e servi</a:t>
            </a:r>
            <a:r>
              <a:rPr lang="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ç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os, a conex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ã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o entre ind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ú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strias e parceiros sustent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veis, o acompanhamento de entregas, vendas e doa</a:t>
            </a:r>
            <a:r>
              <a:rPr lang="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çõ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es, e um dashboard personaliz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á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vel. A plataforma foi validada com resultados satisfat</a:t>
            </a:r>
            <a:r>
              <a:rPr lang="en-US" altLang="en-US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ó</a:t>
            </a:r>
            <a:r>
              <a:rPr lang="en-US" altLang="pt-BR" sz="26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/>
              </a:rPr>
              <a:t>rios, atendendo às necessidades identificadas no planejamento.</a:t>
            </a:r>
            <a:endParaRPr lang="en-US" altLang="pt-BR" sz="26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/>
            </a:endParaRPr>
          </a:p>
          <a:p>
            <a:pPr algn="just"/>
            <a:endParaRPr lang="en-US" altLang="pt-BR" sz="26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/>
            </a:endParaRPr>
          </a:p>
          <a:p>
            <a:pPr algn="just"/>
            <a:endParaRPr lang="en-US" altLang="pt-BR" sz="26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1132653" y="1644401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CONCLUSÃO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1069514" y="17368601"/>
            <a:ext cx="9772511" cy="27821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pt-BR" sz="2600" dirty="0">
                <a:latin typeface="Aptos" panose="020B0004020202020204" pitchFamily="34" charset="0"/>
              </a:rPr>
              <a:t>A expans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do ECOMOLK para o ambiente mobile atendeu às expectativas do projeto, refor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pt-BR" sz="2600" dirty="0">
                <a:latin typeface="Aptos" panose="020B0004020202020204" pitchFamily="34" charset="0"/>
              </a:rPr>
              <a:t>ando seu impacto positivo no meio ambiente e na economia. A solu</a:t>
            </a:r>
            <a:r>
              <a:rPr lang="" altLang="en-US" sz="2600" dirty="0">
                <a:latin typeface="Aptos" panose="020B0004020202020204" pitchFamily="34" charset="0"/>
              </a:rPr>
              <a:t>ç</a:t>
            </a:r>
            <a:r>
              <a:rPr lang="en-US" altLang="en-US" sz="2600" dirty="0">
                <a:latin typeface="Aptos" panose="020B0004020202020204" pitchFamily="34" charset="0"/>
              </a:rPr>
              <a:t>ã</a:t>
            </a:r>
            <a:r>
              <a:rPr lang="en-US" altLang="pt-BR" sz="2600" dirty="0">
                <a:latin typeface="Aptos" panose="020B0004020202020204" pitchFamily="34" charset="0"/>
              </a:rPr>
              <a:t>o oferece maior praticidade aos usu</a:t>
            </a:r>
            <a:r>
              <a:rPr lang="en-US" altLang="en-US" sz="2600" dirty="0">
                <a:latin typeface="Aptos" panose="020B0004020202020204" pitchFamily="34" charset="0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</a:rPr>
              <a:t>rios e fortalece o compromisso com pr</a:t>
            </a:r>
            <a:r>
              <a:rPr lang="en-US" altLang="en-US" sz="2600" dirty="0">
                <a:latin typeface="Aptos" panose="020B0004020202020204" pitchFamily="34" charset="0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</a:rPr>
              <a:t>ticas sustent</a:t>
            </a:r>
            <a:r>
              <a:rPr lang="en-US" altLang="en-US" sz="2600" dirty="0">
                <a:latin typeface="Aptos" panose="020B0004020202020204" pitchFamily="34" charset="0"/>
              </a:rPr>
              <a:t>á</a:t>
            </a:r>
            <a:r>
              <a:rPr lang="en-US" altLang="pt-BR" sz="2600" dirty="0">
                <a:latin typeface="Aptos" panose="020B0004020202020204" pitchFamily="34" charset="0"/>
              </a:rPr>
              <a:t>veis e de responsabilidade socioambiental.</a:t>
            </a:r>
            <a:endParaRPr lang="en-US" altLang="pt-BR" sz="2600" dirty="0">
              <a:latin typeface="Aptos" panose="020B0004020202020204" pitchFamily="34" charset="0"/>
            </a:endParaRPr>
          </a:p>
          <a:p>
            <a:endParaRPr lang="en-US" altLang="pt-BR" sz="2600" dirty="0">
              <a:latin typeface="Aptos" panose="020B00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157005" y="2002851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ESTUDOS FUTUROS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0986738" y="20889630"/>
            <a:ext cx="9772510" cy="32008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600" dirty="0">
                <a:latin typeface="Aptos" panose="020B0004020202020204" pitchFamily="34" charset="0"/>
              </a:rPr>
              <a:t> Melhorias para o ECOMOLK incluem a integração com inteligência artificial para otimizar a gestão de resíduos e prever demandas, o desenvolvimento de APIs que possibilitem a integração com outros sistemas corporativos, a migração para plataformas mobile para maior acessibilidade e portabilidade, além da criação de módulos educacionais para promover a conscientização sobre sustentabilidade.</a:t>
            </a:r>
            <a:endParaRPr lang="pt-BR" sz="2600" dirty="0">
              <a:latin typeface="Aptos" panose="020B000402020202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1229752" y="2510737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>
                <a:latin typeface="Aptos" panose="020B0004020202020204" pitchFamily="34" charset="0"/>
              </a:rPr>
              <a:t>AGRADECIMENTOS</a:t>
            </a:r>
            <a:endParaRPr lang="pt-BR" dirty="0">
              <a:latin typeface="Aptos" panose="020B0004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1210980" y="25998613"/>
            <a:ext cx="9733444" cy="18746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600" dirty="0"/>
              <a:t>Agradecemos ao corpo docente da FACENS, aos participantes que contribuíram na validação do projeto e, especialmente, aos professores Eliney Sabino, Rafael Moreno, Fabricio Londero, Cilene Real e Tulio Souza pelo apoio durante o desenvolvimento.</a:t>
            </a:r>
            <a:endParaRPr lang="pt-BR" sz="26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0134" y="5827563"/>
            <a:ext cx="1001295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Amanda Prado       RA 235343</a:t>
            </a:r>
            <a:br>
              <a:rPr lang="pt-BR" sz="3200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pt-BR" sz="3200" dirty="0" err="1">
                <a:latin typeface="Aptos" panose="020B0004020202020204" pitchFamily="34" charset="0"/>
                <a:cs typeface="Arial" panose="020B0604020202020204" pitchFamily="34" charset="0"/>
              </a:rPr>
              <a:t>Kalled</a:t>
            </a:r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</a:rPr>
              <a:t> Abdala         RA 234846</a:t>
            </a:r>
            <a:endParaRPr lang="pt-BR" sz="3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pt-BR" sz="3200" dirty="0" err="1">
                <a:latin typeface="Aptos" panose="020B0004020202020204" pitchFamily="34" charset="0"/>
                <a:cs typeface="Arial" panose="020B0604020202020204" pitchFamily="34" charset="0"/>
              </a:rPr>
              <a:t>Kariny</a:t>
            </a:r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</a:rPr>
              <a:t> Prado           RA 234855</a:t>
            </a:r>
            <a:endParaRPr lang="pt-BR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5203170" y="5718810"/>
            <a:ext cx="5556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Laura Bonilha 		RA 236167</a:t>
            </a:r>
            <a:endParaRPr lang="pt-BR" sz="3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</a:rPr>
              <a:t>Leandro Lanzoni 	RA 234840</a:t>
            </a:r>
            <a:endParaRPr lang="pt-BR" sz="3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ptos" panose="020B0004020202020204" pitchFamily="34" charset="0"/>
                <a:cs typeface="Arial" panose="020B0604020202020204" pitchFamily="34" charset="0"/>
              </a:rPr>
              <a:t>Maria Neri 			RA 234910</a:t>
            </a:r>
            <a:endParaRPr lang="pt-BR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238716" y="7563499"/>
            <a:ext cx="690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ptos" panose="020B0004020202020204" pitchFamily="34" charset="0"/>
                <a:cs typeface="Arial" panose="020B0604020202020204" pitchFamily="34" charset="0"/>
              </a:rPr>
              <a:t>Professor Orientador </a:t>
            </a:r>
            <a:r>
              <a:rPr lang="pt-BR" sz="3200" b="1" dirty="0" err="1">
                <a:latin typeface="Aptos" panose="020B0004020202020204" pitchFamily="34" charset="0"/>
                <a:cs typeface="Arial" panose="020B0604020202020204" pitchFamily="34" charset="0"/>
              </a:rPr>
              <a:t>Eliney</a:t>
            </a:r>
            <a:r>
              <a:rPr lang="pt-BR" sz="3200" b="1" dirty="0">
                <a:latin typeface="Aptos" panose="020B0004020202020204" pitchFamily="34" charset="0"/>
                <a:cs typeface="Arial" panose="020B0604020202020204" pitchFamily="34" charset="0"/>
              </a:rPr>
              <a:t> Sabino</a:t>
            </a:r>
            <a:endParaRPr lang="pt-BR" sz="32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12229" y="14744374"/>
            <a:ext cx="43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  <a:cs typeface="Arial" panose="020B0604020202020204" pitchFamily="34" charset="0"/>
              </a:rPr>
              <a:t>Figura 1</a:t>
            </a:r>
            <a:r>
              <a:rPr lang="pt-BR" dirty="0">
                <a:latin typeface="Aptos" panose="020B0004020202020204" pitchFamily="34" charset="0"/>
                <a:cs typeface="Arial" panose="020B0604020202020204" pitchFamily="34" charset="0"/>
              </a:rPr>
              <a:t>. Tela de Login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800" dirty="0">
                <a:latin typeface="Aptos" panose="020B0004020202020204" pitchFamily="34" charset="0"/>
                <a:cs typeface="Arial" panose="020B0604020202020204"/>
              </a:rPr>
              <a:t>Fonte: Elaborado pelos autores.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74697" y="1175839"/>
            <a:ext cx="9260956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Aptos" panose="020B0004020202020204" pitchFamily="34" charset="0"/>
                <a:cs typeface="Arial" panose="020B0604020202020204"/>
              </a:rPr>
              <a:t>STARTUP: FINAL PROJECT</a:t>
            </a:r>
            <a:br>
              <a:rPr lang="pt-BR" sz="4000" b="1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/>
              </a:rPr>
            </a:br>
            <a:r>
              <a:rPr lang="pt-BR" sz="4000" b="1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/>
              </a:rPr>
              <a:t>MOLK</a:t>
            </a:r>
            <a:endParaRPr lang="pt-BR" sz="4000" dirty="0">
              <a:latin typeface="Aptos" panose="020B0004020202020204" pitchFamily="34" charset="0"/>
              <a:cs typeface="Arial" panose="020B0604020202020204"/>
            </a:endParaRPr>
          </a:p>
        </p:txBody>
      </p:sp>
      <p:pic>
        <p:nvPicPr>
          <p:cNvPr id="9" name="Gráfico 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97063" y="29263155"/>
            <a:ext cx="2810603" cy="733201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407599" y="4098609"/>
            <a:ext cx="20629367" cy="76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4000" b="1" dirty="0">
                <a:effectLst/>
                <a:latin typeface="Aptos" panose="020B000402020202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ECOMOLK: PLATAFORMA PARA ECONOMIA CIRCULAR E SUSTENTABILIDADE</a:t>
            </a:r>
            <a:endParaRPr lang="pt-BR" sz="40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87041" y="26164806"/>
            <a:ext cx="9502857" cy="231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just">
              <a:buClrTx/>
              <a:buSzTx/>
              <a:buFontTx/>
            </a:pP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Transformar a maneira como ind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ú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strias, com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é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rcios e 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recicladores 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gerenciam seus res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í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duos, promovendo pr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á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ticas sustent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á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veis, reduzindo desperd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í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cios e fortalecendo cadeias produtivas respons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á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veis, alinhadas aos Objetivos de Desenvolvimento Sustent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á</a:t>
            </a:r>
            <a:r>
              <a:rPr lang="pt-BR" sz="2600" dirty="0">
                <a:latin typeface="Aptos" panose="020B0004020202020204" pitchFamily="34" charset="0"/>
                <a:cs typeface="Arial" panose="020B0604020202020204"/>
                <a:sym typeface="+mn-ea"/>
              </a:rPr>
              <a:t>vel (ODS 12).</a:t>
            </a:r>
            <a:endParaRPr lang="pt-BR" sz="2600" dirty="0">
              <a:latin typeface="Aptos" panose="020B0004020202020204" pitchFamily="34" charset="0"/>
              <a:cs typeface="Arial" panose="020B0604020202020204"/>
              <a:sym typeface="+mn-ea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56613" y="14742239"/>
            <a:ext cx="43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  <a:cs typeface="Arial" panose="020B0604020202020204" pitchFamily="34" charset="0"/>
              </a:rPr>
              <a:t>Figura 2</a:t>
            </a:r>
            <a:r>
              <a:rPr lang="pt-BR" dirty="0">
                <a:latin typeface="Aptos" panose="020B0004020202020204" pitchFamily="34" charset="0"/>
                <a:cs typeface="Arial" panose="020B0604020202020204" pitchFamily="34" charset="0"/>
              </a:rPr>
              <a:t>. Seção Serviços Landing Page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800" dirty="0">
                <a:latin typeface="Aptos" panose="020B0004020202020204" pitchFamily="34" charset="0"/>
                <a:cs typeface="Arial" panose="020B0604020202020204"/>
              </a:rPr>
              <a:t>Fonte: Elaborado pelos autores.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1683766" y="15129041"/>
            <a:ext cx="43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  <a:cs typeface="Arial" panose="020B0604020202020204" pitchFamily="34" charset="0"/>
              </a:rPr>
              <a:t>Figura 4</a:t>
            </a:r>
            <a:r>
              <a:rPr lang="pt-BR" dirty="0">
                <a:latin typeface="Aptos" panose="020B0004020202020204" pitchFamily="34" charset="0"/>
                <a:cs typeface="Arial" panose="020B0604020202020204" pitchFamily="34" charset="0"/>
              </a:rPr>
              <a:t>. Tela Controle de Entregas.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800" dirty="0">
                <a:latin typeface="Aptos" panose="020B0004020202020204" pitchFamily="34" charset="0"/>
                <a:cs typeface="Arial" panose="020B0604020202020204"/>
              </a:rPr>
              <a:t>Fonte: Elaborado pelos autores.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6933356" y="15127255"/>
            <a:ext cx="43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  <a:cs typeface="Arial" panose="020B0604020202020204" pitchFamily="34" charset="0"/>
              </a:rPr>
              <a:t>Figura 5</a:t>
            </a:r>
            <a:r>
              <a:rPr lang="pt-BR" dirty="0">
                <a:latin typeface="Aptos" panose="020B0004020202020204" pitchFamily="34" charset="0"/>
                <a:cs typeface="Arial" panose="020B0604020202020204" pitchFamily="34" charset="0"/>
              </a:rPr>
              <a:t>. Tela de Dashboard Parceiros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800" dirty="0">
                <a:latin typeface="Aptos" panose="020B0004020202020204" pitchFamily="34" charset="0"/>
                <a:cs typeface="Arial" panose="020B0604020202020204"/>
              </a:rPr>
              <a:t>Fonte: Elaborado pelos autores.</a:t>
            </a:r>
            <a:endParaRPr lang="pt-BR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Imagem 53" descr="Código QR&#10;&#10;Descrição gerada automa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040" y="27873325"/>
            <a:ext cx="2161540" cy="2161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0134" y="21904352"/>
          <a:ext cx="9321800" cy="3042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284"/>
                <a:gridCol w="3107284"/>
                <a:gridCol w="3107284"/>
              </a:tblGrid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Categoria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Descrição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Custo Estimado (R$)</a:t>
                      </a:r>
                      <a:endParaRPr lang="pt-BR" sz="1600" dirty="0"/>
                    </a:p>
                  </a:txBody>
                  <a:tcPr anchor="ctr"/>
                </a:tc>
              </a:tr>
              <a:tr h="6708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Infraestrutura de Hardware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Computadores e servidores utilizados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2.500</a:t>
                      </a:r>
                      <a:endParaRPr lang="pt-BR" sz="1600" dirty="0"/>
                    </a:p>
                  </a:txBody>
                  <a:tcPr anchor="ctr"/>
                </a:tc>
              </a:tr>
              <a:tr h="6708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Software e Ferramentas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Uso de ferramentas gratuitas (e.g., Trello, MySQL Workbench)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0,00</a:t>
                      </a:r>
                      <a:endParaRPr lang="pt-BR" sz="1600" dirty="0"/>
                    </a:p>
                  </a:txBody>
                  <a:tcPr anchor="ctr"/>
                </a:tc>
              </a:tr>
              <a:tr h="6708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Mão de Obra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280 horas de trabalho (R$ 50/hora)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14.000</a:t>
                      </a:r>
                      <a:endParaRPr lang="pt-BR" sz="1600" dirty="0"/>
                    </a:p>
                  </a:txBody>
                  <a:tcPr anchor="ctr"/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Total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16.500</a:t>
                      </a:r>
                      <a:endParaRPr lang="pt-BR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6ad67d-1b1d-4c73-9dd4-98a4fbcad5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94B47E77362449B3110FE52FC1761" ma:contentTypeVersion="16" ma:contentTypeDescription="Crie um novo documento." ma:contentTypeScope="" ma:versionID="a174adf514af0ec3b9bd0eb9e1c0e71e">
  <xsd:schema xmlns:xsd="http://www.w3.org/2001/XMLSchema" xmlns:xs="http://www.w3.org/2001/XMLSchema" xmlns:p="http://schemas.microsoft.com/office/2006/metadata/properties" xmlns:ns3="a3014d1d-f2cc-4095-a524-fddffbc006f1" xmlns:ns4="ff6ad67d-1b1d-4c73-9dd4-98a4fbcad5a6" targetNamespace="http://schemas.microsoft.com/office/2006/metadata/properties" ma:root="true" ma:fieldsID="6ce6fbd86bcd44befd99bda8c56c7cb1" ns3:_="" ns4:_="">
    <xsd:import namespace="a3014d1d-f2cc-4095-a524-fddffbc006f1"/>
    <xsd:import namespace="ff6ad67d-1b1d-4c73-9dd4-98a4fbcad5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14d1d-f2cc-4095-a524-fddffbc006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d67d-1b1d-4c73-9dd4-98a4fbcad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38E70-B1B1-4A3C-BB3D-3799789DDC9A}">
  <ds:schemaRefs/>
</ds:datastoreItem>
</file>

<file path=customXml/itemProps2.xml><?xml version="1.0" encoding="utf-8"?>
<ds:datastoreItem xmlns:ds="http://schemas.openxmlformats.org/officeDocument/2006/customXml" ds:itemID="{BDF6B089-4EFF-41B7-9EC4-20E73BF0D62B}">
  <ds:schemaRefs/>
</ds:datastoreItem>
</file>

<file path=customXml/itemProps3.xml><?xml version="1.0" encoding="utf-8"?>
<ds:datastoreItem xmlns:ds="http://schemas.openxmlformats.org/officeDocument/2006/customXml" ds:itemID="{5BC455D9-37CD-46E7-8021-8644E5D678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3313</Words>
  <Application>WPS Presentation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Roboto Slab</vt:lpstr>
      <vt:lpstr>Segoe Print</vt:lpstr>
      <vt:lpstr>Poppins</vt:lpstr>
      <vt:lpstr>Calibri</vt:lpstr>
      <vt:lpstr>Aptos</vt:lpstr>
      <vt:lpstr>Arial</vt:lpstr>
      <vt:lpstr>Segoe UI</vt:lpstr>
      <vt:lpstr>MS Mincho</vt:lpstr>
      <vt:lpstr>Times New Roman</vt:lpstr>
      <vt:lpstr>Calibri Light</vt:lpstr>
      <vt:lpstr>Microsoft YaHei</vt:lpstr>
      <vt:lpstr>Arial Unicode MS</vt:lpstr>
      <vt:lpstr>Yu Gothic UI</vt:lpstr>
      <vt:lpstr>Tema do Office 2013 - 2022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karin</cp:lastModifiedBy>
  <cp:revision>35</cp:revision>
  <dcterms:created xsi:type="dcterms:W3CDTF">2017-09-04T15:10:00Z</dcterms:created>
  <dcterms:modified xsi:type="dcterms:W3CDTF">2025-04-27T02:27:05Z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0x0101009A894B47E77362449B3110FE52FC1761</vt:lpwstr>
  </property>
  <property fmtid="{D5CDD505-2E9C-101B-9397-08002B2CF9AE}" pid="3" name="ICV">
    <vt:lpwstr>12180C2999D64BDE85767A6C54CE4BF4_12</vt:lpwstr>
  </property>
  <property fmtid="{D5CDD505-2E9C-101B-9397-08002B2CF9AE}" pid="4" name="KSOProductBuildVer">
    <vt:lpwstr>1046-12.2.0.20795</vt:lpwstr>
  </property>
</Properties>
</file>