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0B2B-B546-8F61-C639-B540E3435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A02E0-19A8-3493-6891-25C4F2FE6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05A9F-EA07-C168-F15B-EE06117D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E3E3-9F69-CAF1-0CA8-0D019533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5F39-6877-B74E-7873-0DE2B7F7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5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13F8-B2DF-9714-A631-77B09C0A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4E1A7-B404-2FE8-6255-477FB25DF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1B986-141B-2AB5-E9E7-0D02A07A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75E1-DFA8-4C96-8B32-8DD2D57B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FA14-4CFA-B796-8502-9F8715F7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7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54431-C098-C948-1862-2DAD2E970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C481A-53E4-CE1D-434B-9C91D710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78E7-759F-26A2-349B-C6706189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B22CE-0703-BDB1-172E-B2B22255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C53E6-0D24-22B3-F9D5-B3CE36B4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8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96BC-BAD8-6537-D677-9EF066DD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2148-2E2C-94E3-05E2-BD1ABE58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5A9A7-7DA5-9238-8AD3-2D1872D5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C839-DEFD-DB3D-DA4B-C6EA6582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F455-7D41-13D8-6CFE-0113F535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4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F9D9-9650-C5B0-EC33-BF0100DB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B737-E5E8-0626-B66C-D41ACA472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3C1B-E58F-7525-6D59-03DF88D2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CD3F-1657-6F73-535C-29DB4AFA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8A13-C0B8-781D-ADC2-3BDF7EB1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2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BD56-D840-54BA-C9CA-955D1852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2BB8-88EA-E775-EF62-D5BC41841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5F34E-5D99-7B54-B621-2DFE85660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1606F-7EAB-CED3-7A1E-281E8B98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C4E4F-5E90-F27B-3083-1BE23CFE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17A6-DB6A-F613-A788-7060A409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73B2-BC46-C839-C1FB-AFDFFEA6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06FC6-54B6-B695-298D-7C67DA262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2825C-BA90-9AA8-75CF-E7DFBB64D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2D9CA-C9B1-81FB-FA61-2A03B5EDF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ABB02-B8F1-EF26-34B2-BC382F2E2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E372D-542A-FFFD-3C02-1B1A7156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629B0-4958-A7B1-6EEF-5E17FBE0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AC663-65C2-6D07-9B3D-4BAEF867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1951-D4B0-2E62-2135-15300707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05548-F0D7-0568-269B-C118B0B1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50857-0C00-C3D2-9B74-46A3DCF6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7B63-5D08-4653-15EC-83C373C5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314B6-1F54-A0E3-DCE4-4B85D7FA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D071F-47DB-A423-DB97-227555CE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D1986-4F98-003F-83B5-DE7A67BF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9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66D9-233A-E4CD-907C-33FAF607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77BA-5C93-0BFF-F948-1061EEF4E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B6EDC-698A-B514-CC1B-06CAF4248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31ABA-C697-F82D-561B-36ED1146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6B969-2E7E-6853-E0AD-7F68EC2F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8BCB6-0EB7-1761-6E97-F4A0891E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1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8D3B-E29F-3DFB-1FDF-F27E83B7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7607C-C642-8201-B137-D7452A8B8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C1605-79B3-5394-DE94-8BD713C2B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32012-9312-A883-4036-E9C0CB52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2BF52-78F3-9EA5-06A4-E0C2517D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29194-2950-D011-3674-595379BD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0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00B050"/>
            </a:gs>
            <a:gs pos="0">
              <a:schemeClr val="accent2">
                <a:lumMod val="75000"/>
              </a:schemeClr>
            </a:gs>
            <a:gs pos="5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51DB3-6D1C-A0F7-DFA5-AEE438DA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CECF5-320D-E133-8F5C-85E843CFE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0179-EDCC-CCE6-9910-92490999F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57AC-DC10-4B94-AC96-3B64501BAD13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9BED-9D3B-5827-A32C-E518E751D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3ED5D-0A2C-7018-B4AC-489B5BDD1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6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ndingclub.com/help/investing-faq/what-do-the-different-note-statuses-me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3AA6-DE3B-3100-5F60-9C40C5DCD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 Project for </a:t>
            </a:r>
            <a:r>
              <a:rPr lang="en-US" dirty="0" err="1"/>
              <a:t>Nulnet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A6CFA-8A3B-4603-F071-303EED373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Kevin Allen</a:t>
            </a:r>
          </a:p>
        </p:txBody>
      </p:sp>
    </p:spTree>
    <p:extLst>
      <p:ext uri="{BB962C8B-B14F-4D97-AF65-F5344CB8AC3E}">
        <p14:creationId xmlns:p14="http://schemas.microsoft.com/office/powerpoint/2010/main" val="302559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132C-5E7A-FF10-9178-B0C2A8A2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635B-E7C1-D102-252F-4A437B86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2" y="1477818"/>
            <a:ext cx="11092786" cy="523917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Consumer loans dataset: January 2016-December 2018 (origination dates)</a:t>
            </a:r>
          </a:p>
          <a:p>
            <a:pPr lvl="1"/>
            <a:r>
              <a:rPr lang="en-US" dirty="0"/>
              <a:t>Main datetime column of interest is </a:t>
            </a:r>
            <a:r>
              <a:rPr lang="en-US" dirty="0" err="1"/>
              <a:t>issue_d</a:t>
            </a:r>
            <a:r>
              <a:rPr lang="en-US" dirty="0"/>
              <a:t>: i.e., the issue (origination) date of the loan</a:t>
            </a:r>
          </a:p>
          <a:p>
            <a:pPr lvl="1"/>
            <a:r>
              <a:rPr lang="en-US" dirty="0"/>
              <a:t>NB: the datetime only shows Month &amp; year, so we cannot drill down to weekly or daily flows of data.</a:t>
            </a:r>
          </a:p>
          <a:p>
            <a:r>
              <a:rPr lang="en-US" dirty="0"/>
              <a:t>All data comprise accepted loans, so loan approval rate cannot be assessed here: volume given by id column.</a:t>
            </a:r>
          </a:p>
          <a:p>
            <a:r>
              <a:rPr lang="en-US" dirty="0"/>
              <a:t>Defining </a:t>
            </a:r>
            <a:r>
              <a:rPr lang="en-US" b="1" dirty="0"/>
              <a:t>loan performance</a:t>
            </a:r>
            <a:r>
              <a:rPr lang="en-US" dirty="0"/>
              <a:t>—there are several categories under the </a:t>
            </a:r>
            <a:r>
              <a:rPr lang="en-US" b="1" dirty="0" err="1"/>
              <a:t>loan_status</a:t>
            </a:r>
            <a:r>
              <a:rPr lang="en-US" dirty="0"/>
              <a:t> column, which specifies the current status of the loan as of the dates shown in the data</a:t>
            </a:r>
          </a:p>
          <a:p>
            <a:r>
              <a:rPr lang="en-US" dirty="0" err="1"/>
              <a:t>Loan_status</a:t>
            </a:r>
            <a:r>
              <a:rPr lang="en-US" dirty="0"/>
              <a:t> categories</a:t>
            </a:r>
          </a:p>
          <a:p>
            <a:pPr lvl="1"/>
            <a:r>
              <a:rPr lang="en-US" dirty="0"/>
              <a:t>Fully paid: loan is fully paid off</a:t>
            </a:r>
          </a:p>
          <a:p>
            <a:pPr lvl="1"/>
            <a:r>
              <a:rPr lang="en-US" dirty="0"/>
              <a:t>Current: payments are current</a:t>
            </a:r>
          </a:p>
          <a:p>
            <a:pPr lvl="1"/>
            <a:r>
              <a:rPr lang="en-US" dirty="0"/>
              <a:t>In Grace Period: loan is in 15-day grace period before charging late fees</a:t>
            </a:r>
          </a:p>
          <a:p>
            <a:pPr lvl="1"/>
            <a:r>
              <a:rPr lang="en-US" dirty="0"/>
              <a:t>Late (16-30 days): payment for loan is late by 16-30 days, immediately following grace period</a:t>
            </a:r>
          </a:p>
          <a:p>
            <a:pPr lvl="1"/>
            <a:r>
              <a:rPr lang="en-US" dirty="0"/>
              <a:t>Late (31-120 days): payment for loan is late by 31-120 days, thereafter leading to default</a:t>
            </a:r>
          </a:p>
          <a:p>
            <a:pPr lvl="1"/>
            <a:r>
              <a:rPr lang="en-US" dirty="0"/>
              <a:t>Default: defaulted loan</a:t>
            </a:r>
          </a:p>
          <a:p>
            <a:pPr lvl="1"/>
            <a:r>
              <a:rPr lang="en-US" dirty="0"/>
              <a:t>Charged off: consumer loan is in default (late &gt; 120 days) and loan is charged off</a:t>
            </a:r>
          </a:p>
          <a:p>
            <a:r>
              <a:rPr lang="en-US" dirty="0"/>
              <a:t>Loan performance: I will simplify </a:t>
            </a:r>
            <a:r>
              <a:rPr lang="en-US" dirty="0" err="1"/>
              <a:t>loan_status</a:t>
            </a:r>
            <a:r>
              <a:rPr lang="en-US" dirty="0"/>
              <a:t> by transforming and collapsing the various categories of the column into a new </a:t>
            </a:r>
            <a:r>
              <a:rPr lang="en-US" dirty="0" err="1"/>
              <a:t>loan_performance</a:t>
            </a:r>
            <a:r>
              <a:rPr lang="en-US" dirty="0"/>
              <a:t> column with 2 categories:</a:t>
            </a:r>
          </a:p>
          <a:p>
            <a:pPr lvl="1"/>
            <a:r>
              <a:rPr lang="en-US" dirty="0"/>
              <a:t>“Good” (performance): Current and Fully Paid</a:t>
            </a:r>
          </a:p>
          <a:p>
            <a:pPr lvl="1"/>
            <a:r>
              <a:rPr lang="en-US" dirty="0"/>
              <a:t>“Bad” (performance): In Grace Period, Charged off, and both ‘Late (… days)’ categories</a:t>
            </a:r>
          </a:p>
          <a:p>
            <a:r>
              <a:rPr lang="en-US" dirty="0"/>
              <a:t>-- source for loan status definitions from </a:t>
            </a:r>
            <a:r>
              <a:rPr lang="en-US" dirty="0" err="1"/>
              <a:t>LendingClub’s</a:t>
            </a:r>
            <a:r>
              <a:rPr lang="en-US" dirty="0"/>
              <a:t> website: &lt;</a:t>
            </a:r>
            <a:r>
              <a:rPr lang="en-US" dirty="0">
                <a:hlinkClick r:id="rId2"/>
              </a:rPr>
              <a:t>https://www.lendingclub.com/help/investing-faq/what-do-the-different-note-statuses-mean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8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2B90-4329-C489-C7F7-B421E9AA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this Analysis and Suggestions for Extended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37FA-09EF-01EE-023D-422783CA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 visualizations are extremely useful and versatile tools for analyzing data</a:t>
            </a:r>
          </a:p>
          <a:p>
            <a:pPr lvl="1"/>
            <a:r>
              <a:rPr lang="en-US" dirty="0"/>
              <a:t>Visualizations are a great way to explain potentially complex or hard to discern data trends or relationships among variables</a:t>
            </a:r>
          </a:p>
          <a:p>
            <a:pPr lvl="1"/>
            <a:r>
              <a:rPr lang="en-US" dirty="0"/>
              <a:t>Visualizations are also very effective at conveying results and analysis</a:t>
            </a:r>
          </a:p>
          <a:p>
            <a:pPr lvl="1"/>
            <a:r>
              <a:rPr lang="en-US" dirty="0"/>
              <a:t>Visualizations are also great for monitoring KPIs and other important metrics</a:t>
            </a:r>
          </a:p>
          <a:p>
            <a:r>
              <a:rPr lang="en-US" dirty="0"/>
              <a:t>However, there are limitations to visualizations alone:</a:t>
            </a:r>
          </a:p>
          <a:p>
            <a:r>
              <a:rPr lang="en-US" dirty="0"/>
              <a:t>If you need precision or causal analysis, then additional data and statistical analytics and models will likely also be warranted</a:t>
            </a:r>
          </a:p>
          <a:p>
            <a:r>
              <a:rPr lang="en-US" dirty="0"/>
              <a:t>Additional types of data visualizations would’ve also been helpful for a more detailed analysis:</a:t>
            </a:r>
          </a:p>
          <a:p>
            <a:pPr lvl="1"/>
            <a:r>
              <a:rPr lang="en-US" dirty="0"/>
              <a:t>For ex: a correlation coefficient matrix or heatmap—especially to show correlations of each variable with respect to loan performance.</a:t>
            </a:r>
          </a:p>
          <a:p>
            <a:pPr lvl="1"/>
            <a:r>
              <a:rPr lang="en-US" dirty="0"/>
              <a:t>But this would also require more code, data cleaning, data transformations (creating sets of indicator variables, etc.) and processing time.</a:t>
            </a:r>
          </a:p>
          <a:p>
            <a:r>
              <a:rPr lang="en-US" dirty="0"/>
              <a:t>Some additional methods or testing that may be helpful for analyzing this dataset or other types of data analytics problems and datasets:</a:t>
            </a:r>
          </a:p>
          <a:p>
            <a:pPr lvl="1"/>
            <a:r>
              <a:rPr lang="en-US" dirty="0"/>
              <a:t>statistical hypothesis testing</a:t>
            </a:r>
          </a:p>
          <a:p>
            <a:pPr lvl="1"/>
            <a:r>
              <a:rPr lang="en-US" dirty="0"/>
              <a:t>regression analysis</a:t>
            </a:r>
          </a:p>
          <a:p>
            <a:pPr lvl="1"/>
            <a:r>
              <a:rPr lang="en-US" dirty="0"/>
              <a:t>randomized controlled experiments such as A/B tests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6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4C13-239E-9E1A-EABD-AB0A3F9E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0816-14D3-FC87-DF2F-6229ED097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Power BI (primarily):</a:t>
            </a:r>
          </a:p>
          <a:p>
            <a:pPr lvl="1"/>
            <a:r>
              <a:rPr lang="en-US" dirty="0"/>
              <a:t>To create data visualizations</a:t>
            </a:r>
          </a:p>
          <a:p>
            <a:pPr lvl="2"/>
            <a:r>
              <a:rPr lang="en-US" dirty="0"/>
              <a:t>Created various plots and charts</a:t>
            </a:r>
          </a:p>
          <a:p>
            <a:pPr lvl="2"/>
            <a:r>
              <a:rPr lang="en-US" dirty="0"/>
              <a:t>Created customized Power BI diverging color theme to convey “Good”== blue vs “Bad”==red palette via .</a:t>
            </a:r>
            <a:r>
              <a:rPr lang="en-US" dirty="0" err="1"/>
              <a:t>json</a:t>
            </a:r>
            <a:r>
              <a:rPr lang="en-US" dirty="0"/>
              <a:t> file </a:t>
            </a:r>
          </a:p>
          <a:p>
            <a:pPr lvl="1"/>
            <a:r>
              <a:rPr lang="en-US" dirty="0"/>
              <a:t>To create new columns and calculated fields via DAX statements to clean and transform the data</a:t>
            </a:r>
          </a:p>
          <a:p>
            <a:pPr lvl="2"/>
            <a:r>
              <a:rPr lang="en-US" dirty="0"/>
              <a:t>For example:</a:t>
            </a:r>
          </a:p>
          <a:p>
            <a:pPr lvl="3"/>
            <a:r>
              <a:rPr lang="en-US" dirty="0"/>
              <a:t>To get counts of loan grade, employee length, etc.</a:t>
            </a:r>
          </a:p>
          <a:p>
            <a:pPr lvl="3"/>
            <a:r>
              <a:rPr lang="en-US" dirty="0"/>
              <a:t>Switch-case statement to create ‘</a:t>
            </a:r>
            <a:r>
              <a:rPr lang="en-US" dirty="0" err="1"/>
              <a:t>loan_performance</a:t>
            </a:r>
            <a:r>
              <a:rPr lang="en-US" dirty="0"/>
              <a:t>’ column based on the various </a:t>
            </a:r>
            <a:r>
              <a:rPr lang="en-US" dirty="0" err="1"/>
              <a:t>loan_status</a:t>
            </a:r>
            <a:r>
              <a:rPr lang="en-US" dirty="0"/>
              <a:t> categories</a:t>
            </a:r>
          </a:p>
          <a:p>
            <a:pPr lvl="1"/>
            <a:r>
              <a:rPr lang="en-US" dirty="0"/>
              <a:t>Cleaned data: removed loan performance nulls (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dirty="0" err="1"/>
              <a:t>loan_status</a:t>
            </a:r>
            <a:r>
              <a:rPr lang="en-US" dirty="0"/>
              <a:t> with blank rows): only 38 null rows</a:t>
            </a:r>
          </a:p>
          <a:p>
            <a:pPr lvl="1"/>
            <a:r>
              <a:rPr lang="en-US" dirty="0"/>
              <a:t>Switched to Power BI vs Python after I initially had issues importing the CSV file (due to RAM constraints) into Python via Pandas’ </a:t>
            </a:r>
            <a:r>
              <a:rPr lang="en-US" dirty="0" err="1"/>
              <a:t>to_csv</a:t>
            </a:r>
            <a:r>
              <a:rPr lang="en-US" dirty="0"/>
              <a:t>() method</a:t>
            </a:r>
          </a:p>
          <a:p>
            <a:pPr lvl="2"/>
            <a:r>
              <a:rPr lang="en-US" dirty="0"/>
              <a:t>(had to import the data in chunks and specify some data types for several columns while importing)</a:t>
            </a:r>
          </a:p>
          <a:p>
            <a:r>
              <a:rPr lang="en-US" dirty="0"/>
              <a:t>Python a bit too:</a:t>
            </a:r>
          </a:p>
          <a:p>
            <a:pPr lvl="1"/>
            <a:r>
              <a:rPr lang="en-US" dirty="0"/>
              <a:t>Implement plots that aren’t available without a Power BI account and download plugins</a:t>
            </a:r>
          </a:p>
          <a:p>
            <a:pPr lvl="2"/>
            <a:r>
              <a:rPr lang="en-US" dirty="0"/>
              <a:t>Box plots</a:t>
            </a:r>
          </a:p>
          <a:p>
            <a:pPr lvl="1"/>
            <a:r>
              <a:rPr lang="en-US" dirty="0"/>
              <a:t>And to do some extra statistical and regression analysis</a:t>
            </a:r>
          </a:p>
          <a:p>
            <a:pPr lvl="1"/>
            <a:endParaRPr lang="en-US" dirty="0"/>
          </a:p>
          <a:p>
            <a:r>
              <a:rPr lang="en-US" dirty="0"/>
              <a:t>GitHub:</a:t>
            </a:r>
          </a:p>
          <a:p>
            <a:pPr lvl="1"/>
            <a:r>
              <a:rPr lang="en-US" dirty="0"/>
              <a:t> to store/backup several files and track changes.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3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693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Analysis Project for Nulnet</vt:lpstr>
      <vt:lpstr>Brief overview of the dataset</vt:lpstr>
      <vt:lpstr>Limitations of this Analysis and Suggestions for Extended Analysis</vt:lpstr>
      <vt:lpstr>Software and Tools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Project for Nulnet</dc:title>
  <dc:creator>Kevin Allen</dc:creator>
  <cp:lastModifiedBy>Kevin Allen</cp:lastModifiedBy>
  <cp:revision>10</cp:revision>
  <dcterms:created xsi:type="dcterms:W3CDTF">2024-03-15T23:40:41Z</dcterms:created>
  <dcterms:modified xsi:type="dcterms:W3CDTF">2024-03-20T04:06:00Z</dcterms:modified>
</cp:coreProperties>
</file>