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4" r:id="rId5"/>
    <p:sldId id="258" r:id="rId6"/>
    <p:sldId id="259" r:id="rId7"/>
    <p:sldId id="260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9CE5F6-DC54-49C5-97DB-BA282411EF8E}" v="10" dt="2024-03-16T06:09:45.1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0B2B-B546-8F61-C639-B540E3435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A02E0-19A8-3493-6891-25C4F2FE6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05A9F-EA07-C168-F15B-EE06117D8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7AC-DC10-4B94-AC96-3B64501BAD13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EE3E3-9F69-CAF1-0CA8-0D019533D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55F39-6877-B74E-7873-0DE2B7F7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84A8-B45C-4FD8-9939-D691BB92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5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13F8-B2DF-9714-A631-77B09C0AB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4E1A7-B404-2FE8-6255-477FB25DF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1B986-141B-2AB5-E9E7-0D02A07A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7AC-DC10-4B94-AC96-3B64501BAD13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D75E1-DFA8-4C96-8B32-8DD2D57B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2FA14-4CFA-B796-8502-9F8715F7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84A8-B45C-4FD8-9939-D691BB92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7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054431-C098-C948-1862-2DAD2E970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C481A-53E4-CE1D-434B-9C91D7101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278E7-759F-26A2-349B-C6706189B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7AC-DC10-4B94-AC96-3B64501BAD13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B22CE-0703-BDB1-172E-B2B22255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C53E6-0D24-22B3-F9D5-B3CE36B48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84A8-B45C-4FD8-9939-D691BB92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8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96BC-BAD8-6537-D677-9EF066DD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32148-2E2C-94E3-05E2-BD1ABE584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5A9A7-7DA5-9238-8AD3-2D1872D5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7AC-DC10-4B94-AC96-3B64501BAD13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C839-DEFD-DB3D-DA4B-C6EA6582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6F455-7D41-13D8-6CFE-0113F535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84A8-B45C-4FD8-9939-D691BB92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4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9F9D9-9650-C5B0-EC33-BF0100DB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7B737-E5E8-0626-B66C-D41ACA472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93C1B-E58F-7525-6D59-03DF88D2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7AC-DC10-4B94-AC96-3B64501BAD13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BCD3F-1657-6F73-535C-29DB4AFA7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68A13-C0B8-781D-ADC2-3BDF7EB1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84A8-B45C-4FD8-9939-D691BB92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2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BD56-D840-54BA-C9CA-955D18522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82BB8-88EA-E775-EF62-D5BC41841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5F34E-5D99-7B54-B621-2DFE85660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1606F-7EAB-CED3-7A1E-281E8B98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7AC-DC10-4B94-AC96-3B64501BAD13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C4E4F-5E90-F27B-3083-1BE23CFE4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17A6-DB6A-F613-A788-7060A409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84A8-B45C-4FD8-9939-D691BB92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73B2-BC46-C839-C1FB-AFDFFEA66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06FC6-54B6-B695-298D-7C67DA262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2825C-BA90-9AA8-75CF-E7DFBB64D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62D9CA-C9B1-81FB-FA61-2A03B5EDF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1ABB02-B8F1-EF26-34B2-BC382F2E2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2E372D-542A-FFFD-3C02-1B1A7156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7AC-DC10-4B94-AC96-3B64501BAD13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F629B0-4958-A7B1-6EEF-5E17FBE0F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AC663-65C2-6D07-9B3D-4BAEF8679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84A8-B45C-4FD8-9939-D691BB92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4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31951-D4B0-2E62-2135-15300707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05548-F0D7-0568-269B-C118B0B1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7AC-DC10-4B94-AC96-3B64501BAD13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50857-0C00-C3D2-9B74-46A3DCF6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C7B63-5D08-4653-15EC-83C373C5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84A8-B45C-4FD8-9939-D691BB92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7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A314B6-1F54-A0E3-DCE4-4B85D7FA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7AC-DC10-4B94-AC96-3B64501BAD13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8D071F-47DB-A423-DB97-227555CE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D1986-4F98-003F-83B5-DE7A67BF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84A8-B45C-4FD8-9939-D691BB92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9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566D9-233A-E4CD-907C-33FAF607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A77BA-5C93-0BFF-F948-1061EEF4E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B6EDC-698A-B514-CC1B-06CAF4248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31ABA-C697-F82D-561B-36ED1146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7AC-DC10-4B94-AC96-3B64501BAD13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6B969-2E7E-6853-E0AD-7F68EC2F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8BCB6-0EB7-1761-6E97-F4A0891E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84A8-B45C-4FD8-9939-D691BB92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1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8D3B-E29F-3DFB-1FDF-F27E83B7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E7607C-C642-8201-B137-D7452A8B8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C1605-79B3-5394-DE94-8BD713C2B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32012-9312-A883-4036-E9C0CB52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7AC-DC10-4B94-AC96-3B64501BAD13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2BF52-78F3-9EA5-06A4-E0C2517D9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29194-2950-D011-3674-595379BD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84A8-B45C-4FD8-9939-D691BB92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0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rgbClr val="00B050"/>
            </a:gs>
            <a:gs pos="0">
              <a:schemeClr val="accent2">
                <a:lumMod val="75000"/>
              </a:schemeClr>
            </a:gs>
            <a:gs pos="5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951DB3-6D1C-A0F7-DFA5-AEE438DAC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CECF5-320D-E133-8F5C-85E843CFE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30179-EDCC-CCE6-9910-92490999F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757AC-DC10-4B94-AC96-3B64501BAD13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39BED-9D3B-5827-A32C-E518E751D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3ED5D-0A2C-7018-B4AC-489B5BDD1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F84A8-B45C-4FD8-9939-D691BB92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6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ndingclub.com/help/investing-faq/what-do-the-different-note-statuses-mea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3AA6-DE3B-3100-5F60-9C40C5DCD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Analysis Project for </a:t>
            </a:r>
            <a:r>
              <a:rPr lang="en-US" dirty="0" err="1"/>
              <a:t>Nulnet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A6CFA-8A3B-4603-F071-303EED3739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Kevin Allen</a:t>
            </a:r>
          </a:p>
        </p:txBody>
      </p:sp>
    </p:spTree>
    <p:extLst>
      <p:ext uri="{BB962C8B-B14F-4D97-AF65-F5344CB8AC3E}">
        <p14:creationId xmlns:p14="http://schemas.microsoft.com/office/powerpoint/2010/main" val="302559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132C-5E7A-FF10-9178-B0C2A8A26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overview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0635B-E7C1-D102-252F-4A437B861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582" y="1477818"/>
            <a:ext cx="11092786" cy="489734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Lending Club consumer loans dataset: January 2016-December 2018</a:t>
            </a:r>
          </a:p>
          <a:p>
            <a:pPr lvl="1"/>
            <a:r>
              <a:rPr lang="en-US" dirty="0"/>
              <a:t>Main datetime column of interest is </a:t>
            </a:r>
            <a:r>
              <a:rPr lang="en-US" dirty="0" err="1"/>
              <a:t>issue_d</a:t>
            </a:r>
            <a:r>
              <a:rPr lang="en-US" dirty="0"/>
              <a:t>: the issue date of the loan</a:t>
            </a:r>
          </a:p>
          <a:p>
            <a:pPr lvl="1"/>
            <a:r>
              <a:rPr lang="en-US" dirty="0"/>
              <a:t>NB: the datetime only shows Month &amp; year, so we cannot drill down to weekly or daily flows of data.</a:t>
            </a:r>
          </a:p>
          <a:p>
            <a:r>
              <a:rPr lang="en-US" dirty="0"/>
              <a:t>All data comprise accepted loans, so loan approval rate cannot be assessed here: volume given by id column.</a:t>
            </a:r>
          </a:p>
          <a:p>
            <a:r>
              <a:rPr lang="en-US" dirty="0"/>
              <a:t>Defining </a:t>
            </a:r>
            <a:r>
              <a:rPr lang="en-US" b="1" dirty="0"/>
              <a:t>loan performance</a:t>
            </a:r>
            <a:r>
              <a:rPr lang="en-US" dirty="0"/>
              <a:t>—there are several categories under the </a:t>
            </a:r>
            <a:r>
              <a:rPr lang="en-US" b="1" dirty="0" err="1"/>
              <a:t>loan_status</a:t>
            </a:r>
            <a:r>
              <a:rPr lang="en-US" dirty="0"/>
              <a:t> column, which specifies the current status of the loan as of the dates shown in the data</a:t>
            </a:r>
          </a:p>
          <a:p>
            <a:r>
              <a:rPr lang="en-US" dirty="0" err="1"/>
              <a:t>Loan_status</a:t>
            </a:r>
            <a:r>
              <a:rPr lang="en-US" dirty="0"/>
              <a:t> categories</a:t>
            </a:r>
          </a:p>
          <a:p>
            <a:pPr lvl="1"/>
            <a:r>
              <a:rPr lang="en-US" dirty="0"/>
              <a:t>Fully paid: loan is fully paid off</a:t>
            </a:r>
          </a:p>
          <a:p>
            <a:pPr lvl="1"/>
            <a:r>
              <a:rPr lang="en-US" dirty="0"/>
              <a:t>Current: payments are current</a:t>
            </a:r>
          </a:p>
          <a:p>
            <a:pPr lvl="1"/>
            <a:r>
              <a:rPr lang="en-US" dirty="0"/>
              <a:t>In Grace Period: loan is in 15-day grace period before charging late fees</a:t>
            </a:r>
          </a:p>
          <a:p>
            <a:pPr lvl="1"/>
            <a:r>
              <a:rPr lang="en-US" dirty="0"/>
              <a:t>Late (16-30 days): payment for loan is late by 16-30 days, immediately following grace period</a:t>
            </a:r>
          </a:p>
          <a:p>
            <a:pPr lvl="1"/>
            <a:r>
              <a:rPr lang="en-US" dirty="0"/>
              <a:t>Late (31-120 days): payment for loan is late by 31-120 days, thereafter leading to default</a:t>
            </a:r>
          </a:p>
          <a:p>
            <a:pPr lvl="1"/>
            <a:r>
              <a:rPr lang="en-US" dirty="0"/>
              <a:t>Charged off: consumer loan is in default (late &gt; 120 days) and loan is charged off</a:t>
            </a:r>
          </a:p>
          <a:p>
            <a:r>
              <a:rPr lang="en-US" dirty="0"/>
              <a:t>Loan performance: I will simplify </a:t>
            </a:r>
            <a:r>
              <a:rPr lang="en-US" dirty="0" err="1"/>
              <a:t>loan_status</a:t>
            </a:r>
            <a:r>
              <a:rPr lang="en-US" dirty="0"/>
              <a:t> by transforming and collapsing the various categories of the column into a new </a:t>
            </a:r>
            <a:r>
              <a:rPr lang="en-US" dirty="0" err="1"/>
              <a:t>loan_performance</a:t>
            </a:r>
            <a:r>
              <a:rPr lang="en-US" dirty="0"/>
              <a:t> column with 2 categories:</a:t>
            </a:r>
          </a:p>
          <a:p>
            <a:pPr lvl="1"/>
            <a:r>
              <a:rPr lang="en-US" dirty="0"/>
              <a:t>“Good” (performance): Current and Fully Paid</a:t>
            </a:r>
          </a:p>
          <a:p>
            <a:pPr lvl="1"/>
            <a:r>
              <a:rPr lang="en-US" dirty="0"/>
              <a:t>“Bad” (performance): In Grace Period, Charged off, and both ‘Late (… days)’ categories</a:t>
            </a:r>
          </a:p>
          <a:p>
            <a:r>
              <a:rPr lang="en-US" dirty="0"/>
              <a:t>-- source for loan status definitions from </a:t>
            </a:r>
            <a:r>
              <a:rPr lang="en-US" dirty="0" err="1"/>
              <a:t>LendingClub’s</a:t>
            </a:r>
            <a:r>
              <a:rPr lang="en-US" dirty="0"/>
              <a:t> website: &lt;</a:t>
            </a:r>
            <a:r>
              <a:rPr lang="en-US" dirty="0">
                <a:hlinkClick r:id="rId2"/>
              </a:rPr>
              <a:t>https://www.lendingclub.com/help/investing-faq/what-do-the-different-note-statuses-mean</a:t>
            </a:r>
            <a:r>
              <a:rPr lang="en-US" dirty="0"/>
              <a:t>&gt;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8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67699-7AEE-9340-C74D-84E67478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Volume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E6641-7137-BCAF-7D11-FAD64F142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891" y="1690688"/>
            <a:ext cx="5437909" cy="44862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Consumer loans increased each year, but at very different rates </a:t>
            </a:r>
          </a:p>
          <a:p>
            <a:pPr lvl="1"/>
            <a:r>
              <a:rPr lang="en-US" dirty="0"/>
              <a:t>small 2.2% increase from 2016-2017: 434,407 to 443,579</a:t>
            </a:r>
          </a:p>
          <a:p>
            <a:pPr lvl="1"/>
            <a:r>
              <a:rPr lang="en-US" dirty="0"/>
              <a:t>Followed by much sharper 21.5% increase in 2017-2018: 443,579 to 495,242</a:t>
            </a:r>
          </a:p>
          <a:p>
            <a:pPr lvl="2"/>
            <a:r>
              <a:rPr lang="en-US" dirty="0"/>
              <a:t>So loan volume increased roughly 10x faster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DFA83-DB8D-8D9D-36C3-A0FF85367A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Drilling down to the monthly level, 2018 had more consistently high levels of loan volumes for months that normally tend to be slow</a:t>
            </a:r>
          </a:p>
          <a:p>
            <a:pPr lvl="1"/>
            <a:r>
              <a:rPr lang="en-US" dirty="0"/>
              <a:t>April-July tend to be slow months, but in 2018 each of these months had &gt; 42k loans</a:t>
            </a:r>
          </a:p>
          <a:p>
            <a:r>
              <a:rPr lang="en-US" dirty="0"/>
              <a:t>This made 2018 a stronger year for loan volume even though February 2016 had the highest loan volume by far.</a:t>
            </a:r>
          </a:p>
          <a:p>
            <a:r>
              <a:rPr lang="en-US" dirty="0"/>
              <a:t>Overall, loan volume increased by 24% between Jan 2016 and Dec 2018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8C50453-5C39-2BB4-9B84-DD61F961E3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38206"/>
              </p:ext>
            </p:extLst>
          </p:nvPr>
        </p:nvGraphicFramePr>
        <p:xfrm>
          <a:off x="1453321" y="4356559"/>
          <a:ext cx="3371491" cy="1955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2" imgW="0" imgH="360" progId="FoxitReader.Document">
                  <p:embed/>
                </p:oleObj>
              </mc:Choice>
              <mc:Fallback>
                <p:oleObj name="PDF" r:id="rId2" imgW="0" imgH="360" progId="FoxitReader.Document">
                  <p:embed/>
                  <p:pic>
                    <p:nvPicPr>
                      <p:cNvPr id="8" name="Content Placeholder 7">
                        <a:extLst>
                          <a:ext uri="{FF2B5EF4-FFF2-40B4-BE49-F238E27FC236}">
                            <a16:creationId xmlns:a16="http://schemas.microsoft.com/office/drawing/2014/main" id="{E8C50453-5C39-2BB4-9B84-DD61F961E3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53321" y="4356559"/>
                        <a:ext cx="3371491" cy="19553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297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8F4FE-A0AC-4627-CDD6-DD4B86CE7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Seasonality in loan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E2DCD-A0E3-6791-EEC3-B0F7B7EBE3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Loan volume tends to fluctuate with somewhat similar patterns</a:t>
            </a:r>
          </a:p>
          <a:p>
            <a:pPr lvl="1"/>
            <a:r>
              <a:rPr lang="en-US" dirty="0"/>
              <a:t>Every 1-3 months or so, loan volume will increase MoM followed by 1-2 MoM declines in loan volume</a:t>
            </a:r>
          </a:p>
          <a:p>
            <a:r>
              <a:rPr lang="en-US" dirty="0"/>
              <a:t>Jan &amp; Feb tend to have the lowest volumes</a:t>
            </a:r>
          </a:p>
          <a:p>
            <a:r>
              <a:rPr lang="en-US" dirty="0"/>
              <a:t>March, November, and August tend to be the peaks in loan volume</a:t>
            </a:r>
          </a:p>
          <a:p>
            <a:r>
              <a:rPr lang="en-US" dirty="0"/>
              <a:t>Global max in March 2016, but followed by 2 months of sharp declines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B19BD72-B2F0-C6DB-E076-74E4D79DB3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1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200B-602D-DBA4-722C-0FC51B73F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grades vs Loan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36D63-91DB-EFB8-0FFD-D298C6EE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9FB17-FB1D-D7BA-31AD-54820F29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Borrower Factors that affect Loan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98FA1-EE4C-DEBD-70AE-D16DB4DD9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6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2B98A-B39F-0D0A-BB1B-3CDFB80C9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BA2F-E230-DB6E-3414-0517F39BE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Trends and characteristics of the Loan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040C1-2BCD-1BAA-840E-BB4455904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4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84C13-239E-9E1A-EABD-AB0A3F9EC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D0816-14D3-FC87-DF2F-6229ED097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Power BI (primarily):</a:t>
            </a:r>
          </a:p>
          <a:p>
            <a:pPr lvl="1"/>
            <a:r>
              <a:rPr lang="en-US" dirty="0"/>
              <a:t>To create data visualizations</a:t>
            </a:r>
          </a:p>
          <a:p>
            <a:pPr lvl="2"/>
            <a:r>
              <a:rPr lang="en-US" dirty="0"/>
              <a:t>Created various plots and charts</a:t>
            </a:r>
          </a:p>
          <a:p>
            <a:pPr lvl="1"/>
            <a:r>
              <a:rPr lang="en-US" dirty="0"/>
              <a:t>To create new columns and calculated fields via DAX statements to clean and transform the data</a:t>
            </a:r>
          </a:p>
          <a:p>
            <a:pPr lvl="2"/>
            <a:r>
              <a:rPr lang="en-US" dirty="0"/>
              <a:t>For example:</a:t>
            </a:r>
          </a:p>
          <a:p>
            <a:pPr lvl="3"/>
            <a:r>
              <a:rPr lang="en-US" dirty="0"/>
              <a:t>To get counts of loan grade</a:t>
            </a:r>
          </a:p>
          <a:p>
            <a:pPr lvl="3"/>
            <a:r>
              <a:rPr lang="en-US" dirty="0"/>
              <a:t>Switch-case statement to create ‘</a:t>
            </a:r>
            <a:r>
              <a:rPr lang="en-US" dirty="0" err="1"/>
              <a:t>loan_performance</a:t>
            </a:r>
            <a:r>
              <a:rPr lang="en-US" dirty="0"/>
              <a:t>’ column based on the various </a:t>
            </a:r>
            <a:r>
              <a:rPr lang="en-US" dirty="0" err="1"/>
              <a:t>loan_status</a:t>
            </a:r>
            <a:r>
              <a:rPr lang="en-US" dirty="0"/>
              <a:t> categories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Switched to Power BI vs Python after I had issues importing the CSV file (due to RAM constraints) into Python via Pandas’ </a:t>
            </a:r>
            <a:r>
              <a:rPr lang="en-US" dirty="0" err="1"/>
              <a:t>to_csv</a:t>
            </a:r>
            <a:r>
              <a:rPr lang="en-US" dirty="0"/>
              <a:t>() method</a:t>
            </a:r>
          </a:p>
          <a:p>
            <a:pPr lvl="2"/>
            <a:r>
              <a:rPr lang="en-US" dirty="0"/>
              <a:t>To be clear: Other packages and options exist in Python for handling large files—e.g.: </a:t>
            </a:r>
            <a:r>
              <a:rPr lang="en-US" dirty="0" err="1"/>
              <a:t>pyspark</a:t>
            </a:r>
            <a:r>
              <a:rPr lang="en-US" dirty="0"/>
              <a:t>, polars, cloud-based options, packages involving SQL, etc.—but I’m most familiar with Pandas &amp; </a:t>
            </a:r>
            <a:r>
              <a:rPr lang="en-US" dirty="0" err="1"/>
              <a:t>numPy</a:t>
            </a:r>
            <a:r>
              <a:rPr lang="en-US" dirty="0"/>
              <a:t> packages for data cleaning and file processing</a:t>
            </a:r>
          </a:p>
          <a:p>
            <a:r>
              <a:rPr lang="en-US" dirty="0"/>
              <a:t>Python a bit too:</a:t>
            </a:r>
          </a:p>
          <a:p>
            <a:pPr lvl="1"/>
            <a:r>
              <a:rPr lang="en-US" dirty="0"/>
              <a:t>Mainly to do some extra statistical and regression analysis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132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649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PDF</vt:lpstr>
      <vt:lpstr>Data Analysis Project for Nulnet</vt:lpstr>
      <vt:lpstr>Brief overview of the dataset</vt:lpstr>
      <vt:lpstr>Loan Volume over time</vt:lpstr>
      <vt:lpstr>Seasonality in loan volume</vt:lpstr>
      <vt:lpstr>Loan grades vs Loan performance</vt:lpstr>
      <vt:lpstr>Borrower Factors that affect Loan performance</vt:lpstr>
      <vt:lpstr>Other Trends and characteristics of the Loan data</vt:lpstr>
      <vt:lpstr>Software and Tools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Project for Nulnet</dc:title>
  <dc:creator>Kevin Allen</dc:creator>
  <cp:lastModifiedBy>Kevin Allen</cp:lastModifiedBy>
  <cp:revision>2</cp:revision>
  <dcterms:created xsi:type="dcterms:W3CDTF">2024-03-15T23:40:41Z</dcterms:created>
  <dcterms:modified xsi:type="dcterms:W3CDTF">2024-03-16T21:34:51Z</dcterms:modified>
</cp:coreProperties>
</file>