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77" d="100"/>
          <a:sy n="77" d="100"/>
        </p:scale>
        <p:origin x="749"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99DEAE6-90A4-4E4A-9C85-8B51C68C16AD}" type="datetimeFigureOut">
              <a:rPr lang="en-IN" smtClean="0"/>
              <a:t>25-06-2024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A24A292B-D104-4490-8ECB-A1FA8700225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4A292B-D104-4490-8ECB-A1FA8700225B}"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619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5252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1275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4935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4079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483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095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2737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5767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6590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453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115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063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357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340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949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4846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973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6/25/2024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0906414"/>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7010400" y="2815969"/>
            <a:ext cx="28194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3" name="Title 12">
            <a:extLst>
              <a:ext uri="{FF2B5EF4-FFF2-40B4-BE49-F238E27FC236}">
                <a16:creationId xmlns:a16="http://schemas.microsoft.com/office/drawing/2014/main" id="{E752BEEE-65F5-EA05-DA35-39D8495E3313}"/>
              </a:ext>
            </a:extLst>
          </p:cNvPr>
          <p:cNvSpPr>
            <a:spLocks noGrp="1"/>
          </p:cNvSpPr>
          <p:nvPr>
            <p:ph type="ctrTitle"/>
          </p:nvPr>
        </p:nvSpPr>
        <p:spPr>
          <a:xfrm>
            <a:off x="3195574" y="2104786"/>
            <a:ext cx="5800851" cy="443198"/>
          </a:xfrm>
        </p:spPr>
        <p:txBody>
          <a:bodyPr/>
          <a:lstStyle/>
          <a:p>
            <a:r>
              <a:rPr lang="en-IN" dirty="0"/>
              <a:t>Kallepalli Sravani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055418" cy="5276444"/>
          </a:xfrm>
          <a:prstGeom prst="rect">
            <a:avLst/>
          </a:prstGeom>
        </p:spPr>
        <p:txBody>
          <a:bodyPr vert="horz" wrap="square" lIns="0" tIns="13335" rIns="0" bIns="0" rtlCol="0">
            <a:spAutoFit/>
          </a:bodyPr>
          <a:lstStyle/>
          <a:p>
            <a:pPr marL="0" marR="0" lvl="0" indent="0" algn="l" defTabSz="914400" rtl="0" eaLnBrk="0" fontAlgn="base" latinLnBrk="0" hangingPunct="0">
              <a:lnSpc>
                <a:spcPct val="100000"/>
              </a:lnSpc>
              <a:spcBef>
                <a:spcPct val="0"/>
              </a:spcBef>
              <a:spcAft>
                <a:spcPct val="0"/>
              </a:spcAft>
            </a:pPr>
            <a:r>
              <a:rPr lang="en-IN" dirty="0"/>
              <a:t> </a:t>
            </a:r>
            <a:r>
              <a:rPr dirty="0"/>
              <a:t>R</a:t>
            </a:r>
            <a:r>
              <a:rPr spc="-40" dirty="0"/>
              <a:t>E</a:t>
            </a:r>
            <a:r>
              <a:rPr spc="15" dirty="0"/>
              <a:t>S</a:t>
            </a:r>
            <a:r>
              <a:rPr spc="-30" dirty="0"/>
              <a:t>U</a:t>
            </a:r>
            <a:r>
              <a:rPr spc="-405" dirty="0"/>
              <a:t>L</a:t>
            </a:r>
            <a:r>
              <a:rPr dirty="0"/>
              <a:t>TS</a:t>
            </a:r>
            <a:br>
              <a:rPr lang="en-IN" dirty="0"/>
            </a:br>
            <a:br>
              <a:rPr lang="en-IN" dirty="0"/>
            </a:br>
            <a:br>
              <a:rPr lang="en-IN" dirty="0"/>
            </a:br>
            <a:r>
              <a:rPr lang="en-US" altLang="en-US" sz="1800" dirty="0">
                <a:latin typeface="Rozha One" panose="020B0604020202020204" charset="0"/>
                <a:cs typeface="Rozha One" panose="020B0604020202020204" charset="0"/>
              </a:rPr>
              <a:t>Sample Logs: Show examples of the key_log.txt and </a:t>
            </a:r>
            <a:r>
              <a:rPr lang="en-US" altLang="en-US" sz="1800" dirty="0" err="1">
                <a:latin typeface="Rozha One" panose="020B0604020202020204" charset="0"/>
                <a:cs typeface="Rozha One" panose="020B0604020202020204" charset="0"/>
              </a:rPr>
              <a:t>key_log.json</a:t>
            </a:r>
            <a:r>
              <a:rPr lang="en-US" altLang="en-US" sz="1800" dirty="0">
                <a:latin typeface="Rozha One" panose="020B0604020202020204" charset="0"/>
                <a:cs typeface="Rozha One" panose="020B0604020202020204" charset="0"/>
              </a:rPr>
              <a:t> files to illustrate how the keystrokes are recorded.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Successfully implemented a </a:t>
            </a:r>
            <a:r>
              <a:rPr lang="en-US" altLang="en-US" sz="1800" b="0" dirty="0" err="1">
                <a:latin typeface="Rozha One" panose="020B0604020202020204" charset="0"/>
                <a:cs typeface="Rozha One" panose="020B0604020202020204" charset="0"/>
              </a:rPr>
              <a:t>keylogger</a:t>
            </a:r>
            <a:r>
              <a:rPr lang="en-US" altLang="en-US" sz="1800" b="0" dirty="0">
                <a:latin typeface="Rozha One" panose="020B0604020202020204" charset="0"/>
                <a:cs typeface="Rozha One" panose="020B0604020202020204" charset="0"/>
              </a:rPr>
              <a:t> that captures keystrokes and records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   them into both text and JSON files.</a:t>
            </a:r>
            <a:br>
              <a:rPr lang="en-US" altLang="en-US" sz="1800" b="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Real-time keylogging with start and stop functionality controlled via a simple GUI.</a:t>
            </a:r>
            <a:br>
              <a:rPr lang="en-US" altLang="en-US" sz="1800" b="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project demonstrated the capability to effectively capture and log keystrokes in real-time.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GUI provided a user-friendly way to control 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making it accessible and easy to use.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Emphasized the ethical use of </a:t>
            </a:r>
            <a:r>
              <a:rPr lang="en-US" sz="1800" dirty="0" err="1">
                <a:latin typeface="Rozha One" panose="020B0604020202020204" charset="0"/>
                <a:cs typeface="Rozha One" panose="020B0604020202020204" charset="0"/>
              </a:rPr>
              <a:t>keyloggers</a:t>
            </a:r>
            <a:r>
              <a:rPr lang="en-US" sz="1800" dirty="0">
                <a:latin typeface="Rozha One" panose="020B0604020202020204" charset="0"/>
                <a:cs typeface="Rozha One" panose="020B0604020202020204" charset="0"/>
              </a:rPr>
              <a:t> and the importance of implementing security measures to protect against malicious use</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11" name="Picture 10"/>
          <p:cNvPicPr>
            <a:picLocks noChangeAspect="1"/>
          </p:cNvPicPr>
          <p:nvPr/>
        </p:nvPicPr>
        <p:blipFill>
          <a:blip r:embed="rId3"/>
          <a:stretch>
            <a:fillRect/>
          </a:stretch>
        </p:blipFill>
        <p:spPr>
          <a:xfrm>
            <a:off x="762000" y="1143000"/>
            <a:ext cx="10828020" cy="861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ACF1B0D-9EB7-3FCF-CBFA-737757C42648}"/>
              </a:ext>
            </a:extLst>
          </p:cNvPr>
          <p:cNvSpPr>
            <a:spLocks noGrp="1"/>
          </p:cNvSpPr>
          <p:nvPr>
            <p:ph type="subTitle" idx="1"/>
          </p:nvPr>
        </p:nvSpPr>
        <p:spPr/>
        <p:txBody>
          <a:bodyPr>
            <a:normAutofit/>
          </a:bodyPr>
          <a:lstStyle/>
          <a:p>
            <a:r>
              <a:rPr lang="en-IN" sz="2400" u="sng"/>
              <a:t>             https</a:t>
            </a:r>
            <a:r>
              <a:rPr lang="en-IN" sz="2400" u="sng" dirty="0"/>
              <a:t>://github.com/Kallepallisravani/Sravani.git</a:t>
            </a:r>
          </a:p>
        </p:txBody>
      </p:sp>
      <p:sp>
        <p:nvSpPr>
          <p:cNvPr id="5" name="TextBox 4">
            <a:extLst>
              <a:ext uri="{FF2B5EF4-FFF2-40B4-BE49-F238E27FC236}">
                <a16:creationId xmlns:a16="http://schemas.microsoft.com/office/drawing/2014/main" id="{773D690A-C818-AE67-7A46-DE4DDEBAA949}"/>
              </a:ext>
            </a:extLst>
          </p:cNvPr>
          <p:cNvSpPr txBox="1"/>
          <p:nvPr/>
        </p:nvSpPr>
        <p:spPr>
          <a:xfrm>
            <a:off x="533400" y="685800"/>
            <a:ext cx="8689284" cy="646331"/>
          </a:xfrm>
          <a:prstGeom prst="rect">
            <a:avLst/>
          </a:prstGeom>
          <a:noFill/>
        </p:spPr>
        <p:txBody>
          <a:bodyPr wrap="square">
            <a:spAutoFit/>
          </a:bodyPr>
          <a:lstStyle/>
          <a:p>
            <a:r>
              <a:rPr lang="en-IN" sz="3600" dirty="0"/>
              <a:t>Project link:</a:t>
            </a:r>
          </a:p>
        </p:txBody>
      </p:sp>
    </p:spTree>
    <p:extLst>
      <p:ext uri="{BB962C8B-B14F-4D97-AF65-F5344CB8AC3E}">
        <p14:creationId xmlns:p14="http://schemas.microsoft.com/office/powerpoint/2010/main" val="351535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1007994"/>
            <a:ext cx="8317548" cy="4171655"/>
          </a:xfrm>
          <a:prstGeom prst="rect">
            <a:avLst/>
          </a:prstGeom>
        </p:spPr>
        <p:txBody>
          <a:bodyPr vert="horz" wrap="square" lIns="0" tIns="16510" rIns="0" bIns="0" rtlCol="0">
            <a:spAutoFit/>
          </a:bodyPr>
          <a:lstStyle/>
          <a:p>
            <a:pPr marL="12700">
              <a:spcBef>
                <a:spcPts val="130"/>
              </a:spcBef>
            </a:pPr>
            <a:r>
              <a:rPr lang="en-IN" spc="5" dirty="0">
                <a:solidFill>
                  <a:schemeClr val="tx2">
                    <a:lumMod val="10000"/>
                  </a:schemeClr>
                </a:solidFill>
              </a:rPr>
              <a:t>KEY LOGGER AND SECURITY</a:t>
            </a:r>
            <a:br>
              <a:rPr lang="en-IN" spc="5" dirty="0">
                <a:solidFill>
                  <a:schemeClr val="tx2">
                    <a:lumMod val="10000"/>
                  </a:schemeClr>
                </a:solidFill>
              </a:rPr>
            </a:br>
            <a:br>
              <a:rPr lang="en-IN" spc="5" dirty="0">
                <a:solidFill>
                  <a:schemeClr val="tx2">
                    <a:lumMod val="10000"/>
                  </a:schemeClr>
                </a:solidFill>
              </a:rPr>
            </a:br>
            <a:br>
              <a:rPr lang="en-IN" spc="5" dirty="0">
                <a:solidFill>
                  <a:schemeClr val="tx2">
                    <a:lumMod val="10000"/>
                  </a:schemeClr>
                </a:solidFill>
              </a:rPr>
            </a:br>
            <a:r>
              <a:rPr lang="en-US" sz="2800" dirty="0">
                <a:solidFill>
                  <a:schemeClr val="tx2">
                    <a:lumMod val="10000"/>
                  </a:schemeClr>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r>
              <a:rPr lang="en-US" sz="2800" dirty="0">
                <a:latin typeface="Rozha One" panose="020B0604020202020204" charset="0"/>
                <a:cs typeface="Rozha One" panose="020B0604020202020204" charset="0"/>
              </a:rPr>
              <a:t>.</a:t>
            </a: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2155" y="981998"/>
            <a:ext cx="9220200" cy="5442644"/>
          </a:xfrm>
          <a:prstGeom prst="rect">
            <a:avLst/>
          </a:prstGeom>
        </p:spPr>
        <p:txBody>
          <a:bodyPr vert="horz" wrap="square" lIns="0" tIns="13335" rIns="0" bIns="0" rtlCol="0">
            <a:spAutoFit/>
          </a:bodyPr>
          <a:lstStyle/>
          <a:p>
            <a:pPr marL="571500" lvl="0" indent="-571500" algn="l" eaLnBrk="0" fontAlgn="base" hangingPunct="0">
              <a:spcBef>
                <a:spcPct val="0"/>
              </a:spcBef>
              <a:spcAft>
                <a:spcPct val="0"/>
              </a:spcAft>
              <a:buFont typeface="Wingdings" panose="05000000000000000000" pitchFamily="2" charset="2"/>
              <a:buChar char="§"/>
            </a:pPr>
            <a:r>
              <a:rPr lang="en-IN" spc="25" dirty="0"/>
              <a:t>   </a:t>
            </a:r>
            <a:r>
              <a:rPr spc="25" dirty="0">
                <a:solidFill>
                  <a:schemeClr val="tx2">
                    <a:lumMod val="10000"/>
                  </a:schemeClr>
                </a:solidFill>
              </a:rPr>
              <a:t>A</a:t>
            </a:r>
            <a:r>
              <a:rPr spc="-5" dirty="0">
                <a:solidFill>
                  <a:schemeClr val="tx2">
                    <a:lumMod val="10000"/>
                  </a:schemeClr>
                </a:solidFill>
              </a:rPr>
              <a:t>G</a:t>
            </a:r>
            <a:r>
              <a:rPr spc="-35" dirty="0">
                <a:solidFill>
                  <a:schemeClr val="tx2">
                    <a:lumMod val="10000"/>
                  </a:schemeClr>
                </a:solidFill>
              </a:rPr>
              <a:t>E</a:t>
            </a:r>
            <a:r>
              <a:rPr spc="15" dirty="0">
                <a:solidFill>
                  <a:schemeClr val="tx2">
                    <a:lumMod val="10000"/>
                  </a:schemeClr>
                </a:solidFill>
              </a:rPr>
              <a:t>N</a:t>
            </a:r>
            <a:r>
              <a:rPr dirty="0">
                <a:solidFill>
                  <a:schemeClr val="tx2">
                    <a:lumMod val="10000"/>
                  </a:schemeClr>
                </a:solidFill>
              </a:rPr>
              <a:t>DA</a:t>
            </a:r>
            <a:br>
              <a:rPr lang="en-IN" dirty="0">
                <a:solidFill>
                  <a:schemeClr val="tx2">
                    <a:lumMod val="10000"/>
                  </a:schemeClr>
                </a:solidFill>
              </a:rPr>
            </a:br>
            <a:r>
              <a:rPr lang="en-IN" dirty="0">
                <a:solidFill>
                  <a:schemeClr val="tx2">
                    <a:lumMod val="10000"/>
                  </a:schemeClr>
                </a:solidFill>
              </a:rPr>
              <a:t>              </a:t>
            </a:r>
            <a:br>
              <a:rPr lang="en-IN" dirty="0">
                <a:solidFill>
                  <a:schemeClr val="tx2">
                    <a:lumMod val="10000"/>
                  </a:schemeClr>
                </a:solidFill>
              </a:rPr>
            </a:br>
            <a:r>
              <a:rPr lang="en-IN" dirty="0">
                <a:solidFill>
                  <a:schemeClr val="tx2">
                    <a:lumMod val="10000"/>
                  </a:schemeClr>
                </a:solidFill>
              </a:rPr>
              <a:t>              </a:t>
            </a:r>
            <a:r>
              <a:rPr lang="en-US" altLang="en-US" sz="2400" dirty="0">
                <a:solidFill>
                  <a:schemeClr val="tx2">
                    <a:lumMod val="10000"/>
                  </a:schemeClr>
                </a:solidFill>
                <a:latin typeface="Rozha One" panose="020B0604020202020204" charset="0"/>
                <a:cs typeface="Rozha One" panose="020B0604020202020204" charset="0"/>
              </a:rPr>
              <a:t>Introduction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Problem Statement</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Project Overview</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End Users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Solution and Value Proposition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The "Wow" Factor in Our Solution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Modelling</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Results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Conclusion and Q&amp;A </a:t>
            </a:r>
            <a:br>
              <a:rPr lang="en-US" altLang="en-US" dirty="0">
                <a:latin typeface="Rozha One" panose="020B0604020202020204" charset="0"/>
                <a:cs typeface="Rozha One" panose="020B0604020202020204" charset="0"/>
              </a:rPr>
            </a:b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609600"/>
            <a:ext cx="7010400" cy="477181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are tools that record keystrokes on a computer. They can be hardware or software-based, used for monitoring or malicious purposes. </a:t>
            </a: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raise privacy concerns and legal issues, so it's essential to protect against them. Let me know if you need more details on any specific point!</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1032869"/>
            <a:ext cx="8251825" cy="3520707"/>
          </a:xfrm>
          <a:prstGeom prst="rect">
            <a:avLst/>
          </a:prstGeom>
        </p:spPr>
        <p:txBody>
          <a:bodyPr vert="horz" wrap="square" lIns="0" tIns="16510" rIns="0" bIns="0" rtlCol="0">
            <a:spAutoFit/>
          </a:bodyPr>
          <a:lstStyle/>
          <a:p>
            <a:pPr marL="12700" algn="l">
              <a:spcBef>
                <a:spcPts val="130"/>
              </a:spcBef>
              <a:tabLst>
                <a:tab pos="2642870" algn="l"/>
              </a:tabLst>
            </a:pPr>
            <a:r>
              <a:rPr sz="4250" spc="5" dirty="0"/>
              <a:t>PROJECT	</a:t>
            </a:r>
            <a:r>
              <a:rPr sz="4250" spc="-20" dirty="0"/>
              <a:t>OVERVIEW</a:t>
            </a:r>
            <a:br>
              <a:rPr lang="en-IN" sz="4250" spc="-20" dirty="0"/>
            </a:br>
            <a:br>
              <a:rPr lang="en-IN" sz="4250" spc="-20" dirty="0"/>
            </a:br>
            <a:r>
              <a:rPr lang="en-US" sz="24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br>
              <a:rPr lang="en-IN" sz="2400" dirty="0">
                <a:latin typeface="Rozha One" panose="020B0604020202020204" charset="0"/>
                <a:cs typeface="Rozha One" panose="020B0604020202020204" charset="0"/>
              </a:rPr>
            </a:br>
            <a:endParaRPr sz="2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111298" cy="3894656"/>
          </a:xfrm>
          <a:prstGeom prst="rect">
            <a:avLst/>
          </a:prstGeom>
        </p:spPr>
        <p:txBody>
          <a:bodyPr vert="horz" wrap="square" lIns="0" tIns="16510" rIns="0" bIns="0" rtlCol="0">
            <a:spAutoFit/>
          </a:bodyPr>
          <a:lstStyle/>
          <a:p>
            <a:pPr marL="12700" algn="l">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or keystroke loggers, are tools that record what a person types on a device. While there are legitimate and legal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many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are malicious. In a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attack, the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software records every keystroke on the victim’s device and sends it to the attacker</a:t>
            </a:r>
            <a:r>
              <a:rPr lang="en-US" sz="2800" b="0" dirty="0">
                <a:solidFill>
                  <a:srgbClr val="000000"/>
                </a:solidFill>
                <a:highlight>
                  <a:srgbClr val="FFFFFF"/>
                </a:highlight>
                <a:latin typeface="Rozha One" panose="020B0604020202020204" charset="0"/>
                <a:cs typeface="Rozha One" panose="020B0604020202020204" charset="0"/>
              </a:rPr>
              <a:t>.</a:t>
            </a:r>
            <a:br>
              <a:rPr lang="en-IN" sz="2800" b="0" dirty="0">
                <a:latin typeface="Rozha One" panose="020B0604020202020204" charset="0"/>
                <a:cs typeface="Rozha One" panose="020B0604020202020204" charset="0"/>
              </a:rPr>
            </a:br>
            <a:endParaRPr sz="3200" b="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462963" y="343659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459432"/>
            <a:ext cx="8910637" cy="4168449"/>
          </a:xfrm>
          <a:prstGeom prst="rect">
            <a:avLst/>
          </a:prstGeom>
        </p:spPr>
        <p:txBody>
          <a:bodyPr vert="horz" wrap="square" lIns="0" tIns="13335" rIns="0" bIns="0" rtlCol="0">
            <a:spAutoFit/>
          </a:bodyPr>
          <a:lstStyle/>
          <a:p>
            <a:pPr marL="12700" algn="l" rtl="0">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br>
              <a:rPr lang="en-IN" sz="3200" dirty="0"/>
            </a:br>
            <a:br>
              <a:rPr lang="en-IN" sz="3600" dirty="0"/>
            </a:br>
            <a:r>
              <a:rPr lang="en-IN" sz="3600" dirty="0"/>
              <a:t>          </a:t>
            </a:r>
            <a:r>
              <a:rPr lang="en-US" sz="2800" dirty="0">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br>
              <a:rPr lang="en-US" sz="2800" dirty="0">
                <a:latin typeface="Rozha One" panose="020B0604020202020204" charset="0"/>
                <a:cs typeface="Rozha One" panose="020B0604020202020204" charset="0"/>
              </a:rPr>
            </a:br>
            <a:endParaRPr sz="28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3245632"/>
            <a:ext cx="2466975" cy="3419475"/>
          </a:xfrm>
          <a:prstGeom prst="rect">
            <a:avLst/>
          </a:prstGeom>
        </p:spPr>
      </p:pic>
      <p:sp>
        <p:nvSpPr>
          <p:cNvPr id="7" name="object 7"/>
          <p:cNvSpPr txBox="1">
            <a:spLocks noGrp="1"/>
          </p:cNvSpPr>
          <p:nvPr>
            <p:ph type="title"/>
          </p:nvPr>
        </p:nvSpPr>
        <p:spPr>
          <a:xfrm>
            <a:off x="457200" y="825875"/>
            <a:ext cx="8704262" cy="4910319"/>
          </a:xfrm>
          <a:prstGeom prst="rect">
            <a:avLst/>
          </a:prstGeom>
        </p:spPr>
        <p:txBody>
          <a:bodyPr vert="horz" wrap="square" lIns="0" tIns="16510" rIns="0" bIns="0" rtlCol="0">
            <a:spAutoFit/>
          </a:bodyPr>
          <a:lstStyle/>
          <a:p>
            <a:pPr marL="0" marR="0" lvl="0" indent="0" algn="l" defTabSz="914400" rtl="0" eaLnBrk="0" fontAlgn="base" latinLnBrk="0" hangingPunct="0">
              <a:lnSpc>
                <a:spcPct val="150000"/>
              </a:lnSpc>
              <a:spcBef>
                <a:spcPct val="0"/>
              </a:spcBef>
              <a:spcAft>
                <a:spcPct val="0"/>
              </a:spcAft>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a:t>SOLUTION</a:t>
            </a:r>
            <a:br>
              <a:rPr lang="en-IN" sz="3600" spc="20" dirty="0"/>
            </a:br>
            <a:r>
              <a:rPr lang="en-US" altLang="en-US" sz="2400" dirty="0">
                <a:latin typeface="Rozha One" panose="020B0604020202020204" charset="0"/>
                <a:cs typeface="Rozha One" panose="020B0604020202020204" charset="0"/>
              </a:rPr>
              <a:t>Effortless Transformation: </a:t>
            </a:r>
            <a:r>
              <a:rPr lang="en-US" altLang="en-US" sz="2000" dirty="0">
                <a:latin typeface="Rozha One" panose="020B0604020202020204" charset="0"/>
                <a:cs typeface="Rozha One" panose="020B0604020202020204" charset="0"/>
              </a:rPr>
              <a:t>Seamlessly convert your keystrokes into captivating presentations.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Cutting-Edge Analysis Tools: </a:t>
            </a:r>
            <a:r>
              <a:rPr lang="en-US" altLang="en-US" sz="2000" dirty="0">
                <a:latin typeface="Rozha One" panose="020B0604020202020204" charset="0"/>
                <a:cs typeface="Rozha One" panose="020B0604020202020204" charset="0"/>
              </a:rPr>
              <a:t>Utilize advanced algorithms to extract valuable insights from your typing activities.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Seamless Integration:</a:t>
            </a:r>
            <a:r>
              <a:rPr lang="en-US" altLang="en-US" sz="2000" dirty="0">
                <a:latin typeface="Rozha One" panose="020B0604020202020204" charset="0"/>
                <a:cs typeface="Rozha One" panose="020B0604020202020204" charset="0"/>
              </a:rPr>
              <a:t> Directly import analyzed data into PowerPoint for streamlined presentation creation.</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Boost Productivity: </a:t>
            </a:r>
            <a:r>
              <a:rPr lang="en-US" altLang="en-US" sz="2000" dirty="0">
                <a:latin typeface="Rozha One" panose="020B0604020202020204" charset="0"/>
                <a:cs typeface="Rozha One" panose="020B0604020202020204" charset="0"/>
              </a:rPr>
              <a:t>Say goodbye to tedious data collection and hello to efficient workflow optimization</a:t>
            </a: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3" y="694215"/>
            <a:ext cx="8251825" cy="8386911"/>
          </a:xfrm>
          <a:prstGeom prst="rect">
            <a:avLst/>
          </a:prstGeom>
        </p:spPr>
        <p:txBody>
          <a:bodyPr vert="horz" wrap="square" lIns="0" tIns="12700" rIns="0" bIns="0" rtlCol="0">
            <a:spAutoFit/>
          </a:bodyPr>
          <a:lstStyle/>
          <a:p>
            <a:pPr marL="12700">
              <a:spcBef>
                <a:spcPts val="100"/>
              </a:spcBef>
            </a:pPr>
            <a:r>
              <a:rPr lang="en-US" b="1" dirty="0">
                <a:latin typeface="Rozha One" panose="020B0604020202020204" charset="0"/>
                <a:cs typeface="Rozha One" panose="020B0604020202020204" charset="0"/>
              </a:rPr>
              <a:t>Architecture Overview:</a:t>
            </a:r>
          </a:p>
          <a:p>
            <a:pPr>
              <a:lnSpc>
                <a:spcPct val="150000"/>
              </a:lnSpc>
            </a:pPr>
            <a:r>
              <a:rPr lang="en-US" b="1" dirty="0">
                <a:latin typeface="Rozha One" panose="020B0604020202020204" charset="0"/>
                <a:cs typeface="Rozha One" panose="020B0604020202020204" charset="0"/>
              </a:rPr>
              <a:t>Modular </a:t>
            </a:r>
            <a:r>
              <a:rPr lang="en-US" b="1" dirty="0" err="1">
                <a:latin typeface="Rozha One" panose="020B0604020202020204" charset="0"/>
                <a:cs typeface="Rozha One" panose="020B0604020202020204" charset="0"/>
              </a:rPr>
              <a:t>Design:</a:t>
            </a:r>
            <a:r>
              <a:rPr lang="en-US" dirty="0" err="1">
                <a:latin typeface="Rozha One" panose="020B0604020202020204" charset="0"/>
                <a:cs typeface="Rozha One" panose="020B0604020202020204" charset="0"/>
              </a:rPr>
              <a:t>The</a:t>
            </a:r>
            <a:r>
              <a:rPr lang="en-US" dirty="0">
                <a:latin typeface="Rozha One" panose="020B0604020202020204" charset="0"/>
                <a:cs typeface="Rozha One" panose="020B0604020202020204" charset="0"/>
              </a:rPr>
              <a:t> </a:t>
            </a:r>
            <a:r>
              <a:rPr lang="en-US" dirty="0" err="1">
                <a:latin typeface="Rozha One" panose="020B0604020202020204" charset="0"/>
                <a:cs typeface="Rozha One" panose="020B0604020202020204" charset="0"/>
              </a:rPr>
              <a:t>keylogger</a:t>
            </a:r>
            <a:r>
              <a:rPr lang="en-US" dirty="0">
                <a:latin typeface="Rozha One" panose="020B0604020202020204" charset="0"/>
                <a:cs typeface="Rozha One" panose="020B0604020202020204" charset="0"/>
              </a:rPr>
              <a:t> code is structured into modular functions for better readability and maintenance.</a:t>
            </a:r>
          </a:p>
          <a:p>
            <a:pPr>
              <a:lnSpc>
                <a:spcPct val="150000"/>
              </a:lnSpc>
            </a:pPr>
            <a:r>
              <a:rPr lang="en-US" b="1" dirty="0">
                <a:latin typeface="Rozha One" panose="020B0604020202020204" charset="0"/>
                <a:cs typeface="Rozha One" panose="020B0604020202020204" charset="0"/>
              </a:rPr>
              <a:t>Event </a:t>
            </a:r>
            <a:r>
              <a:rPr lang="en-US" b="1" dirty="0" err="1">
                <a:latin typeface="Rozha One" panose="020B0604020202020204" charset="0"/>
                <a:cs typeface="Rozha One" panose="020B0604020202020204" charset="0"/>
              </a:rPr>
              <a:t>Handling:</a:t>
            </a:r>
            <a:r>
              <a:rPr lang="en-US" dirty="0" err="1">
                <a:latin typeface="Rozha One" panose="020B0604020202020204" charset="0"/>
                <a:cs typeface="Rozha One" panose="020B0604020202020204" charset="0"/>
              </a:rPr>
              <a:t>Utilizes</a:t>
            </a:r>
            <a:r>
              <a:rPr lang="en-US" dirty="0">
                <a:latin typeface="Rozha One" panose="020B0604020202020204" charset="0"/>
                <a:cs typeface="Rozha One" panose="020B0604020202020204" charset="0"/>
              </a:rPr>
              <a:t> the </a:t>
            </a:r>
            <a:r>
              <a:rPr lang="en-US" dirty="0" err="1">
                <a:latin typeface="Rozha One" panose="020B0604020202020204" charset="0"/>
                <a:cs typeface="Rozha One" panose="020B0604020202020204" charset="0"/>
              </a:rPr>
              <a:t>pynput</a:t>
            </a:r>
            <a:r>
              <a:rPr lang="en-US" dirty="0">
                <a:latin typeface="Rozha One" panose="020B0604020202020204" charset="0"/>
                <a:cs typeface="Rozha One" panose="020B0604020202020204" charset="0"/>
              </a:rPr>
              <a:t> library to capture and </a:t>
            </a:r>
            <a:r>
              <a:rPr lang="en-US" dirty="0" err="1">
                <a:latin typeface="Rozha One" panose="020B0604020202020204" charset="0"/>
                <a:cs typeface="Rozha One" panose="020B0604020202020204" charset="0"/>
              </a:rPr>
              <a:t>handlekeyboardevents</a:t>
            </a:r>
            <a:endParaRPr lang="en-US" dirty="0">
              <a:latin typeface="Rozha One" panose="020B0604020202020204" charset="0"/>
              <a:cs typeface="Rozha One" panose="020B0604020202020204" charset="0"/>
            </a:endParaRPr>
          </a:p>
          <a:p>
            <a:pPr>
              <a:lnSpc>
                <a:spcPct val="150000"/>
              </a:lnSpc>
            </a:pPr>
            <a:r>
              <a:rPr lang="en-US" b="1" dirty="0">
                <a:latin typeface="Rozha One" panose="020B0604020202020204" charset="0"/>
                <a:cs typeface="Rozha One" panose="020B0604020202020204" charset="0"/>
              </a:rPr>
              <a:t>Data </a:t>
            </a:r>
            <a:r>
              <a:rPr lang="en-US" b="1" dirty="0" err="1">
                <a:latin typeface="Rozha One" panose="020B0604020202020204" charset="0"/>
                <a:cs typeface="Rozha One" panose="020B0604020202020204" charset="0"/>
              </a:rPr>
              <a:t>Logging:</a:t>
            </a:r>
            <a:r>
              <a:rPr lang="en-US" dirty="0" err="1">
                <a:latin typeface="Rozha One" panose="020B0604020202020204" charset="0"/>
                <a:cs typeface="Rozha One" panose="020B0604020202020204" charset="0"/>
              </a:rPr>
              <a:t>Implements</a:t>
            </a:r>
            <a:r>
              <a:rPr lang="en-US" dirty="0">
                <a:latin typeface="Rozha One" panose="020B0604020202020204" charset="0"/>
                <a:cs typeface="Rozha One" panose="020B0604020202020204" charset="0"/>
              </a:rPr>
              <a:t> functions to log captured data into text </a:t>
            </a:r>
            <a:r>
              <a:rPr lang="en-US" dirty="0" err="1">
                <a:latin typeface="Rozha One" panose="020B0604020202020204" charset="0"/>
                <a:cs typeface="Rozha One" panose="020B0604020202020204" charset="0"/>
              </a:rPr>
              <a:t>andJSON</a:t>
            </a:r>
            <a:r>
              <a:rPr lang="en-US" dirty="0">
                <a:latin typeface="Rozha One" panose="020B0604020202020204" charset="0"/>
                <a:cs typeface="Rozha One" panose="020B0604020202020204" charset="0"/>
              </a:rPr>
              <a:t> files</a:t>
            </a:r>
          </a:p>
          <a:p>
            <a:r>
              <a:rPr lang="en-US" dirty="0">
                <a:latin typeface="Rozha One" panose="020B0604020202020204" charset="0"/>
                <a:cs typeface="Rozha One" panose="020B0604020202020204" charset="0"/>
              </a:rPr>
              <a:t>.</a:t>
            </a:r>
            <a:r>
              <a:rPr lang="en-US" b="1" dirty="0">
                <a:latin typeface="Rozha One" panose="020B0604020202020204" charset="0"/>
                <a:cs typeface="Rozha One" panose="020B0604020202020204" charset="0"/>
              </a:rPr>
              <a:t> Components:</a:t>
            </a:r>
          </a:p>
          <a:p>
            <a:pPr marL="457200" indent="-457200">
              <a:buFont typeface="Arial" panose="020B0604020202020204" pitchFamily="34" charset="0"/>
              <a:buChar char="•"/>
            </a:pPr>
            <a:r>
              <a:rPr lang="en-US" b="1" dirty="0">
                <a:latin typeface="Rozha One" panose="020B0604020202020204" charset="0"/>
                <a:cs typeface="Rozha One" panose="020B0604020202020204" charset="0"/>
              </a:rPr>
              <a:t>Key Press Handling: Function: </a:t>
            </a:r>
            <a:r>
              <a:rPr lang="en-US" i="1" dirty="0" err="1">
                <a:latin typeface="Rozha One" panose="020B0604020202020204" charset="0"/>
                <a:cs typeface="Rozha One" panose="020B0604020202020204" charset="0"/>
              </a:rPr>
              <a:t>on_press</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pressed keys.</a:t>
            </a:r>
          </a:p>
          <a:p>
            <a:r>
              <a:rPr lang="en-US" b="1" dirty="0">
                <a:latin typeface="Rozha One" panose="020B0604020202020204" charset="0"/>
                <a:cs typeface="Rozha One" panose="020B0604020202020204" charset="0"/>
              </a:rPr>
              <a:t>	Details: </a:t>
            </a:r>
            <a:r>
              <a:rPr lang="en-US" dirty="0">
                <a:latin typeface="Rozha One" panose="020B0604020202020204" charset="0"/>
                <a:cs typeface="Rozha One" panose="020B0604020202020204" charset="0"/>
              </a:rPr>
              <a:t>Appends key press events to a list and updates the JSON log file.</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Key Release Handling: Function: </a:t>
            </a:r>
            <a:r>
              <a:rPr lang="en-US" i="1" dirty="0" err="1">
                <a:latin typeface="Rozha One" panose="020B0604020202020204" charset="0"/>
                <a:cs typeface="Rozha One" panose="020B0604020202020204" charset="0"/>
              </a:rPr>
              <a:t>on_release</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released keys.</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Details: </a:t>
            </a:r>
            <a:r>
              <a:rPr lang="en-US" dirty="0">
                <a:latin typeface="Rozha One" panose="020B0604020202020204" charset="0"/>
                <a:cs typeface="Rozha One" panose="020B0604020202020204" charset="0"/>
              </a:rPr>
              <a:t>Appends key release events to a list, updates the JSON log file, and accumulates keys for the text log.</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Logging Functions: Text Logging: </a:t>
            </a:r>
            <a:r>
              <a:rPr lang="en-US" i="1" dirty="0" err="1">
                <a:latin typeface="Rozha One" panose="020B0604020202020204" charset="0"/>
                <a:cs typeface="Rozha One" panose="020B0604020202020204" charset="0"/>
              </a:rPr>
              <a:t>generate_text_log</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Writes the recorded keys to key_log.txt.</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JSON Logging</a:t>
            </a:r>
            <a:r>
              <a:rPr lang="en-US" dirty="0">
                <a:latin typeface="Rozha One" panose="020B0604020202020204" charset="0"/>
                <a:cs typeface="Rozha One" panose="020B0604020202020204" charset="0"/>
              </a:rPr>
              <a:t>: </a:t>
            </a:r>
            <a:r>
              <a:rPr lang="en-US" i="1" dirty="0" err="1">
                <a:latin typeface="Rozha One" panose="020B0604020202020204" charset="0"/>
                <a:cs typeface="Rozha One" panose="020B0604020202020204" charset="0"/>
              </a:rPr>
              <a:t>generate_json_file</a:t>
            </a:r>
            <a:r>
              <a:rPr lang="en-US" i="1" dirty="0">
                <a:latin typeface="Rozha One" panose="020B0604020202020204" charset="0"/>
                <a:cs typeface="Rozha One" panose="020B0604020202020204" charset="0"/>
              </a:rPr>
              <a:t>(</a:t>
            </a:r>
            <a:r>
              <a:rPr lang="en-US" i="1" dirty="0" err="1">
                <a:latin typeface="Rozha One" panose="020B0604020202020204" charset="0"/>
                <a:cs typeface="Rozha One" panose="020B0604020202020204" charset="0"/>
              </a:rPr>
              <a:t>keys_used</a:t>
            </a:r>
            <a:r>
              <a:rPr lang="en-US" i="1" dirty="0">
                <a:latin typeface="Rozha One" panose="020B0604020202020204" charset="0"/>
                <a:cs typeface="Rozha One" panose="020B0604020202020204" charset="0"/>
              </a:rPr>
              <a:t>)</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Dumps the list of key events to </a:t>
            </a:r>
            <a:r>
              <a:rPr lang="en-US" dirty="0" err="1">
                <a:latin typeface="Rozha One" panose="020B0604020202020204" charset="0"/>
                <a:cs typeface="Rozha One" panose="020B0604020202020204" charset="0"/>
              </a:rPr>
              <a:t>key_log.json</a:t>
            </a:r>
            <a:r>
              <a:rPr lang="en-US" dirty="0">
                <a:latin typeface="Rozha One" panose="020B0604020202020204" charset="0"/>
                <a:cs typeface="Rozha One" panose="020B0604020202020204" charset="0"/>
              </a:rPr>
              <a:t>.</a:t>
            </a:r>
            <a:endParaRPr lang="en-IN"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pPr>
              <a:lnSpc>
                <a:spcPct val="150000"/>
              </a:lnSpc>
            </a:pPr>
            <a:endParaRPr lang="en-IN" dirty="0">
              <a:latin typeface="Rozha One" panose="020B0604020202020204" charset="0"/>
              <a:cs typeface="Rozha One" panose="020B0604020202020204" charset="0"/>
            </a:endParaRPr>
          </a:p>
          <a:p>
            <a:pPr>
              <a:lnSpc>
                <a:spcPct val="150000"/>
              </a:lnSpc>
            </a:pPr>
            <a:r>
              <a:rPr lang="en-US" dirty="0">
                <a:latin typeface="Rozha One" panose="020B0604020202020204" charset="0"/>
                <a:cs typeface="Rozha One" panose="020B0604020202020204" charset="0"/>
              </a:rPr>
              <a:t>.</a:t>
            </a: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lnSpc>
                <a:spcPct val="100000"/>
              </a:lnSpc>
              <a:spcBef>
                <a:spcPts val="100"/>
              </a:spcBef>
            </a:pPr>
            <a:endParaRPr sz="1800" b="1"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panose="020B0603020202020204"/>
                <a:cs typeface="Trebuchet MS" panose="020B0603020202020204"/>
              </a:rPr>
              <a:t>M</a:t>
            </a:r>
            <a:r>
              <a:rPr sz="3200" b="1" dirty="0">
                <a:latin typeface="Trebuchet MS" panose="020B0603020202020204"/>
                <a:cs typeface="Trebuchet MS" panose="020B0603020202020204"/>
              </a:rPr>
              <a:t>O</a:t>
            </a:r>
            <a:r>
              <a:rPr sz="3200" b="1" spc="-15" dirty="0">
                <a:latin typeface="Trebuchet MS" panose="020B0603020202020204"/>
                <a:cs typeface="Trebuchet MS" panose="020B0603020202020204"/>
              </a:rPr>
              <a:t>D</a:t>
            </a:r>
            <a:r>
              <a:rPr sz="3200" b="1" spc="-35" dirty="0">
                <a:latin typeface="Trebuchet MS" panose="020B0603020202020204"/>
                <a:cs typeface="Trebuchet MS" panose="020B0603020202020204"/>
              </a:rPr>
              <a:t>E</a:t>
            </a:r>
            <a:r>
              <a:rPr sz="3200" b="1" spc="-30" dirty="0">
                <a:latin typeface="Trebuchet MS" panose="020B0603020202020204"/>
                <a:cs typeface="Trebuchet MS" panose="020B0603020202020204"/>
              </a:rPr>
              <a:t>LL</a:t>
            </a:r>
            <a:r>
              <a:rPr sz="3200" b="1" spc="-5" dirty="0">
                <a:latin typeface="Trebuchet MS" panose="020B0603020202020204"/>
                <a:cs typeface="Trebuchet MS" panose="020B0603020202020204"/>
              </a:rPr>
              <a:t>I</a:t>
            </a:r>
            <a:r>
              <a:rPr sz="3200" b="1" spc="30" dirty="0">
                <a:latin typeface="Trebuchet MS" panose="020B0603020202020204"/>
                <a:cs typeface="Trebuchet MS" panose="020B0603020202020204"/>
              </a:rPr>
              <a:t>N</a:t>
            </a:r>
            <a:r>
              <a:rPr sz="3200" b="1" spc="5" dirty="0">
                <a:latin typeface="Trebuchet MS" panose="020B0603020202020204"/>
                <a:cs typeface="Trebuchet MS" panose="020B0603020202020204"/>
              </a:rPr>
              <a:t>G</a:t>
            </a:r>
            <a:endParaRPr sz="32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15</TotalTime>
  <Words>765</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Rozha One</vt:lpstr>
      <vt:lpstr>Trebuchet MS</vt:lpstr>
      <vt:lpstr>Wingdings</vt:lpstr>
      <vt:lpstr>Vapor Trail</vt:lpstr>
      <vt:lpstr>Kallepalli Sravani</vt:lpstr>
      <vt:lpstr>KEY LOGGER AND SECURITY   A key logger is a type of surveillance technology used to record keystrokes on a computer. Ensuring security involves detecting and preventing such malicious software to protect sensitive information and maintain user privacy. </vt:lpstr>
      <vt:lpstr>   AGENDA                              Introduction                                Problem Statement                                Project Overview                                End Users                                Solution and Value Proposition                                The "Wow" Factor in Our Solution                                Modelling                                Results                                Conclusion and Q&amp;A   </vt:lpstr>
      <vt:lpstr>PROBLEM STATEMENT  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vt:lpstr>
      <vt:lpstr>PROJECT OVERVIEW  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 </vt:lpstr>
      <vt:lpstr>WHO ARE THE END USERS?   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vt:lpstr>
      <vt:lpstr>YOUR SOLUTION AND ITS VALUE PROPOSITION            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 </vt:lpstr>
      <vt:lpstr>THE WOW IN YOUR SOLUTION Effortless Transformation: Seamlessly convert your keystrokes into captivating presentations. Cutting-Edge Analysis Tools: Utilize advanced algorithms to extract valuable insights from your typing activities. Seamless Integration: Directly import analyzed data into PowerPoint for streamlined presentation creation. Boost Productivity: Say goodbye to tedious data collection and hello to efficient workflow optimization</vt:lpstr>
      <vt:lpstr>PowerPoint Presentation</vt:lpstr>
      <vt:lpstr> RESULTS   Sample Logs: Show examples of the key_log.txt and key_log.json files to illustrate how the keystrokes are recorded.  Successfully implemented a keylogger that captures keystrokes and records     them into both text and JSON files. Real-time keylogging with start and stop functionality controlled via a simple GUI. The keylogger project demonstrated the capability to effectively capture and log keystrokes in real-time. The GUI provided a user-friendly way to control the keylogger, making it accessible and easy to use. Emphasized the ethical use of keyloggers and the importance of implementing security measures to protect against malicious 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Yarlagadda madhu latha sri</dc:title>
  <dc:creator>HP</dc:creator>
  <cp:lastModifiedBy>kallepalli sravani</cp:lastModifiedBy>
  <cp:revision>13</cp:revision>
  <dcterms:created xsi:type="dcterms:W3CDTF">2024-06-03T05:48:00Z</dcterms:created>
  <dcterms:modified xsi:type="dcterms:W3CDTF">2024-06-25T14:15:36Z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8687797918A745C294FDBF9FB6193546</vt:lpwstr>
  </property>
  <property fmtid="{D5CDD505-2E9C-101B-9397-08002B2CF9AE}" pid="5" name="KSOProductBuildVer">
    <vt:lpwstr>1033-11.2.0.11225</vt:lpwstr>
  </property>
</Properties>
</file>