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2BBFDED-21AB-4A88-8059-D2B00ADA7EFE}">
  <a:tblStyle styleId="{C2BBFDED-21AB-4A88-8059-D2B00ADA7EF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Illustration de la possibilité d’utiliser un bloc pour </a:t>
            </a:r>
            <a:r>
              <a:rPr lang="fr"/>
              <a:t>simuler</a:t>
            </a:r>
            <a:r>
              <a:rPr lang="fr"/>
              <a:t> des variables privées et statiques.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Test de performances sur ces deux patterns: pas de grandes différences (de l’ordre de 100ms au alentour de 20000 objets)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À l’instar de l’instruction ‘var’, il n’est pas possible de déclarer plus d’une fois une même variable avec l’instruction ‘let’ au sein du même scope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Attention lors de l’utilisation de bloc de type ‘switch’, la redéclaration lèvera une erreur aussi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L’utilisation du même identifiant pour une variable avec l’instruction ‘let’ que celui d’un des paramètres d’une fonction entraînera une exception (déjà ‘use’).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On peut palier ce problème en utilisant un nouveau scope.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Avec ‘var’, cela fonctionnera dans les deux cas. (Attention à la réécriture d’un paramètre)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Déclaration identique à l’instruction var, comportement similaire au let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La variable doit obligatoirement être initialisée dans la même ligne de commande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La valeur de la variable ne peut être réassignée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Lorsqu’une variable est déclarée avec l’instruction const, dans le scope global, elle y sera ajouté mais ne sera pas présente dans le context (via node et via console navigateur)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Une variable déclarée avec l’instruction ‘const’ n’est pas ré-assignable mais n’est pas </a:t>
            </a:r>
            <a:r>
              <a:rPr lang="fr"/>
              <a:t>immutable</a:t>
            </a:r>
            <a:r>
              <a:rPr lang="fr"/>
              <a:t>, un objet et/ou un tableau peuvent voir leurs compositions modifiées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Re-déclarer une variable suite à une déclaration avec l’instruction ‘const’ génèrera une erreur.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gestion de la portée d’une variable déclarée avec l’instruction ‘const’ est identique qu’avec l’instruction ‘let’.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Une variable déclarée au sein d’un bloc avec l’instruction ‘var’ engendrera une erreur si une variable est aussi déclarée en amont, hors du bloc avec l’instruction ‘const’.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concept de Temporal Dead Zone est du à la différence de création de la variable.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À l’inverse de ‘var’, ‘let’ n’est pas sujet à la ‘hoisting’.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À l’entrée dans le scope du ‘var’ (fonction englobante), l’espace mémoire pour la variable est alloué et la variable est initialisé à ‘undefined’.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Lorsque à la déclaration de la variable, sa valeur est alors modifiée si une valeur est renseignée.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À l’entrée dans le scope du ‘let’ (bloc englobante), l’espace mémoire pour la variable est alloué et la variable n’est pas.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Lorsque à la déclaration de la variable, la variable est initialisée et sa valeur est alors modifiée si une valeur est renseignée.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L’erreur est donc que l’on ne peut pas manipuler une variable non-initialisée, et même l’opérateur ‘typeOf’.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 comportement est similaire pour l’instruction ‘const’.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Depuis ES2015, ajout de deux nouvelles instructions pour la déclaration de variables: let et const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Quid des différences entre les trois façon de déclarer?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-&gt; But 1, expliquer les nouveaux apports de ‘let’ et ‘const’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Quels problèmes cela peut-il amener?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-&gt; La notion de temporal dead zone et les autres erreurs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temporal dead zone est basé sur l’exécution sur code et non sur l’ordonnancement du code.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Si l’on appelle la fonction de l’exemple </a:t>
            </a:r>
            <a:r>
              <a:rPr lang="fr"/>
              <a:t>ci</a:t>
            </a:r>
            <a:r>
              <a:rPr lang="fr"/>
              <a:t> dessus après la déclaration, aucune exception ne sera levée.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C’est l’instruction historique de déclaration de variable du langage JavaScript.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Il permet l’initialisation, ainsi que la valorisation, le chaînage des initialisations, etc…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Ci dessus le lien vers la documentation MDN de l’opérateur.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‘hoisting’: mécanisme, par lequel, la déclaration de la variable est déplacée au début du scope de la variable à l’exécution.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Déclaration identique à l’instruction var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Lorsqu’une variable est déclarée avec l’instruction let, dans le scope global, elle y sera ajouté mais ne sera pas présente dans l’objet global (window dans les navigateur et global dans node.js)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Illustration de la portée d’une variable déclarée avec l’instruction Let: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Dans le code de gauche, la variable ‘x’ est valorisée à 2 après le bloc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Dans le code de droite, la variable ‘x’ est valorisée à 1 après le bloc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Illustration du cycle de vie d’une variable déclarée avec l’instruction ‘let’ au sein d’une boucle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À gauche, au clic, la valeur 5 sera affichée dans la console peu importe l’élément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À droite, au clic, la valeur affichée sera fonction de l’élément sur lequel l’on aura cliqué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Résolution du problème avec seulement l’utilisation de l’opérateur ‘var’, passage par une fonction et la création d’un nouveau scope (fresh binding).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mozilla.org/en-US/docs/Web/JavaScript/Reference/Statements/var" TargetMode="External"/><Relationship Id="rId4" Type="http://schemas.openxmlformats.org/officeDocument/2006/relationships/hyperlink" Target="https://developer.mozilla.org/en-US/docs/Web/JavaScript/Reference/Statements/let" TargetMode="External"/><Relationship Id="rId11" Type="http://schemas.openxmlformats.org/officeDocument/2006/relationships/hyperlink" Target="https://blog.wax-o.com/2014/09/comment-le-hoisting-fonctionne-en-javascript-et-pourquoi/" TargetMode="External"/><Relationship Id="rId10" Type="http://schemas.openxmlformats.org/officeDocument/2006/relationships/hyperlink" Target="https://rainsoft.io/variables-lifecycle-and-why-let-is-not-hoisted/" TargetMode="External"/><Relationship Id="rId9" Type="http://schemas.openxmlformats.org/officeDocument/2006/relationships/hyperlink" Target="https://esdiscuss.org/topic/performance-concern-with-let-const" TargetMode="External"/><Relationship Id="rId5" Type="http://schemas.openxmlformats.org/officeDocument/2006/relationships/hyperlink" Target="https://developer.mozilla.org/en-US/docs/Web/JavaScript/Reference/Statements/const" TargetMode="External"/><Relationship Id="rId6" Type="http://schemas.openxmlformats.org/officeDocument/2006/relationships/hyperlink" Target="https://ponyfoo.com/articles/es6-let-const-and-temporal-dead-zone-in-depth" TargetMode="External"/><Relationship Id="rId7" Type="http://schemas.openxmlformats.org/officeDocument/2006/relationships/hyperlink" Target="http://2ality.com/2015/02/es6-scoping.html" TargetMode="External"/><Relationship Id="rId8" Type="http://schemas.openxmlformats.org/officeDocument/2006/relationships/hyperlink" Target="http://2ality.com/2015/10/why-tdz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JavaScript/Reference/Statements/va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Var, let, const and the temporal dead zone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24 Avril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 let: émulation private/static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privateScope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{};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someProperty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privateScope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hiddenProperty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.prototype.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showPublic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someProperty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fr" sz="8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foo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.prototype.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showPrivate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privateScope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hiddenProperty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fr" sz="8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bar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})();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myInstance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privateScope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{};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someProperty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privateScope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hiddenProperty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.prototype.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showPublic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someProperty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fr" sz="8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foo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.prototype.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showPrivate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privateScope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hiddenProperty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fr" sz="8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bar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myInstance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SomeConstructor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 let: r</a:t>
            </a:r>
            <a:r>
              <a:rPr lang="fr"/>
              <a:t>edéclaration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SyntaxError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SyntaxError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 let: argument de fonctions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Uncaught SyntaxError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Variable 'privée'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 const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L’instruction</a:t>
            </a:r>
            <a:r>
              <a:rPr lang="fr"/>
              <a:t> const: généralités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67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676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//Uncaught SyntaxError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7A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//Uncaught SyntaxError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8676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// 0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// undefined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458025"/>
            <a:ext cx="84819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 const: immutabilité/redéclaration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{};</a:t>
            </a:r>
          </a:p>
          <a:p>
            <a:pPr indent="29026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29026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[];</a:t>
            </a:r>
          </a:p>
          <a:p>
            <a:pPr indent="29026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29026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//Uncaught SyntaxError</a:t>
            </a:r>
          </a:p>
          <a:p>
            <a:pPr indent="29026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7A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//Uncaught SyntaxError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</a:t>
            </a:r>
            <a:r>
              <a:rPr lang="fr"/>
              <a:t> const: portée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2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//Uncaught SyntaxError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Temporal Dead Zone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Temporal Dead Zone: l’erreur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12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far away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ReferenceError: there is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   // not defined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12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dragons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readThere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readThere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ReferenceError: there is not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defined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12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dragons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12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dragons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12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far away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Valide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Temporal Dead Zone: Cycle de vie</a:t>
            </a:r>
          </a:p>
        </p:txBody>
      </p:sp>
      <p:pic>
        <p:nvPicPr>
          <p:cNvPr descr="2.jp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25" y="1489825"/>
            <a:ext cx="3092333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142" y="1489825"/>
            <a:ext cx="303602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Quid: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fr" sz="1800"/>
              <a:t>Les apports des opérateurs let et const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fr" sz="1800"/>
              <a:t>La Temporal Dead Zone et les erreurs à éviter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Sommaire: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L’opérateur var, let, const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Temporal Dead Zone et autres erreurs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Support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Temporal Dead Zone: Temporalité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800"/>
              <a:t>‘Base on time’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 sz="1800"/>
              <a:t>not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 sz="1800"/>
              <a:t>‘Base on space’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readThere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readThere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ReferenceError: there is not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57A4C"/>
                </a:solidFill>
                <a:latin typeface="Courier New"/>
                <a:ea typeface="Courier New"/>
                <a:cs typeface="Courier New"/>
                <a:sym typeface="Courier New"/>
              </a:rPr>
              <a:t>// defined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'</a:t>
            </a:r>
            <a:r>
              <a:rPr lang="fr" sz="12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dragons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mot de la fin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pourquoi de la temporal dead zone: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Permettre de détecter des erreurs de programmations rapidement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Pour faciliter la mise en place de l’opérateur ‘const’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Support navigateurs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Support : let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{C2BBFDED-21AB-4A88-8059-D2B00ADA7EFE}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Chrome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Firefox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Safari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Edge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IE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Opera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Support Basic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41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44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TDZ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35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Mode ‘non strict’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49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44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Support : const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{C2BBFDED-21AB-4A88-8059-D2B00ADA7EFE}</a:tableStyleId>
              </a:tblPr>
              <a:tblGrid>
                <a:gridCol w="1410500"/>
                <a:gridCol w="820900"/>
                <a:gridCol w="1059225"/>
                <a:gridCol w="1009050"/>
                <a:gridCol w="1021625"/>
                <a:gridCol w="88360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Chrome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Firefox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Safari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Edge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IE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Opera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Support Basic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36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5.1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Échec réassignement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Mode ‘non strict’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49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?</a:t>
                      </a: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Sources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3"/>
              </a:rPr>
              <a:t>https://developer.mozilla.org/en-US/docs/Web/JavaScript/Reference/Statements/var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4"/>
              </a:rPr>
              <a:t>https://developer.mozilla.org/en-US/docs/Web/JavaScript/Reference/Statements/let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5"/>
              </a:rPr>
              <a:t>https://developer.mozilla.org/en-US/docs/Web/JavaScript/Reference/Statements/const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6"/>
              </a:rPr>
              <a:t>https://ponyfoo.com/articles/es6-let-const-and-temporal-dead-zone-in-depth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7"/>
              </a:rPr>
              <a:t>http://2ality.com/2015/02/es6-scoping.html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8"/>
              </a:rPr>
              <a:t>http://2ality.com/2015/10/why-tdz.html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9"/>
              </a:rPr>
              <a:t>https://esdiscuss.org/topic/performance-concern-with-let-const</a:t>
            </a:r>
            <a:r>
              <a:rPr lang="fr" sz="1000"/>
              <a:t> 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10"/>
              </a:rPr>
              <a:t>https://rainsoft.io/variables-lifecycle-and-why-let-is-not-hoisted/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-"/>
            </a:pPr>
            <a:r>
              <a:rPr lang="fr" sz="1000" u="sng">
                <a:solidFill>
                  <a:schemeClr val="hlink"/>
                </a:solidFill>
                <a:hlinkClick r:id="rId11"/>
              </a:rPr>
              <a:t>https://blog.wax-o.com/2014/09/comment-le-hoisting-fonctionne-en-javascript-et-pourquoi/</a:t>
            </a:r>
            <a:r>
              <a:rPr lang="fr" sz="10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Des questions?</a:t>
            </a:r>
          </a:p>
        </p:txBody>
      </p:sp>
      <p:pic>
        <p:nvPicPr>
          <p:cNvPr descr="that_s_all_folks__by_surrimugge-d6rfav1.pn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625" y="304800"/>
            <a:ext cx="6984755" cy="39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 var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</a:t>
            </a:r>
            <a:r>
              <a:rPr lang="fr"/>
              <a:t> var: </a:t>
            </a:r>
            <a:r>
              <a:rPr lang="fr"/>
              <a:t>généralités</a:t>
            </a:r>
            <a:r>
              <a:rPr lang="fr"/>
              <a:t>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371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Que dire?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Portée: contexte d’exécution ou global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Re-déclaration sans perte de valeur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Chaîne de ‘scope’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fr">
                <a:solidFill>
                  <a:srgbClr val="FFFFFF"/>
                </a:solidFill>
              </a:rPr>
              <a:t>etc …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Lien documentation MDN: </a:t>
            </a:r>
            <a:r>
              <a:rPr lang="fr" u="sng">
                <a:solidFill>
                  <a:srgbClr val="00FF00"/>
                </a:solidFill>
                <a:hlinkClick r:id="rId3"/>
              </a:rPr>
              <a:t>https://developer.mozilla.org/en-US/docs/Web/JavaScript/Reference/Statements/var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</a:t>
            </a:r>
            <a:r>
              <a:rPr lang="fr"/>
              <a:t> var: hoisting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5334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   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7A4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 let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 let: généralités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12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// 0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2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fr" sz="12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 // undefined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</a:t>
            </a:r>
            <a:r>
              <a:rPr lang="fr"/>
              <a:t> let: portée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varTest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// Ici x == 2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letTest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// Ici x == 1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L’instruction</a:t>
            </a:r>
            <a:r>
              <a:rPr lang="fr"/>
              <a:t> let: portée au sein d’une boucle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document.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fr" sz="8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document.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(document.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createTextNode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'+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 +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+ 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 is clicked.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document.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fr" sz="800">
                <a:solidFill>
                  <a:srgbClr val="F79A3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document.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(document.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createTextNode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'+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3A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8AB1B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fr" sz="800">
                <a:solidFill>
                  <a:srgbClr val="98676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ev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800">
                <a:solidFill>
                  <a:srgbClr val="F064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 +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+ '</a:t>
            </a:r>
            <a:r>
              <a:rPr lang="fr" sz="800">
                <a:solidFill>
                  <a:srgbClr val="889B4A"/>
                </a:solidFill>
                <a:latin typeface="Courier New"/>
                <a:ea typeface="Courier New"/>
                <a:cs typeface="Courier New"/>
                <a:sym typeface="Courier New"/>
              </a:rPr>
              <a:t> is clicked.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800">
                <a:solidFill>
                  <a:srgbClr val="7E602C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800">
                <a:solidFill>
                  <a:srgbClr val="DC3958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330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D3AF8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