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9"/>
  </p:notesMasterIdLst>
  <p:sldIdLst>
    <p:sldId id="256" r:id="rId5"/>
    <p:sldId id="257" r:id="rId6"/>
    <p:sldId id="258" r:id="rId7"/>
    <p:sldId id="272" r:id="rId8"/>
    <p:sldId id="271" r:id="rId9"/>
    <p:sldId id="259" r:id="rId10"/>
    <p:sldId id="260" r:id="rId11"/>
    <p:sldId id="261" r:id="rId12"/>
    <p:sldId id="262" r:id="rId13"/>
    <p:sldId id="263" r:id="rId14"/>
    <p:sldId id="265" r:id="rId15"/>
    <p:sldId id="266" r:id="rId16"/>
    <p:sldId id="268" r:id="rId17"/>
    <p:sldId id="270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6A3B6D-6CED-4726-980A-79A86D1BFF29}" v="16" dt="2024-07-31T17:10:39.818"/>
    <p1510:client id="{32E53133-7E79-6701-B25E-93ED50567B51}" v="363" dt="2024-07-31T16:53:45.254"/>
    <p1510:client id="{59F42C4A-28C6-C7F0-1700-788AF0EBD8EF}" v="202" dt="2024-07-31T17:05:46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d079b37f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d079b37f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d079b37f6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d079b37f6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d079b37f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d079b37f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d079b37f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d079b37f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c65ae0fb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c65ae0fb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c65ae0fb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c65ae0fb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d079b37f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d079b37f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d079b37f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d079b37f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347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d079b37f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d079b37f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79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d079b37f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d079b37f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d079b37f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d079b37f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d079b37f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d079b37f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d079b37f6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d079b37f6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rive.google.com/file/d/10R90V9_JHKz_bJsrYgHiEr8o3MsEXazF/view?usp=drive_link" TargetMode="External"/><Relationship Id="rId4" Type="http://schemas.openxmlformats.org/officeDocument/2006/relationships/hyperlink" Target="https://github.com/Kallind/Semantic-Search-Based-Medicine-Recommender-with-LangChain-Google-Search-Agent?tab=readme-ov-fil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22175" y="3005475"/>
            <a:ext cx="8747700" cy="18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Team Details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IN" sz="1800" err="1">
                <a:solidFill>
                  <a:schemeClr val="dk1"/>
                </a:solidFill>
              </a:rPr>
              <a:t>Hackstreet</a:t>
            </a:r>
            <a:r>
              <a:rPr lang="en-IN" sz="1800">
                <a:solidFill>
                  <a:schemeClr val="dk1"/>
                </a:solidFill>
              </a:rPr>
              <a:t> Boys</a:t>
            </a:r>
          </a:p>
          <a:p>
            <a:pPr marL="914400" lvl="1" indent="-342900">
              <a:lnSpc>
                <a:spcPct val="115000"/>
              </a:lnSpc>
              <a:buClr>
                <a:schemeClr val="dk1"/>
              </a:buClr>
              <a:buSzPts val="1800"/>
              <a:buAutoNum type="alphaLcPeriod"/>
            </a:pPr>
            <a:r>
              <a:rPr lang="en-US" sz="1800">
                <a:solidFill>
                  <a:schemeClr val="dk1"/>
                </a:solidFill>
              </a:rPr>
              <a:t>Jay Ajmera</a:t>
            </a: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US" sz="1800">
                <a:solidFill>
                  <a:schemeClr val="dk1"/>
                </a:solidFill>
              </a:rPr>
              <a:t>Open Innovation in AI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158825" y="1026250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Technologies to be used in the solution</a:t>
            </a:r>
            <a:endParaRPr lang="en-US" sz="18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44A41A-D07B-4664-D03B-E0D0B986A5CE}"/>
              </a:ext>
            </a:extLst>
          </p:cNvPr>
          <p:cNvSpPr txBox="1"/>
          <p:nvPr/>
        </p:nvSpPr>
        <p:spPr>
          <a:xfrm>
            <a:off x="303609" y="1518047"/>
            <a:ext cx="8501062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highlight>
                  <a:srgbClr val="FFFF00"/>
                </a:highlight>
              </a:rPr>
              <a:t>SBERT (Sentence-BERT)</a:t>
            </a:r>
            <a:r>
              <a:rPr lang="en-US">
                <a:highlight>
                  <a:srgbClr val="FFFF00"/>
                </a:highlight>
              </a:rPr>
              <a:t>:</a:t>
            </a:r>
          </a:p>
          <a:p>
            <a:pPr marL="285750" indent="-285750">
              <a:buChar char="•"/>
            </a:pPr>
            <a:r>
              <a:rPr lang="en-US"/>
              <a:t>For generating high-dimensional semantic embeddings to understand and process user queries and medical descriptions.</a:t>
            </a:r>
          </a:p>
          <a:p>
            <a:r>
              <a:rPr lang="en-US" b="1" err="1">
                <a:highlight>
                  <a:srgbClr val="FFFF00"/>
                </a:highlight>
              </a:rPr>
              <a:t>LangChain</a:t>
            </a:r>
            <a:r>
              <a:rPr lang="en-US">
                <a:highlight>
                  <a:srgbClr val="FFFF00"/>
                </a:highlight>
              </a:rPr>
              <a:t>:</a:t>
            </a:r>
          </a:p>
          <a:p>
            <a:pPr marL="285750" indent="-285750">
              <a:buChar char="•"/>
            </a:pPr>
            <a:r>
              <a:rPr lang="en-US"/>
              <a:t>To enable real-time search functionalities through a Google Search Agent, ensuring the system retrieves the most current information.</a:t>
            </a:r>
          </a:p>
          <a:p>
            <a:r>
              <a:rPr lang="en-US" b="1">
                <a:highlight>
                  <a:srgbClr val="FFFF00"/>
                </a:highlight>
              </a:rPr>
              <a:t>Neo4j</a:t>
            </a:r>
            <a:r>
              <a:rPr lang="en-US">
                <a:highlight>
                  <a:srgbClr val="FFFF00"/>
                </a:highlight>
              </a:rPr>
              <a:t>:</a:t>
            </a:r>
          </a:p>
          <a:p>
            <a:pPr marL="285750" indent="-285750">
              <a:buChar char="•"/>
            </a:pPr>
            <a:r>
              <a:rPr lang="en-US"/>
              <a:t>A graph database for efficient storage, management, and retrieval of the embeddings and drug information.</a:t>
            </a:r>
          </a:p>
          <a:p>
            <a:r>
              <a:rPr lang="en-US" b="1">
                <a:highlight>
                  <a:srgbClr val="FFFF00"/>
                </a:highlight>
              </a:rPr>
              <a:t>Flask</a:t>
            </a:r>
            <a:r>
              <a:rPr lang="en-US">
                <a:highlight>
                  <a:srgbClr val="FFFF00"/>
                </a:highlight>
              </a:rPr>
              <a:t>:</a:t>
            </a:r>
          </a:p>
          <a:p>
            <a:pPr marL="285750" indent="-285750">
              <a:buChar char="•"/>
            </a:pPr>
            <a:r>
              <a:rPr lang="en-US"/>
              <a:t>A lightweight web framework for building the backend of the application, handling API requests, and managing interactions between the user interface and the system.</a:t>
            </a:r>
          </a:p>
          <a:p>
            <a:r>
              <a:rPr lang="en-US" b="1">
                <a:highlight>
                  <a:srgbClr val="FFFF00"/>
                </a:highlight>
              </a:rPr>
              <a:t>Gemini Pro</a:t>
            </a:r>
            <a:r>
              <a:rPr lang="en-US">
                <a:highlight>
                  <a:srgbClr val="FFFF00"/>
                </a:highlight>
              </a:rPr>
              <a:t>:</a:t>
            </a:r>
          </a:p>
          <a:p>
            <a:pPr marL="285750" indent="-285750">
              <a:buChar char="•"/>
            </a:pPr>
            <a:r>
              <a:rPr lang="en-US"/>
              <a:t>For enhanced data processing and optimization capabilities, improving the overall performance of the system.</a:t>
            </a:r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158825" y="1026250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Snapshots of the prototype</a:t>
            </a:r>
            <a:endParaRPr lang="en-US" sz="1800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8F75BA-190E-7F78-0D8D-5045E2A36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75" y="1507375"/>
            <a:ext cx="3078836" cy="3336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845695-95A7-08A2-2E7E-816ACB738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3581" y="1527250"/>
            <a:ext cx="3078836" cy="33208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158825" y="1026250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Prototype Performance report/Benchmarking</a:t>
            </a:r>
            <a:endParaRPr lang="en-US" sz="18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F6C710-1CA5-C800-C638-54492B3AE3C8}"/>
              </a:ext>
            </a:extLst>
          </p:cNvPr>
          <p:cNvSpPr txBox="1"/>
          <p:nvPr/>
        </p:nvSpPr>
        <p:spPr>
          <a:xfrm>
            <a:off x="276820" y="1625203"/>
            <a:ext cx="773310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Total Sample used were 50 out of which 45 showed correct results, 3 gave partially correct outputs (medicine to be consumed only after medical consultation) and 2 failed to return correct response</a:t>
            </a:r>
          </a:p>
        </p:txBody>
      </p:sp>
      <p:pic>
        <p:nvPicPr>
          <p:cNvPr id="3" name="Picture 2" descr="A green circle with a triangle and red triangle&#10;&#10;Description automatically generated">
            <a:extLst>
              <a:ext uri="{FF2B5EF4-FFF2-40B4-BE49-F238E27FC236}">
                <a16:creationId xmlns:a16="http://schemas.microsoft.com/office/drawing/2014/main" id="{BBC28EA6-86A5-D1F6-D5F8-2E3BD5D90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088" y="2138362"/>
            <a:ext cx="3171825" cy="28384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158825" y="1026250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GitHub &amp; Demo video URL</a:t>
            </a:r>
            <a:endParaRPr lang="en-US" sz="18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E2CC76-369C-6400-E955-794BBB3F8F24}"/>
              </a:ext>
            </a:extLst>
          </p:cNvPr>
          <p:cNvSpPr txBox="1"/>
          <p:nvPr/>
        </p:nvSpPr>
        <p:spPr>
          <a:xfrm>
            <a:off x="311575" y="1793081"/>
            <a:ext cx="5539156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>
                <a:hlinkClick r:id="rId4"/>
              </a:rPr>
              <a:t>GitHub Link</a:t>
            </a:r>
            <a:endParaRPr lang="en-IN" dirty="0"/>
          </a:p>
          <a:p>
            <a:endParaRPr lang="en-IN"/>
          </a:p>
          <a:p>
            <a:r>
              <a:rPr lang="en-IN" dirty="0">
                <a:hlinkClick r:id="rId5"/>
              </a:rPr>
              <a:t>Demo Video Link</a:t>
            </a:r>
          </a:p>
          <a:p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t="59" b="59"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15987" y="1026250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Brief About The Idea</a:t>
            </a:r>
            <a:endParaRPr sz="18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66C0F5-ECE2-A871-4964-AFC4E5856F39}"/>
              </a:ext>
            </a:extLst>
          </p:cNvPr>
          <p:cNvSpPr txBox="1"/>
          <p:nvPr/>
        </p:nvSpPr>
        <p:spPr>
          <a:xfrm>
            <a:off x="242079" y="1528760"/>
            <a:ext cx="8592145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Wingdings"/>
              <a:buChar char="Ø"/>
            </a:pPr>
            <a:r>
              <a:rPr lang="en-US"/>
              <a:t>This project presents the </a:t>
            </a:r>
            <a:r>
              <a:rPr lang="en-US">
                <a:solidFill>
                  <a:schemeClr val="tx1"/>
                </a:solidFill>
                <a:highlight>
                  <a:srgbClr val="FFFF00"/>
                </a:highlight>
              </a:rPr>
              <a:t>"Semantic Search-Based Medicine Recommender with </a:t>
            </a:r>
            <a:r>
              <a:rPr lang="en-US" err="1">
                <a:solidFill>
                  <a:schemeClr val="tx1"/>
                </a:solidFill>
                <a:highlight>
                  <a:srgbClr val="FFFF00"/>
                </a:highlight>
              </a:rPr>
              <a:t>LangChain</a:t>
            </a:r>
            <a:r>
              <a:rPr lang="en-US">
                <a:solidFill>
                  <a:schemeClr val="tx1"/>
                </a:solidFill>
                <a:highlight>
                  <a:srgbClr val="FFFF00"/>
                </a:highlight>
              </a:rPr>
              <a:t> and Google Search Agent," </a:t>
            </a:r>
            <a:r>
              <a:rPr lang="en-US"/>
              <a:t>a system designed to suggest relevant medications for specific illnesses using advanced semantic search techniques. </a:t>
            </a:r>
          </a:p>
          <a:p>
            <a:pPr algn="just"/>
            <a:endParaRPr lang="en-US"/>
          </a:p>
          <a:p>
            <a:pPr marL="342900" indent="-342900" algn="just">
              <a:buFont typeface="Wingdings"/>
              <a:buChar char="Ø"/>
            </a:pPr>
            <a:r>
              <a:rPr lang="en-US"/>
              <a:t>The project leverages a large dataset of approximately </a:t>
            </a:r>
            <a:r>
              <a:rPr lang="en-US">
                <a:highlight>
                  <a:srgbClr val="FFFF00"/>
                </a:highlight>
              </a:rPr>
              <a:t>23,000 drugs</a:t>
            </a:r>
            <a:r>
              <a:rPr lang="en-US"/>
              <a:t> and follows a comprehensive pipeline that includes data scraping, structuring, NLP sentence vectorization, and the generation of 1024-dimensional embeddings using the </a:t>
            </a:r>
            <a:r>
              <a:rPr lang="en-US">
                <a:highlight>
                  <a:srgbClr val="FFFF00"/>
                </a:highlight>
              </a:rPr>
              <a:t>SBERT model.</a:t>
            </a:r>
            <a:r>
              <a:rPr lang="en-US"/>
              <a:t> These embeddings are stored in a </a:t>
            </a:r>
            <a:r>
              <a:rPr lang="en-US">
                <a:highlight>
                  <a:srgbClr val="FFFF00"/>
                </a:highlight>
              </a:rPr>
              <a:t>Neo4j graph</a:t>
            </a:r>
            <a:r>
              <a:rPr lang="en-US"/>
              <a:t> database, enabling efficient retrieval through</a:t>
            </a:r>
            <a:r>
              <a:rPr lang="en-US">
                <a:highlight>
                  <a:srgbClr val="FFFF00"/>
                </a:highlight>
              </a:rPr>
              <a:t> cosine similarity</a:t>
            </a:r>
            <a:r>
              <a:rPr lang="en-US"/>
              <a:t> calculations. </a:t>
            </a:r>
          </a:p>
          <a:p>
            <a:pPr algn="just"/>
            <a:endParaRPr lang="en-US"/>
          </a:p>
          <a:p>
            <a:pPr marL="342900" indent="-342900" algn="just">
              <a:buFont typeface="Wingdings"/>
              <a:buChar char="Ø"/>
            </a:pPr>
            <a:r>
              <a:rPr lang="en-US"/>
              <a:t>The system features a chatbot interface that facilitates simple and intuitive user interactions, allowing for easy access to medication suggestions. The experimental results demonstrate a significant improvement in accuracy, precision, and recall compared to traditional keyword-based search methods. This project underscores the potential of integrating </a:t>
            </a:r>
            <a:r>
              <a:rPr lang="en-US" err="1"/>
              <a:t>LangChain</a:t>
            </a:r>
            <a:r>
              <a:rPr lang="en-US"/>
              <a:t> agents with </a:t>
            </a:r>
            <a:r>
              <a:rPr lang="en-US">
                <a:highlight>
                  <a:srgbClr val="FFFF00"/>
                </a:highlight>
              </a:rPr>
              <a:t>semantic search algorithms</a:t>
            </a:r>
            <a:r>
              <a:rPr lang="en-US"/>
              <a:t> to enhance the efficiency and robustness of medication recommender systems.</a:t>
            </a:r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58825" y="1026250"/>
            <a:ext cx="8673600" cy="399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GB" sz="1800" b="1"/>
              <a:t>Opportunities</a:t>
            </a:r>
            <a:endParaRPr lang="en-GB" i="1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 u="sng"/>
              <a:t>How different is it from any of the other existing ideas?</a:t>
            </a:r>
            <a:endParaRPr lang="en-GB" i="1" u="s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9F9FF2-A767-7F32-C44A-FFF84E74BEED}"/>
              </a:ext>
            </a:extLst>
          </p:cNvPr>
          <p:cNvSpPr txBox="1"/>
          <p:nvPr/>
        </p:nvSpPr>
        <p:spPr>
          <a:xfrm>
            <a:off x="382754" y="1996824"/>
            <a:ext cx="838497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b="1">
                <a:highlight>
                  <a:srgbClr val="FFFF00"/>
                </a:highlight>
              </a:rPr>
              <a:t>Semantic Search</a:t>
            </a:r>
            <a:r>
              <a:rPr lang="en-US"/>
              <a:t>: Uses SBERT embeddings for contextual understanding, unlike keyword-based systems.</a:t>
            </a:r>
          </a:p>
          <a:p>
            <a:pPr marL="285750" indent="-285750">
              <a:buFont typeface="Wingdings"/>
              <a:buChar char="Ø"/>
            </a:pPr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 b="1">
                <a:highlight>
                  <a:srgbClr val="FFFF00"/>
                </a:highlight>
              </a:rPr>
              <a:t>Dynamic Data Retrieval</a:t>
            </a:r>
            <a:r>
              <a:rPr lang="en-US"/>
              <a:t>: Integrates </a:t>
            </a:r>
            <a:r>
              <a:rPr lang="en-US" err="1"/>
              <a:t>LangChain</a:t>
            </a:r>
            <a:r>
              <a:rPr lang="en-US"/>
              <a:t> Google Search Agent for real-time, up-to-date information.</a:t>
            </a:r>
          </a:p>
          <a:p>
            <a:pPr marL="285750" indent="-285750">
              <a:buFont typeface="Wingdings"/>
              <a:buChar char="Ø"/>
            </a:pPr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 b="1">
                <a:highlight>
                  <a:srgbClr val="FFFF00"/>
                </a:highlight>
              </a:rPr>
              <a:t>Efficient Storage</a:t>
            </a:r>
            <a:r>
              <a:rPr lang="en-US"/>
              <a:t>: Utilizes Neo4j graph database for handling large datasets.</a:t>
            </a:r>
          </a:p>
          <a:p>
            <a:pPr marL="285750" indent="-285750">
              <a:buFont typeface="Wingdings"/>
              <a:buChar char="Ø"/>
            </a:pPr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 b="1">
                <a:highlight>
                  <a:srgbClr val="FFFF00"/>
                </a:highlight>
              </a:rPr>
              <a:t>Large Dataset</a:t>
            </a:r>
            <a:r>
              <a:rPr lang="en-US">
                <a:highlight>
                  <a:srgbClr val="FFFF00"/>
                </a:highlight>
              </a:rPr>
              <a:t>:</a:t>
            </a:r>
            <a:r>
              <a:rPr lang="en-US"/>
              <a:t> Covers approximately 23,000 drugs for comprehensive recommendations.</a:t>
            </a:r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50996" y="916647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Opportunities</a:t>
            </a:r>
            <a:endParaRPr lang="en-US" sz="1800" b="1"/>
          </a:p>
          <a:p>
            <a:pPr algn="ctr"/>
            <a:r>
              <a:rPr lang="en-GB" sz="1600" i="1" u="sng"/>
              <a:t>How will it be able to solve the problem?</a:t>
            </a:r>
            <a:endParaRPr lang="en-GB" sz="1600" b="1" i="1" u="sng"/>
          </a:p>
          <a:p>
            <a:pPr algn="ctr"/>
            <a:endParaRPr lang="en-GB" sz="1800" b="1" i="1" u="sng"/>
          </a:p>
          <a:p>
            <a:pPr marL="571500" lvl="1">
              <a:buSzPts val="1800"/>
            </a:pPr>
            <a:endParaRPr lang="en-GB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4CD6D5-561C-D01B-CFF6-F712DFF2E615}"/>
              </a:ext>
            </a:extLst>
          </p:cNvPr>
          <p:cNvSpPr txBox="1"/>
          <p:nvPr/>
        </p:nvSpPr>
        <p:spPr>
          <a:xfrm>
            <a:off x="365824" y="1926389"/>
            <a:ext cx="841176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b="1">
                <a:highlight>
                  <a:srgbClr val="FFFF00"/>
                </a:highlight>
              </a:rPr>
              <a:t>Accurate Recommendations</a:t>
            </a:r>
            <a:r>
              <a:rPr lang="en-US"/>
              <a:t>: Semantic search improves the relevance and accuracy of medication suggestions.</a:t>
            </a:r>
          </a:p>
          <a:p>
            <a:pPr marL="285750" indent="-285750">
              <a:buFont typeface="Wingdings"/>
              <a:buChar char="Ø"/>
            </a:pPr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 b="1">
                <a:highlight>
                  <a:srgbClr val="FFFF00"/>
                </a:highlight>
              </a:rPr>
              <a:t>Real-Time Data</a:t>
            </a:r>
            <a:r>
              <a:rPr lang="en-US"/>
              <a:t>: Provides the latest information through dynamic data retrieval.</a:t>
            </a:r>
          </a:p>
          <a:p>
            <a:pPr marL="285750" indent="-285750">
              <a:buFont typeface="Wingdings"/>
              <a:buChar char="Ø"/>
            </a:pPr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 b="1">
                <a:highlight>
                  <a:srgbClr val="FFFF00"/>
                </a:highlight>
              </a:rPr>
              <a:t>Efficient Handling</a:t>
            </a:r>
            <a:r>
              <a:rPr lang="en-US">
                <a:highlight>
                  <a:srgbClr val="FFFF00"/>
                </a:highlight>
              </a:rPr>
              <a:t>:</a:t>
            </a:r>
            <a:r>
              <a:rPr lang="en-US"/>
              <a:t> Manages large datasets efficiently with Neo4j.</a:t>
            </a:r>
          </a:p>
          <a:p>
            <a:pPr marL="285750" indent="-285750">
              <a:buFont typeface="Wingdings"/>
              <a:buChar char="Ø"/>
            </a:pPr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 b="1">
                <a:highlight>
                  <a:srgbClr val="FFFF00"/>
                </a:highlight>
              </a:rPr>
              <a:t>User-Friendly</a:t>
            </a:r>
            <a:r>
              <a:rPr lang="en-US"/>
              <a:t>: Easy interaction through a chatbot interface.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1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58825" y="1026250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GB" sz="1800" b="1"/>
              <a:t>Opportunities</a:t>
            </a:r>
            <a:endParaRPr lang="en-US" sz="1800" i="1" u="sng"/>
          </a:p>
          <a:p>
            <a:pPr algn="ctr"/>
            <a:r>
              <a:rPr lang="en-GB" sz="1600" i="1" u="sng"/>
              <a:t>USP of the proposed solution</a:t>
            </a:r>
            <a:endParaRPr lang="en-US" sz="1600" i="1" u="s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4D5EBD-1BC3-A475-3C99-DC90B7844403}"/>
              </a:ext>
            </a:extLst>
          </p:cNvPr>
          <p:cNvSpPr txBox="1"/>
          <p:nvPr/>
        </p:nvSpPr>
        <p:spPr>
          <a:xfrm>
            <a:off x="310752" y="2109191"/>
            <a:ext cx="864393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b="1">
                <a:highlight>
                  <a:srgbClr val="FFFF00"/>
                </a:highlight>
              </a:rPr>
              <a:t>Semantic Understanding</a:t>
            </a:r>
            <a:r>
              <a:rPr lang="en-US"/>
              <a:t>: SBERT embeddings offer deep semantic insights.</a:t>
            </a:r>
          </a:p>
          <a:p>
            <a:pPr marL="285750" indent="-285750">
              <a:buFont typeface="Wingdings"/>
              <a:buChar char="Ø"/>
            </a:pPr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 b="1">
                <a:highlight>
                  <a:srgbClr val="FFFF00"/>
                </a:highlight>
              </a:rPr>
              <a:t>Real-Time Updates</a:t>
            </a:r>
            <a:r>
              <a:rPr lang="en-US"/>
              <a:t>: </a:t>
            </a:r>
            <a:r>
              <a:rPr lang="en-US" err="1"/>
              <a:t>LangChain</a:t>
            </a:r>
            <a:r>
              <a:rPr lang="en-US"/>
              <a:t> integration ensures fresh and relevant data.</a:t>
            </a:r>
          </a:p>
          <a:p>
            <a:pPr marL="285750" indent="-285750">
              <a:buFont typeface="Wingdings"/>
              <a:buChar char="Ø"/>
            </a:pPr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 b="1">
                <a:highlight>
                  <a:srgbClr val="FFFF00"/>
                </a:highlight>
              </a:rPr>
              <a:t>Efficient Management</a:t>
            </a:r>
            <a:r>
              <a:rPr lang="en-US"/>
              <a:t>: Neo4j database supports fast, efficient queries.</a:t>
            </a:r>
          </a:p>
          <a:p>
            <a:pPr marL="285750" indent="-285750">
              <a:buFont typeface="Wingdings"/>
              <a:buChar char="Ø"/>
            </a:pPr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 b="1">
                <a:highlight>
                  <a:srgbClr val="FFFF00"/>
                </a:highlight>
              </a:rPr>
              <a:t>Comprehensive Coverage</a:t>
            </a:r>
            <a:r>
              <a:rPr lang="en-US">
                <a:highlight>
                  <a:srgbClr val="FFFF00"/>
                </a:highlight>
              </a:rPr>
              <a:t>:</a:t>
            </a:r>
            <a:r>
              <a:rPr lang="en-US"/>
              <a:t> Extensive dataset for a wide range of recommendations.</a:t>
            </a:r>
          </a:p>
          <a:p>
            <a:pPr marL="285750" indent="-285750">
              <a:buFont typeface="Wingdings"/>
              <a:buChar char="Ø"/>
            </a:pPr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 b="1">
                <a:highlight>
                  <a:srgbClr val="FFFF00"/>
                </a:highlight>
              </a:rPr>
              <a:t>Accessible Interface</a:t>
            </a:r>
            <a:r>
              <a:rPr lang="en-US"/>
              <a:t>: User-friendly chatbot for easy access to information.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7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58825" y="1026250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List of features offered by the 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F6D91A-2597-D1FF-31BC-497E4944E6C9}"/>
              </a:ext>
            </a:extLst>
          </p:cNvPr>
          <p:cNvSpPr txBox="1"/>
          <p:nvPr/>
        </p:nvSpPr>
        <p:spPr>
          <a:xfrm>
            <a:off x="370643" y="1769546"/>
            <a:ext cx="8393906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b="1">
                <a:highlight>
                  <a:srgbClr val="FFFF00"/>
                </a:highlight>
              </a:rPr>
              <a:t>Semantic Search</a:t>
            </a:r>
            <a:r>
              <a:rPr lang="en-US"/>
              <a:t>: Uses SBERT embeddings to understand the context of user queries for accurate medication recommendations.</a:t>
            </a:r>
          </a:p>
          <a:p>
            <a:pPr marL="285750" indent="-285750">
              <a:buFont typeface="Wingdings"/>
              <a:buChar char="Ø"/>
            </a:pPr>
            <a:endParaRPr lang="en-US">
              <a:highlight>
                <a:srgbClr val="FFFF00"/>
              </a:highlight>
            </a:endParaRPr>
          </a:p>
          <a:p>
            <a:pPr marL="285750" indent="-285750">
              <a:buFont typeface="Wingdings"/>
              <a:buChar char="Ø"/>
            </a:pPr>
            <a:r>
              <a:rPr lang="en-US" b="1">
                <a:highlight>
                  <a:srgbClr val="FFFF00"/>
                </a:highlight>
              </a:rPr>
              <a:t>Real-Time Data Retrieval</a:t>
            </a:r>
            <a:r>
              <a:rPr lang="en-US">
                <a:highlight>
                  <a:srgbClr val="FFFF00"/>
                </a:highlight>
              </a:rPr>
              <a:t>:</a:t>
            </a:r>
            <a:r>
              <a:rPr lang="en-US"/>
              <a:t> Integrates </a:t>
            </a:r>
            <a:r>
              <a:rPr lang="en-US" err="1"/>
              <a:t>LangChain</a:t>
            </a:r>
            <a:r>
              <a:rPr lang="en-US"/>
              <a:t> Google Search Agent for up-to-date information.</a:t>
            </a:r>
          </a:p>
          <a:p>
            <a:pPr marL="285750" indent="-285750">
              <a:buFont typeface="Wingdings"/>
              <a:buChar char="Ø"/>
            </a:pPr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 b="1">
                <a:highlight>
                  <a:srgbClr val="FFFF00"/>
                </a:highlight>
              </a:rPr>
              <a:t>Extensive Database</a:t>
            </a:r>
            <a:r>
              <a:rPr lang="en-US"/>
              <a:t>: Covers approximately 23,000 drugs with detailed information.</a:t>
            </a:r>
          </a:p>
          <a:p>
            <a:pPr marL="285750" indent="-285750">
              <a:buFont typeface="Wingdings"/>
              <a:buChar char="Ø"/>
            </a:pPr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 b="1">
                <a:highlight>
                  <a:srgbClr val="FFFF00"/>
                </a:highlight>
              </a:rPr>
              <a:t>Efficient Storage and Retrieval</a:t>
            </a:r>
            <a:r>
              <a:rPr lang="en-US">
                <a:highlight>
                  <a:srgbClr val="FFFF00"/>
                </a:highlight>
              </a:rPr>
              <a:t>:</a:t>
            </a:r>
            <a:r>
              <a:rPr lang="en-US"/>
              <a:t> Utilizes Neo4j graph database for fast and effective data handling.</a:t>
            </a:r>
          </a:p>
          <a:p>
            <a:pPr marL="285750" indent="-285750">
              <a:buFont typeface="Wingdings"/>
              <a:buChar char="Ø"/>
            </a:pPr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 b="1">
                <a:highlight>
                  <a:srgbClr val="FFFF00"/>
                </a:highlight>
              </a:rPr>
              <a:t>User-Friendly Interface</a:t>
            </a:r>
            <a:r>
              <a:rPr lang="en-US">
                <a:highlight>
                  <a:srgbClr val="FFFF00"/>
                </a:highlight>
              </a:rPr>
              <a:t>:</a:t>
            </a:r>
            <a:r>
              <a:rPr lang="en-US"/>
              <a:t> Provides an intuitive chatbot for easy and accessible user interaction.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50007"/>
            <a:ext cx="9144000" cy="509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292349" y="870164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Process flow diagram or Use-case diagram</a:t>
            </a:r>
            <a:endParaRPr lang="en-US" sz="1800" b="1"/>
          </a:p>
        </p:txBody>
      </p:sp>
      <p:pic>
        <p:nvPicPr>
          <p:cNvPr id="1026" name="Picture 2" descr="medicine">
            <a:extLst>
              <a:ext uri="{FF2B5EF4-FFF2-40B4-BE49-F238E27FC236}">
                <a16:creationId xmlns:a16="http://schemas.microsoft.com/office/drawing/2014/main" id="{9DE34399-9D8A-C49A-AED4-797D642CB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249" y="1454118"/>
            <a:ext cx="6436321" cy="29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158825" y="1026250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Wireframes/Mock diagrams of the proposed solution (optional)</a:t>
            </a:r>
            <a:endParaRPr lang="en-US" sz="1800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12382D-091F-ADA1-5673-84CDAE4DE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413" y="1463675"/>
            <a:ext cx="4876800" cy="3533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158825" y="1026250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Architecture Diagram of the Proposed Solution</a:t>
            </a:r>
            <a:endParaRPr lang="en-US" sz="1800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5FBAAC-0A06-9FE2-6D4D-772D79E16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720" y="1527572"/>
            <a:ext cx="6838950" cy="3314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8B9A0891BA5240876ED75BB67215DF" ma:contentTypeVersion="6" ma:contentTypeDescription="Create a new document." ma:contentTypeScope="" ma:versionID="254f8d56f98bd6de5fc085c61faee903">
  <xsd:schema xmlns:xsd="http://www.w3.org/2001/XMLSchema" xmlns:xs="http://www.w3.org/2001/XMLSchema" xmlns:p="http://schemas.microsoft.com/office/2006/metadata/properties" xmlns:ns2="20847309-0e70-478c-8fd7-1140c30790ec" targetNamespace="http://schemas.microsoft.com/office/2006/metadata/properties" ma:root="true" ma:fieldsID="92e7784c126070678ee8070f6f9eca17" ns2:_="">
    <xsd:import namespace="20847309-0e70-478c-8fd7-1140c30790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847309-0e70-478c-8fd7-1140c30790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77C117-953D-4777-80AE-F95493F43308}">
  <ds:schemaRefs>
    <ds:schemaRef ds:uri="20847309-0e70-478c-8fd7-1140c30790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C09B74C-AE66-4C9A-AE3C-37E79C7EB7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9195AC-D1DC-4308-9182-45310635D10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14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17</cp:revision>
  <dcterms:modified xsi:type="dcterms:W3CDTF">2024-07-31T17:11:49Z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0x0101003F8B9A0891BA5240876ED75BB67215DF</vt:lpwstr>
  </property>
</Properties>
</file>