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efd2f05d8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efd2f05d8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9e1df434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9e1df434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2788258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2788258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efd2f05d8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efd2f05d8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efd2f05d8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efd2f05d8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9e1df434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9e1df434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9e1df434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9e1df434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9e1df434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9e1df434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9e1df434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9e1df43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9e1df434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9e1df434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teejmahal20/airline-passenger-satisfa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Visualization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0"/>
            <a:ext cx="48705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35"/>
              <a:t>Group 2: Airline Passenger Satisfaction</a:t>
            </a:r>
            <a:endParaRPr sz="363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3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7"/>
              <a:t>Anqi Xue (ax2170), Tanisha Aggrawal (ta2709), Vishal Bhardwaj (vb2573)</a:t>
            </a:r>
            <a:endParaRPr sz="200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-13525" y="377400"/>
            <a:ext cx="9434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Machine Learning techniques proposed to be implemented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266325"/>
            <a:ext cx="8520600" cy="3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Logistic Regression</a:t>
            </a:r>
            <a:endParaRPr sz="17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sklearn.linear_model.LogisticRegressionCV</a:t>
            </a:r>
            <a:endParaRPr sz="1300"/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penalty = ‘l2’</a:t>
            </a:r>
            <a:endParaRPr sz="1300"/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Cs : {0.1, 1.0, 10.0, 100.0, 1000.0}</a:t>
            </a:r>
            <a:endParaRPr sz="1300"/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cv = 5</a:t>
            </a:r>
            <a:endParaRPr sz="1300"/>
          </a:p>
          <a:p>
            <a:pPr indent="-3365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Random Forest</a:t>
            </a:r>
            <a:endParaRPr b="1" sz="17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sklearn.ensemble.RandomForestClassifier</a:t>
            </a:r>
            <a:endParaRPr sz="1300"/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n_estimators : {30, 60, 90, 120, 150}</a:t>
            </a:r>
            <a:endParaRPr sz="1300"/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max_features : {'sqrt', 'log2', 0.3, 0.6, 0.9}</a:t>
            </a:r>
            <a:endParaRPr sz="1300"/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sklearn.model_selection.GridSearchCV</a:t>
            </a:r>
            <a:endParaRPr sz="1300"/>
          </a:p>
          <a:p>
            <a:pPr indent="-311150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cv = 3</a:t>
            </a:r>
            <a:endParaRPr sz="1300"/>
          </a:p>
          <a:p>
            <a:pPr indent="-3365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XGBoost</a:t>
            </a:r>
            <a:endParaRPr b="1" sz="17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xgboost.XGBClassifier</a:t>
            </a:r>
            <a:endParaRPr sz="1300"/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learning_rate : {0.001, 0.01, 0.1, 1}</a:t>
            </a:r>
            <a:endParaRPr sz="1300"/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max_depth : {6, 9, 12, 15}</a:t>
            </a:r>
            <a:endParaRPr sz="1300"/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n_estimators : {50,100,150}</a:t>
            </a:r>
            <a:endParaRPr sz="1300"/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s</a:t>
            </a:r>
            <a:r>
              <a:rPr lang="en" sz="1300"/>
              <a:t>klearn.model_selection.GridSearchCV</a:t>
            </a:r>
            <a:endParaRPr sz="1300"/>
          </a:p>
          <a:p>
            <a:pPr indent="-311150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cv = 3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819000" y="2112450"/>
            <a:ext cx="75060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Thank You!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Initial data exploration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2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22 features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4 continuous numerical features: </a:t>
            </a:r>
            <a:r>
              <a:rPr i="1" lang="en" sz="1200"/>
              <a:t>Age, Flight Distance, Departure Delay in Minutes, Arrival Delay in Minutes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4 categorical features </a:t>
            </a:r>
            <a:r>
              <a:rPr lang="en" sz="1200"/>
              <a:t>with String values</a:t>
            </a:r>
            <a:r>
              <a:rPr lang="en" sz="1200"/>
              <a:t>: </a:t>
            </a:r>
            <a:r>
              <a:rPr i="1" lang="en" sz="1200"/>
              <a:t>Gender, Customer Type, Type of Travel, Class </a:t>
            </a:r>
            <a:endParaRPr i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14 categorical features with ordinal values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 target variable: </a:t>
            </a:r>
            <a:r>
              <a:rPr i="1" lang="en" sz="1200"/>
              <a:t>s</a:t>
            </a:r>
            <a:r>
              <a:rPr i="1" lang="en" sz="1200"/>
              <a:t>atisfaction</a:t>
            </a:r>
            <a:endParaRPr i="1" sz="12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 Set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103904 samples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310 samples contained null values. Corresponding samples were dropped.</a:t>
            </a:r>
            <a:endParaRPr sz="12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25976 samples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83 </a:t>
            </a:r>
            <a:r>
              <a:rPr lang="en" sz="1200"/>
              <a:t>samples contained null values. Corresponding samples were dropped.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https://www.kaggle.com/datasets/teejmahal20/airline-passenger-satisfaction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Cleaning and sampling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25"/>
            <a:ext cx="85206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Steps: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Load the datasets</a:t>
            </a:r>
            <a:endParaRPr sz="1400"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Read the two csv files and save the data into </a:t>
            </a:r>
            <a:r>
              <a:rPr i="1" lang="en" sz="1000"/>
              <a:t>dev_df </a:t>
            </a:r>
            <a:r>
              <a:rPr lang="en" sz="1000"/>
              <a:t>and </a:t>
            </a:r>
            <a:r>
              <a:rPr i="1" lang="en" sz="1000"/>
              <a:t>test_df</a:t>
            </a:r>
            <a:endParaRPr i="1" sz="10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Missing values analysis</a:t>
            </a:r>
            <a:endParaRPr sz="1400"/>
          </a:p>
          <a:p>
            <a:pPr indent="-29527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Remove the information about the passenger (the whole row) if part of their data is missing</a:t>
            </a:r>
            <a:endParaRPr sz="105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Explain the distribution of the target variable and the dataset</a:t>
            </a:r>
            <a:endParaRPr sz="1400"/>
          </a:p>
          <a:p>
            <a:pPr indent="-29527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‘</a:t>
            </a:r>
            <a:r>
              <a:rPr i="1" lang="en" sz="1050"/>
              <a:t>satisfied’ : ‘</a:t>
            </a:r>
            <a:r>
              <a:rPr i="1" lang="en" sz="1050"/>
              <a:t>neutral</a:t>
            </a:r>
            <a:r>
              <a:rPr i="1" lang="en" sz="1050"/>
              <a:t> or dissatisfied’</a:t>
            </a:r>
            <a:r>
              <a:rPr lang="en" sz="1050"/>
              <a:t> = 0.43 : 0.57, slightly </a:t>
            </a:r>
            <a:r>
              <a:rPr lang="en" sz="1050"/>
              <a:t>imbalanced </a:t>
            </a:r>
            <a:endParaRPr sz="105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Drop the columns</a:t>
            </a:r>
            <a:endParaRPr sz="1400"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Drop the columns 'id' and 'satisfaction' for both X_dev and X_test</a:t>
            </a:r>
            <a:endParaRPr sz="10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Exploratory Data Analysis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Encode the </a:t>
            </a:r>
            <a:r>
              <a:rPr lang="en" sz="1400"/>
              <a:t>4 categorical features with String values using Ordinal Encoding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en" sz="1400"/>
              <a:t>Scale the dataset using StandardScaler()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Insights from data exploration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48875"/>
            <a:ext cx="43035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7"/>
              <a:t>Categorical Features Analysis</a:t>
            </a:r>
            <a:endParaRPr sz="1717"/>
          </a:p>
          <a:p>
            <a:pPr indent="-296758" lvl="0" marL="457200" rtl="0" algn="l">
              <a:spcBef>
                <a:spcPts val="1200"/>
              </a:spcBef>
              <a:spcAft>
                <a:spcPts val="0"/>
              </a:spcAft>
              <a:buSzPts val="1073"/>
              <a:buChar char="●"/>
            </a:pPr>
            <a:r>
              <a:rPr lang="en" sz="1073"/>
              <a:t>Similar distribution of target variable in each category for the features </a:t>
            </a:r>
            <a:r>
              <a:rPr i="1" lang="en" sz="1073"/>
              <a:t>Gender </a:t>
            </a:r>
            <a:r>
              <a:rPr lang="en" sz="1073"/>
              <a:t>and </a:t>
            </a:r>
            <a:r>
              <a:rPr i="1" lang="en" sz="1073"/>
              <a:t>Customer Type.</a:t>
            </a:r>
            <a:endParaRPr i="1" sz="1073"/>
          </a:p>
          <a:p>
            <a:pPr indent="-296758" lvl="0" marL="457200" rtl="0" algn="l">
              <a:spcBef>
                <a:spcPts val="1000"/>
              </a:spcBef>
              <a:spcAft>
                <a:spcPts val="0"/>
              </a:spcAft>
              <a:buSzPts val="1073"/>
              <a:buChar char="●"/>
            </a:pPr>
            <a:r>
              <a:rPr lang="en" sz="1073"/>
              <a:t>Similar number of ‘Males’ and ‘Females’ in the Dev set.</a:t>
            </a:r>
            <a:endParaRPr sz="1073"/>
          </a:p>
          <a:p>
            <a:pPr indent="-296758" lvl="0" marL="457200" rtl="0" algn="l">
              <a:spcBef>
                <a:spcPts val="1000"/>
              </a:spcBef>
              <a:spcAft>
                <a:spcPts val="0"/>
              </a:spcAft>
              <a:buSzPts val="1073"/>
              <a:buChar char="●"/>
            </a:pPr>
            <a:r>
              <a:rPr lang="en" sz="1073"/>
              <a:t>Almost 4.5 times more loyal customers than disloyal customers.</a:t>
            </a:r>
            <a:endParaRPr sz="1073"/>
          </a:p>
          <a:p>
            <a:pPr indent="-296758" lvl="0" marL="457200" rtl="0" algn="l">
              <a:spcBef>
                <a:spcPts val="1000"/>
              </a:spcBef>
              <a:spcAft>
                <a:spcPts val="0"/>
              </a:spcAft>
              <a:buSzPts val="1073"/>
              <a:buChar char="●"/>
            </a:pPr>
            <a:r>
              <a:rPr lang="en" sz="1073"/>
              <a:t>Number of dissatisfied customers is similar for customers travelling for business and personal purposes.</a:t>
            </a:r>
            <a:endParaRPr sz="1073"/>
          </a:p>
          <a:p>
            <a:pPr indent="-296758" lvl="0" marL="457200" rtl="0" algn="l">
              <a:spcBef>
                <a:spcPts val="1000"/>
              </a:spcBef>
              <a:spcAft>
                <a:spcPts val="0"/>
              </a:spcAft>
              <a:buSzPts val="1073"/>
              <a:buChar char="●"/>
            </a:pPr>
            <a:r>
              <a:rPr lang="en" sz="1073"/>
              <a:t>58% customers travelling for business purposes are satisfied whereas only 10% of customers travelling for personal purposes are satisfied.</a:t>
            </a:r>
            <a:endParaRPr sz="1073"/>
          </a:p>
          <a:p>
            <a:pPr indent="-296758" lvl="0" marL="457200" rtl="0" algn="l">
              <a:spcBef>
                <a:spcPts val="1000"/>
              </a:spcBef>
              <a:spcAft>
                <a:spcPts val="0"/>
              </a:spcAft>
              <a:buSzPts val="1073"/>
              <a:buChar char="●"/>
            </a:pPr>
            <a:r>
              <a:rPr lang="en" sz="1073"/>
              <a:t>Only </a:t>
            </a:r>
            <a:r>
              <a:rPr lang="en" sz="1073"/>
              <a:t>2940 more customers travelled in </a:t>
            </a:r>
            <a:r>
              <a:rPr i="1" lang="en" sz="1073"/>
              <a:t>Business </a:t>
            </a:r>
            <a:r>
              <a:rPr lang="en" sz="1073"/>
              <a:t>than </a:t>
            </a:r>
            <a:r>
              <a:rPr i="1" lang="en" sz="1073"/>
              <a:t>Eco</a:t>
            </a:r>
            <a:r>
              <a:rPr lang="en" sz="1073"/>
              <a:t>.</a:t>
            </a:r>
            <a:endParaRPr sz="1073"/>
          </a:p>
          <a:p>
            <a:pPr indent="-296758" lvl="0" marL="457200" rtl="0" algn="l">
              <a:spcBef>
                <a:spcPts val="1000"/>
              </a:spcBef>
              <a:spcAft>
                <a:spcPts val="0"/>
              </a:spcAft>
              <a:buSzPts val="1073"/>
              <a:buChar char="●"/>
            </a:pPr>
            <a:r>
              <a:rPr lang="en" sz="1073"/>
              <a:t>69.5% customers travelling in </a:t>
            </a:r>
            <a:r>
              <a:rPr i="1" lang="en" sz="1073"/>
              <a:t>Business </a:t>
            </a:r>
            <a:r>
              <a:rPr lang="en" sz="1073"/>
              <a:t>class were satisfied whereas only 18.6% customers travelling in </a:t>
            </a:r>
            <a:r>
              <a:rPr i="1" lang="en" sz="1073"/>
              <a:t>Eco </a:t>
            </a:r>
            <a:r>
              <a:rPr lang="en" sz="1073"/>
              <a:t>class</a:t>
            </a:r>
            <a:r>
              <a:rPr i="1" lang="en" sz="1073"/>
              <a:t> </a:t>
            </a:r>
            <a:r>
              <a:rPr lang="en" sz="1073"/>
              <a:t>were satisfied.</a:t>
            </a:r>
            <a:endParaRPr sz="1073"/>
          </a:p>
          <a:p>
            <a:pPr indent="-296758" lvl="0" marL="457200" rtl="0" algn="l">
              <a:spcBef>
                <a:spcPts val="1000"/>
              </a:spcBef>
              <a:spcAft>
                <a:spcPts val="1000"/>
              </a:spcAft>
              <a:buSzPts val="1073"/>
              <a:buChar char="●"/>
            </a:pPr>
            <a:r>
              <a:rPr lang="en" sz="1073"/>
              <a:t>Only 7.2% customers travelled in </a:t>
            </a:r>
            <a:r>
              <a:rPr i="1" lang="en" sz="1073"/>
              <a:t>Eco Plus</a:t>
            </a:r>
            <a:r>
              <a:rPr lang="en" sz="1073"/>
              <a:t>.</a:t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4572112" y="1618876"/>
            <a:ext cx="4560870" cy="2807993"/>
            <a:chOff x="3346422" y="1404643"/>
            <a:chExt cx="5100503" cy="3282282"/>
          </a:xfrm>
        </p:grpSpPr>
        <p:pic>
          <p:nvPicPr>
            <p:cNvPr id="87" name="Google Shape;8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46422" y="1460650"/>
              <a:ext cx="2451150" cy="3226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95775" y="1404643"/>
              <a:ext cx="2451150" cy="328228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Insights from data exploration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048875"/>
            <a:ext cx="78792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Categorical Features Analysis (Ordinal Values)</a:t>
            </a:r>
            <a:endParaRPr sz="145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It is highly likely customers were dissatisfied with the overall experience if they rated 3 or less on these features EXCEPT: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 sz="1100"/>
              <a:t>Gate Location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 sz="1100"/>
              <a:t>Departure/Arrival time convenient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 sz="1100"/>
              <a:t>Food and Drink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Highly likely customers were satisfied with the overall experience if they rated 5 on the following features: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 sz="1100"/>
              <a:t>Inflight Wifi service</a:t>
            </a:r>
            <a:endParaRPr i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 sz="1100"/>
              <a:t>Ease of Online Booking</a:t>
            </a:r>
            <a:endParaRPr i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 sz="1100"/>
              <a:t>Online Boarding</a:t>
            </a:r>
            <a:endParaRPr i="1"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number of dissatisfied customers for any rating is always more than the satisfied customers for the feature </a:t>
            </a:r>
            <a:r>
              <a:rPr i="1" lang="en" sz="1100"/>
              <a:t>Departure/Arrival time convenient.</a:t>
            </a:r>
            <a:endParaRPr i="1"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General trend of increasing or similar number of satisfied customers with increase in rating value for any feature.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Insights from data exploration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48875"/>
            <a:ext cx="50412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50"/>
              <a:t>Categorical Features Analysis (Ordinal Values)</a:t>
            </a:r>
            <a:endParaRPr sz="145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30" y="1506443"/>
            <a:ext cx="1850922" cy="344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991" y="1475300"/>
            <a:ext cx="1759734" cy="346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175" y="1475300"/>
            <a:ext cx="2067521" cy="344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0350" y="1913727"/>
            <a:ext cx="1730450" cy="23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1998" y="1475300"/>
            <a:ext cx="1780254" cy="3443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Insights from data exploration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048875"/>
            <a:ext cx="32874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Continuous </a:t>
            </a:r>
            <a:r>
              <a:rPr lang="en" sz="1500"/>
              <a:t>Features Analysis: Age</a:t>
            </a:r>
            <a:endParaRPr sz="15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Number of satisfied customers is consistently more than neutral or dissatisfied customers in the age group 39-60.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lang="en" sz="1100"/>
              <a:t>The number of neutral or dissatisfied customers in the age group 7-38 and 61-85 significantly exceeds the number of satisfied customers.</a:t>
            </a:r>
            <a:endParaRPr sz="1100"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1146"/>
          <a:stretch/>
        </p:blipFill>
        <p:spPr>
          <a:xfrm>
            <a:off x="3599075" y="1152425"/>
            <a:ext cx="5379600" cy="37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Insights from data exploration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048875"/>
            <a:ext cx="41544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Continuous Features Analysis: Flight Distance</a:t>
            </a:r>
            <a:endParaRPr sz="145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69.7% customers in the survey travelled less than 1500 miles.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Two-thirds of the customers travelling less than 1500 miles were neutral or dissatisfied.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Amongst customers who travelled more than 1500 miles, the number of satisfied </a:t>
            </a:r>
            <a:r>
              <a:rPr lang="en" sz="1100"/>
              <a:t>customers is twice as many as dissatisfied customers.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lang="en" sz="1100"/>
              <a:t>The number of customers who travelled more than 4000 miles is just 58, which is ~0.056% of the total sample size.</a:t>
            </a:r>
            <a:endParaRPr sz="11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325" y="1152425"/>
            <a:ext cx="4687500" cy="3584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Insights from data exploration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048875"/>
            <a:ext cx="49935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Continuous Features Analysis: Departure Delay and Arrival Delay</a:t>
            </a:r>
            <a:endParaRPr sz="145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Highly skewed with no clear pattern with respect to target variable.</a:t>
            </a:r>
            <a:endParaRPr sz="1100"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Departure delay: first quartile = 0.00 ; third quartile = 12.00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Arrival delay: first quartile = 0.00 ; third quartile = 13.00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lang="en" sz="1100"/>
              <a:t>Highly correlated features with value of 0.965.</a:t>
            </a:r>
            <a:endParaRPr sz="11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850" y="2878074"/>
            <a:ext cx="3201950" cy="20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100" y="2878075"/>
            <a:ext cx="3477624" cy="20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4885" y="1356075"/>
            <a:ext cx="1650416" cy="10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0000" y="1356075"/>
            <a:ext cx="1559625" cy="1047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