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06" autoAdjust="0"/>
  </p:normalViewPr>
  <p:slideViewPr>
    <p:cSldViewPr snapToGrid="0">
      <p:cViewPr varScale="1">
        <p:scale>
          <a:sx n="68" d="100"/>
          <a:sy n="68" d="100"/>
        </p:scale>
        <p:origin x="1262" y="62"/>
      </p:cViewPr>
      <p:guideLst/>
    </p:cSldViewPr>
  </p:slideViewPr>
  <p:notesTextViewPr>
    <p:cViewPr>
      <p:scale>
        <a:sx n="1" d="1"/>
        <a:sy n="1" d="1"/>
      </p:scale>
      <p:origin x="0" y="-30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0EF6E-4A0B-419A-9841-D0DD93CF2FA9}" type="datetimeFigureOut">
              <a:rPr lang="en-IN" smtClean="0"/>
              <a:t>13-12-2024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C38D0-652C-4108-92E8-1B8DA0C9EC51}" type="slidenum">
              <a:rPr lang="en-IN" smtClean="0"/>
              <a:t>‹#›</a:t>
            </a:fld>
            <a:endParaRPr lang="en-IN"/>
          </a:p>
        </p:txBody>
      </p:sp>
    </p:spTree>
    <p:extLst>
      <p:ext uri="{BB962C8B-B14F-4D97-AF65-F5344CB8AC3E}">
        <p14:creationId xmlns:p14="http://schemas.microsoft.com/office/powerpoint/2010/main" val="264858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everyone to the presentation on our Real-Time Traffic Monitoring System, a project focused on enhancing urban traffic management using cutting-edge technology. This submission highlights the final phase of the project, consolidating all prior research, implementation, and optimization efforts.</a:t>
            </a:r>
            <a:br>
              <a:rPr lang="en-US" dirty="0"/>
            </a:br>
            <a:r>
              <a:rPr lang="en-US" dirty="0"/>
              <a:t>The system is designed to process real-time traffic data efficiently, providing actionable insights for congestion control, route optimization, and emergency response. Our work utilizes advanced data structures like graphs, AVL trees, and priority queues to ensure low latency and scalability.</a:t>
            </a:r>
            <a:br>
              <a:rPr lang="en-US" dirty="0"/>
            </a:br>
            <a:r>
              <a:rPr lang="en-US" dirty="0"/>
              <a:t>In today’s presentation, I’ll walk you through the context, design rationale, challenges, and the enhancements we've implemented to make this system robust and practical for real-world applications. I’ll also share performance results, scalability solutions, and potential future developments that can further strengthen this system.</a:t>
            </a:r>
            <a:br>
              <a:rPr lang="en-US" dirty="0"/>
            </a:br>
            <a:r>
              <a:rPr lang="en-US" dirty="0"/>
              <a:t>We’ll conclude by discussing how this project lays the foundation for a comprehensive traffic management solution. Your feedback and insights will be greatly valued, as we aim to refine and extend the capabilities of this system in the future.</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1</a:t>
            </a:fld>
            <a:endParaRPr lang="en-IN"/>
          </a:p>
        </p:txBody>
      </p:sp>
    </p:spTree>
    <p:extLst>
      <p:ext uri="{BB962C8B-B14F-4D97-AF65-F5344CB8AC3E}">
        <p14:creationId xmlns:p14="http://schemas.microsoft.com/office/powerpoint/2010/main" val="2963757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the system to handle larger datasets and networks required significant architectural changes:</a:t>
            </a:r>
          </a:p>
          <a:p>
            <a:pPr>
              <a:buFont typeface="+mj-lt"/>
              <a:buAutoNum type="arabicPeriod"/>
            </a:pPr>
            <a:r>
              <a:rPr lang="en-US" b="1" dirty="0"/>
              <a:t>Sparse Matrix Representation:</a:t>
            </a:r>
            <a:r>
              <a:rPr lang="en-US" dirty="0"/>
              <a:t> For dense road networks, a sparse matrix replaced the adjacency list, enabling faster edge traversals and memory optimization.</a:t>
            </a:r>
          </a:p>
          <a:p>
            <a:pPr>
              <a:buFont typeface="+mj-lt"/>
              <a:buAutoNum type="arabicPeriod"/>
            </a:pPr>
            <a:r>
              <a:rPr lang="en-US" b="1" dirty="0"/>
              <a:t>Geographic Clustering:</a:t>
            </a:r>
            <a:r>
              <a:rPr lang="en-US" dirty="0"/>
              <a:t> The network was partitioned into clusters based on traffic density or proximity, allowing parallel processing within each cluster.</a:t>
            </a:r>
          </a:p>
          <a:p>
            <a:pPr>
              <a:buFont typeface="+mj-lt"/>
              <a:buAutoNum type="arabicPeriod"/>
            </a:pPr>
            <a:r>
              <a:rPr lang="en-US" b="1" dirty="0"/>
              <a:t>Asynchronous Processing:</a:t>
            </a:r>
            <a:r>
              <a:rPr lang="en-US" dirty="0"/>
              <a:t> Event queues were processed asynchronously, ensuring high-priority tasks are handled without delays.</a:t>
            </a:r>
          </a:p>
          <a:p>
            <a:pPr>
              <a:buFont typeface="+mj-lt"/>
              <a:buAutoNum type="arabicPeriod"/>
            </a:pPr>
            <a:r>
              <a:rPr lang="en-US" b="1" dirty="0"/>
              <a:t>Hybrid Memory System:</a:t>
            </a:r>
            <a:r>
              <a:rPr lang="en-US" dirty="0"/>
              <a:t> Frequently accessed data is cached in memory, while less-used data is stored on disk to optimize resource usage.</a:t>
            </a:r>
          </a:p>
          <a:p>
            <a:pPr>
              <a:buFont typeface="+mj-lt"/>
              <a:buAutoNum type="arabicPeriod"/>
            </a:pPr>
            <a:r>
              <a:rPr lang="en-US" b="1" dirty="0"/>
              <a:t>Compression:</a:t>
            </a:r>
            <a:r>
              <a:rPr lang="en-US" dirty="0"/>
              <a:t> Traffic weight data is compressed to reduce memory overhead without sacrificing access speed.</a:t>
            </a:r>
            <a:br>
              <a:rPr lang="en-US" dirty="0"/>
            </a:br>
            <a:r>
              <a:rPr lang="en-US" dirty="0"/>
              <a:t>These enhancements ensure that the system remains robust and efficient, even as it scales to manage city-wide or metropolitan traffic networks.</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10</a:t>
            </a:fld>
            <a:endParaRPr lang="en-IN"/>
          </a:p>
        </p:txBody>
      </p:sp>
    </p:spTree>
    <p:extLst>
      <p:ext uri="{BB962C8B-B14F-4D97-AF65-F5344CB8AC3E}">
        <p14:creationId xmlns:p14="http://schemas.microsoft.com/office/powerpoint/2010/main" val="27647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Comprehensive testing and validation were conducted to ensure the system’s robustness and efficiency under real-world conditions.</a:t>
            </a:r>
          </a:p>
          <a:p>
            <a:pPr>
              <a:buFont typeface="+mj-lt"/>
              <a:buAutoNum type="arabicPeriod"/>
            </a:pPr>
            <a:r>
              <a:rPr lang="en-US" b="1" dirty="0"/>
              <a:t>Correctness Testing:</a:t>
            </a:r>
            <a:r>
              <a:rPr lang="en-US" dirty="0"/>
              <a:t> Tests were designed to verify accurate graph representation, edge weight updates, and priority event handling. For example, scenarios with isolated intersections or disconnected subgraphs were handled correctly.</a:t>
            </a:r>
          </a:p>
          <a:p>
            <a:pPr>
              <a:buFont typeface="+mj-lt"/>
              <a:buAutoNum type="arabicPeriod"/>
            </a:pPr>
            <a:r>
              <a:rPr lang="en-US" b="1" dirty="0"/>
              <a:t>Stress Testing:</a:t>
            </a:r>
            <a:r>
              <a:rPr lang="en-US" dirty="0"/>
              <a:t> A virtual network with 10,000 intersections and 50,000 roads was created, simulating 1,000 concurrent events. The system demonstrated stable performance, maintaining low latency and consistent responses.</a:t>
            </a:r>
          </a:p>
          <a:p>
            <a:pPr>
              <a:buFont typeface="+mj-lt"/>
              <a:buAutoNum type="arabicPeriod"/>
            </a:pPr>
            <a:r>
              <a:rPr lang="en-US" b="1" dirty="0"/>
              <a:t>Edge Case Scenarios:</a:t>
            </a:r>
            <a:r>
              <a:rPr lang="en-US" dirty="0"/>
              <a:t> Circular road layouts, simultaneous high-priority events, and unconnected subgraphs were tested to ensure the algorithms handled them without errors.</a:t>
            </a:r>
          </a:p>
          <a:p>
            <a:pPr>
              <a:buFont typeface="+mj-lt"/>
              <a:buAutoNum type="arabicPeriod"/>
            </a:pPr>
            <a:r>
              <a:rPr lang="en-US" b="1" dirty="0"/>
              <a:t>Performance Metrics:</a:t>
            </a:r>
            <a:r>
              <a:rPr lang="en-US" dirty="0"/>
              <a:t> Shortest-path calculations were optimized, achieving a 30% reduction in query times compared to the initial version. Event prioritization latency remained below sub-millisecond levels even under heavy loads.</a:t>
            </a:r>
            <a:br>
              <a:rPr lang="en-US" dirty="0"/>
            </a:br>
            <a:r>
              <a:rPr lang="en-US" dirty="0"/>
              <a:t>These tests validated that the system could handle complex traffic scenarios efficiently, with accurate calculations and responsive updates. It also provided insights into areas for future improvements, ensuring readiness for deployment in real-world traffic systems.</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11</a:t>
            </a:fld>
            <a:endParaRPr lang="en-IN"/>
          </a:p>
        </p:txBody>
      </p:sp>
    </p:spTree>
    <p:extLst>
      <p:ext uri="{BB962C8B-B14F-4D97-AF65-F5344CB8AC3E}">
        <p14:creationId xmlns:p14="http://schemas.microsoft.com/office/powerpoint/2010/main" val="2493474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detailed performance analysis compared the optimized system with the initial proof-of-concept, highlighting significant improvements.</a:t>
            </a:r>
          </a:p>
          <a:p>
            <a:pPr>
              <a:buFont typeface="+mj-lt"/>
              <a:buAutoNum type="arabicPeriod"/>
            </a:pPr>
            <a:r>
              <a:rPr lang="en-US" b="1" dirty="0"/>
              <a:t>Shortest-Path Calculations:</a:t>
            </a:r>
            <a:r>
              <a:rPr lang="en-US" dirty="0"/>
              <a:t> Query times were reduced by 30%, especially for frequently used routes, through precomputed paths and efficient edge weight updates.</a:t>
            </a:r>
          </a:p>
          <a:p>
            <a:pPr>
              <a:buFont typeface="+mj-lt"/>
              <a:buAutoNum type="arabicPeriod"/>
            </a:pPr>
            <a:r>
              <a:rPr lang="en-US" b="1" dirty="0"/>
              <a:t>Dynamic Traffic Adaptation:</a:t>
            </a:r>
            <a:r>
              <a:rPr lang="en-US" dirty="0"/>
              <a:t> The system dynamically adjusted to real-time changes, such as congestion or road closures, without recalculating the entire graph.</a:t>
            </a:r>
          </a:p>
          <a:p>
            <a:pPr>
              <a:buFont typeface="+mj-lt"/>
              <a:buAutoNum type="arabicPeriod"/>
            </a:pPr>
            <a:r>
              <a:rPr lang="en-US" b="1" dirty="0"/>
              <a:t>Event Handling Efficiency:</a:t>
            </a:r>
            <a:r>
              <a:rPr lang="en-US" dirty="0"/>
              <a:t> The priority queue managed 1,500 events per minute, a 50% improvement over the initial implementation. High-priority tasks were processed asynchronously to ensure responsiveness.</a:t>
            </a:r>
          </a:p>
          <a:p>
            <a:pPr>
              <a:buFont typeface="+mj-lt"/>
              <a:buAutoNum type="arabicPeriod"/>
            </a:pPr>
            <a:r>
              <a:rPr lang="en-US" b="1" dirty="0"/>
              <a:t>Memory Optimization:</a:t>
            </a:r>
            <a:r>
              <a:rPr lang="en-US" dirty="0"/>
              <a:t> A hybrid storage approach balanced memory usage and retrieval speed. Frequently accessed data was cached, while less-used data was stored on disk.</a:t>
            </a:r>
            <a:br>
              <a:rPr lang="en-US" dirty="0"/>
            </a:br>
            <a:r>
              <a:rPr lang="en-US" dirty="0"/>
              <a:t>Trade-offs included slightly increased memory usage (20% higher) to achieve faster runtime performance. Despite this, the system effectively balanced scalability, speed, and resource utilization, making it well-suited for large-scale traffic networks.</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12</a:t>
            </a:fld>
            <a:endParaRPr lang="en-IN"/>
          </a:p>
        </p:txBody>
      </p:sp>
    </p:spTree>
    <p:extLst>
      <p:ext uri="{BB962C8B-B14F-4D97-AF65-F5344CB8AC3E}">
        <p14:creationId xmlns:p14="http://schemas.microsoft.com/office/powerpoint/2010/main" val="3495271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offers several significant advantages:</a:t>
            </a:r>
          </a:p>
          <a:p>
            <a:pPr>
              <a:buFont typeface="+mj-lt"/>
              <a:buAutoNum type="arabicPeriod"/>
            </a:pPr>
            <a:r>
              <a:rPr lang="en-US" b="1" dirty="0"/>
              <a:t>Modular Architecture:</a:t>
            </a:r>
            <a:r>
              <a:rPr lang="en-US" dirty="0"/>
              <a:t> Components such as the graph, priority queue, and AVL tree operate independently, simplifying maintenance and scalability.</a:t>
            </a:r>
          </a:p>
          <a:p>
            <a:pPr>
              <a:buFont typeface="+mj-lt"/>
              <a:buAutoNum type="arabicPeriod"/>
            </a:pPr>
            <a:r>
              <a:rPr lang="en-US" b="1" dirty="0"/>
              <a:t>Efficient Event Handling:</a:t>
            </a:r>
            <a:r>
              <a:rPr lang="en-US" dirty="0"/>
              <a:t> The priority queue ensures that critical events, like accidents, are addressed promptly, minimizing delays.</a:t>
            </a:r>
          </a:p>
          <a:p>
            <a:pPr>
              <a:buFont typeface="+mj-lt"/>
              <a:buAutoNum type="arabicPeriod"/>
            </a:pPr>
            <a:r>
              <a:rPr lang="en-US" b="1" dirty="0"/>
              <a:t>Real-Time Adaptability:</a:t>
            </a:r>
            <a:r>
              <a:rPr lang="en-US" dirty="0"/>
              <a:t> Dynamic edge weight updates allow the system to adjust to changing traffic conditions seamlessly.</a:t>
            </a:r>
          </a:p>
          <a:p>
            <a:pPr>
              <a:buFont typeface="+mj-lt"/>
              <a:buAutoNum type="arabicPeriod"/>
            </a:pPr>
            <a:r>
              <a:rPr lang="en-US" b="1" dirty="0"/>
              <a:t>Fast Data Retrieval:</a:t>
            </a:r>
            <a:r>
              <a:rPr lang="en-US" dirty="0"/>
              <a:t> The AVL Tree and hash tables provide quick access to historical and real-time data, aiding in congestion analysis.</a:t>
            </a:r>
          </a:p>
          <a:p>
            <a:pPr>
              <a:buFont typeface="+mj-lt"/>
              <a:buAutoNum type="arabicPeriod"/>
            </a:pPr>
            <a:r>
              <a:rPr lang="en-US" b="1" dirty="0"/>
              <a:t>Scalability:</a:t>
            </a:r>
            <a:r>
              <a:rPr lang="en-US" dirty="0"/>
              <a:t> Geographic clustering and memory optimizations ensure the system can handle city-wide networks without performance degradation.</a:t>
            </a:r>
            <a:br>
              <a:rPr lang="en-US" dirty="0"/>
            </a:br>
            <a:r>
              <a:rPr lang="en-US" dirty="0"/>
              <a:t>These features make the system a robust solution for managing real-time traffic efficiently, enhancing safety and reducing delays for drivers and city planners alike.</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13</a:t>
            </a:fld>
            <a:endParaRPr lang="en-IN"/>
          </a:p>
        </p:txBody>
      </p:sp>
    </p:spTree>
    <p:extLst>
      <p:ext uri="{BB962C8B-B14F-4D97-AF65-F5344CB8AC3E}">
        <p14:creationId xmlns:p14="http://schemas.microsoft.com/office/powerpoint/2010/main" val="76818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enhance the system’s capabilities, several future improvements are proposed:</a:t>
            </a:r>
          </a:p>
          <a:p>
            <a:pPr>
              <a:buFont typeface="+mj-lt"/>
              <a:buAutoNum type="arabicPeriod"/>
            </a:pPr>
            <a:r>
              <a:rPr lang="en-US" b="1" dirty="0"/>
              <a:t>IoT Integration:</a:t>
            </a:r>
            <a:r>
              <a:rPr lang="en-US" dirty="0"/>
              <a:t> Incorporating real-time data from IoT devices, such as smart traffic lights and GPS systems, for dynamic updates.</a:t>
            </a:r>
          </a:p>
          <a:p>
            <a:pPr>
              <a:buFont typeface="+mj-lt"/>
              <a:buAutoNum type="arabicPeriod"/>
            </a:pPr>
            <a:r>
              <a:rPr lang="en-US" b="1" dirty="0"/>
              <a:t>Predictive Analytics:</a:t>
            </a:r>
            <a:r>
              <a:rPr lang="en-US" dirty="0"/>
              <a:t> Using historical data and machine learning to forecast traffic trends and preemptively manage congestion.</a:t>
            </a:r>
          </a:p>
          <a:p>
            <a:pPr>
              <a:buFont typeface="+mj-lt"/>
              <a:buAutoNum type="arabicPeriod"/>
            </a:pPr>
            <a:r>
              <a:rPr lang="en-US" i="1" dirty="0"/>
              <a:t>A Algorithm:</a:t>
            </a:r>
            <a:r>
              <a:rPr lang="en-US" dirty="0"/>
              <a:t>* Implementing advanced routing techniques like A* for more efficient pathfinding and resource optimization.</a:t>
            </a:r>
          </a:p>
          <a:p>
            <a:pPr>
              <a:buFont typeface="+mj-lt"/>
              <a:buAutoNum type="arabicPeriod"/>
            </a:pPr>
            <a:r>
              <a:rPr lang="en-US" b="1" dirty="0"/>
              <a:t>Visualization Dashboard:</a:t>
            </a:r>
            <a:r>
              <a:rPr lang="en-US" dirty="0"/>
              <a:t> Creating a user-friendly graphical interface to monitor real-time traffic conditions and event statuses.</a:t>
            </a:r>
          </a:p>
          <a:p>
            <a:pPr>
              <a:buFont typeface="+mj-lt"/>
              <a:buAutoNum type="arabicPeriod"/>
            </a:pPr>
            <a:r>
              <a:rPr lang="en-US" b="1" dirty="0"/>
              <a:t>Advanced Event Handling:</a:t>
            </a:r>
            <a:r>
              <a:rPr lang="en-US" dirty="0"/>
              <a:t> Introducing features like weather impact analysis and multi-event prioritization for a holistic traffic management approach.</a:t>
            </a:r>
            <a:br>
              <a:rPr lang="en-US" dirty="0"/>
            </a:br>
            <a:r>
              <a:rPr lang="en-US" dirty="0"/>
              <a:t>These enhancements would transform the system into a comprehensive traffic management solution, capable of handling complex urban scenarios with predictive and adaptive features.</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14</a:t>
            </a:fld>
            <a:endParaRPr lang="en-IN"/>
          </a:p>
        </p:txBody>
      </p:sp>
    </p:spTree>
    <p:extLst>
      <p:ext uri="{BB962C8B-B14F-4D97-AF65-F5344CB8AC3E}">
        <p14:creationId xmlns:p14="http://schemas.microsoft.com/office/powerpoint/2010/main" val="3831973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the Real-Time Traffic Monitoring System successfully addresses the challenges of modern urban traffic management.</a:t>
            </a:r>
          </a:p>
          <a:p>
            <a:pPr>
              <a:buFont typeface="+mj-lt"/>
              <a:buAutoNum type="arabicPeriod"/>
            </a:pPr>
            <a:r>
              <a:rPr lang="en-US" dirty="0"/>
              <a:t>The use of advanced data structures like graphs, AVL trees, and priority queues ensures efficient and scalable data processing.</a:t>
            </a:r>
          </a:p>
          <a:p>
            <a:pPr>
              <a:buFont typeface="+mj-lt"/>
              <a:buAutoNum type="arabicPeriod"/>
            </a:pPr>
            <a:r>
              <a:rPr lang="en-US" dirty="0"/>
              <a:t>Dynamic updates and modular architecture make the system responsive to real-time traffic conditions.</a:t>
            </a:r>
          </a:p>
          <a:p>
            <a:pPr>
              <a:buFont typeface="+mj-lt"/>
              <a:buAutoNum type="arabicPeriod"/>
            </a:pPr>
            <a:r>
              <a:rPr lang="en-US" dirty="0"/>
              <a:t>Rigorous testing has validated its scalability and robustness, making it suitable for deployment in real-world scenarios.</a:t>
            </a:r>
          </a:p>
          <a:p>
            <a:pPr>
              <a:buFont typeface="+mj-lt"/>
              <a:buAutoNum type="arabicPeriod"/>
            </a:pPr>
            <a:r>
              <a:rPr lang="en-US" dirty="0"/>
              <a:t>Proposed future enhancements, such as predictive analytics and IoT integration, promise even greater utility and adaptability.</a:t>
            </a:r>
            <a:br>
              <a:rPr lang="en-US" dirty="0"/>
            </a:br>
            <a:r>
              <a:rPr lang="en-US" dirty="0"/>
              <a:t>This system not only improves traffic flow and reduces congestion but also supports emergency response and long-term urban planning. With ongoing development, it has the potential to become a cornerstone of intelligent transportation systems, transforming the way cities manage traffic in the future.</a:t>
            </a:r>
            <a:br>
              <a:rPr lang="en-US" dirty="0"/>
            </a:br>
            <a:r>
              <a:rPr lang="en-US" dirty="0"/>
              <a:t>Thank you for your attention. I welcome your feedback and any questions you may have!</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15</a:t>
            </a:fld>
            <a:endParaRPr lang="en-IN"/>
          </a:p>
        </p:txBody>
      </p:sp>
    </p:spTree>
    <p:extLst>
      <p:ext uri="{BB962C8B-B14F-4D97-AF65-F5344CB8AC3E}">
        <p14:creationId xmlns:p14="http://schemas.microsoft.com/office/powerpoint/2010/main" val="390865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Urban traffic management is becoming increasingly complex due to growing populations and vehicle numbers. This has necessitated the development of systems that can monitor, analyze, and respond to traffic conditions in real time. Our system addresses this by leveraging sensor data, including vehicle counts, speeds, and traffic signal statuses, to generate insights that aid in congestion control, route optimization, and emergency response.</a:t>
            </a:r>
            <a:br>
              <a:rPr lang="en-US" dirty="0"/>
            </a:br>
            <a:r>
              <a:rPr lang="en-US" dirty="0"/>
              <a:t>The primary goals are to forecast future traffic scenarios and analyze current traffic patterns to support safer and more efficient road usage. For instance, city planners can use this system to identify high-traffic areas and implement changes to improve traffic flow. Similarly, emergency services can rely on real-time data to navigate through congested areas quickly.</a:t>
            </a:r>
            <a:br>
              <a:rPr lang="en-US" dirty="0"/>
            </a:br>
            <a:r>
              <a:rPr lang="en-US" dirty="0"/>
              <a:t>The success of this system depends on the ability to process and analyze large amounts of data with minimal delays. Our chosen data structures—graphs, priority queues, and AVL trees—play a crucial role in achieving this. Together, they provide a foundation for efficient data handling and analysis, ensuring the system can adapt to dynamic traffic conditions while scaling to meet the demands of growing cities.</a:t>
            </a:r>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2</a:t>
            </a:fld>
            <a:endParaRPr lang="en-IN"/>
          </a:p>
        </p:txBody>
      </p:sp>
    </p:spTree>
    <p:extLst>
      <p:ext uri="{BB962C8B-B14F-4D97-AF65-F5344CB8AC3E}">
        <p14:creationId xmlns:p14="http://schemas.microsoft.com/office/powerpoint/2010/main" val="291864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system relies on three key data structures: graphs, priority queues, and AVL trees, each chosen for its ability to handle specific traffic monitoring tasks efficiently.</a:t>
            </a:r>
          </a:p>
          <a:p>
            <a:pPr>
              <a:buFont typeface="+mj-lt"/>
              <a:buAutoNum type="arabicPeriod"/>
            </a:pPr>
            <a:r>
              <a:rPr lang="en-US" b="1" dirty="0"/>
              <a:t>Graphs:</a:t>
            </a:r>
            <a:r>
              <a:rPr lang="en-US" dirty="0"/>
              <a:t> These are used to represent the road network, where nodes signify intersections and edges denote roads. Weighted graphs allow us to model travel times or distances, making them essential for route planning and congestion analysis.</a:t>
            </a:r>
          </a:p>
          <a:p>
            <a:pPr>
              <a:buFont typeface="+mj-lt"/>
              <a:buAutoNum type="arabicPeriod"/>
            </a:pPr>
            <a:r>
              <a:rPr lang="en-US" b="1" dirty="0"/>
              <a:t>Priority Queues:</a:t>
            </a:r>
            <a:r>
              <a:rPr lang="en-US" dirty="0"/>
              <a:t> Implemented using Min-Heaps, these enable efficient shortest-path calculations, a critical feature for real-time route adjustments. They ensure the system prioritizes routes with the lowest travel costs dynamically.</a:t>
            </a:r>
          </a:p>
          <a:p>
            <a:pPr>
              <a:buFont typeface="+mj-lt"/>
              <a:buAutoNum type="arabicPeriod"/>
            </a:pPr>
            <a:r>
              <a:rPr lang="en-US" b="1" dirty="0"/>
              <a:t>AVL Trees:</a:t>
            </a:r>
            <a:r>
              <a:rPr lang="en-US" dirty="0"/>
              <a:t> These balanced trees store time-series sensor data, such as vehicle counts and speeds, ensuring quick data retrieval and efficient updates. They are particularly useful for historical traffic pattern analysis.</a:t>
            </a:r>
            <a:br>
              <a:rPr lang="en-US" dirty="0"/>
            </a:br>
            <a:r>
              <a:rPr lang="en-US" dirty="0"/>
              <a:t>The integration of these structures allows our system to manage traffic data efficiently and respond to real-time updates. Their combined functionality supports crucial operations like congestion detection, shortest-path calculations, and rapid data retrieval. By leveraging these data structures, the system achieves high performance and scalability, making it a robust solution for modern urban traffic management challenges.</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3</a:t>
            </a:fld>
            <a:endParaRPr lang="en-IN"/>
          </a:p>
        </p:txBody>
      </p:sp>
    </p:spTree>
    <p:extLst>
      <p:ext uri="{BB962C8B-B14F-4D97-AF65-F5344CB8AC3E}">
        <p14:creationId xmlns:p14="http://schemas.microsoft.com/office/powerpoint/2010/main" val="99133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form the backbone of our traffic monitoring system, representing the road network's structure and facilitating route planning and traffic analysis. Nodes in the graph symbolize intersections, while edges represent roads connecting these nodes.</a:t>
            </a:r>
            <a:br>
              <a:rPr lang="en-US" dirty="0"/>
            </a:br>
            <a:r>
              <a:rPr lang="en-US" dirty="0"/>
              <a:t>We’ve chosen a directed, weighted graph structure where each edge weight corresponds to metrics like travel time or distance. This setup is ideal for real-world applications, as it captures the dynamic nature of traffic flow. For example, a road's weight can increase during peak hours to reflect higher travel times.</a:t>
            </a:r>
            <a:br>
              <a:rPr lang="en-US" dirty="0"/>
            </a:br>
            <a:r>
              <a:rPr lang="en-US" dirty="0"/>
              <a:t>To ensure efficient data management, we’ve employed an adjacency list representation. This approach is memory-efficient and provides fast access to connected nodes, making it suitable for large-scale networks. The adjacency list allows for O(V + E) complexity, where V is the number of vertices and E is the number of edges, ensuring scalability.</a:t>
            </a:r>
            <a:br>
              <a:rPr lang="en-US" dirty="0"/>
            </a:br>
            <a:r>
              <a:rPr lang="en-US" dirty="0"/>
              <a:t>The graph structure also supports Dijkstra's algorithm for shortest-path calculations. This enables the system to dynamically determine the fastest route between two points, adapting to real-time traffic conditions. Overall, the graph data structure is instrumental in providing a clear and adaptable model of the road network, ensuring accurate and efficient traffic management.</a:t>
            </a:r>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4</a:t>
            </a:fld>
            <a:endParaRPr lang="en-IN"/>
          </a:p>
        </p:txBody>
      </p:sp>
    </p:spTree>
    <p:extLst>
      <p:ext uri="{BB962C8B-B14F-4D97-AF65-F5344CB8AC3E}">
        <p14:creationId xmlns:p14="http://schemas.microsoft.com/office/powerpoint/2010/main" val="66982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priority queue, implemented as a Min-Heap, is a vital component of our traffic monitoring system. It is primarily used in conjunction with Dijkstra's algorithm to calculate the shortest paths in the graph.</a:t>
            </a:r>
            <a:br>
              <a:rPr lang="en-US" dirty="0"/>
            </a:br>
            <a:r>
              <a:rPr lang="en-US" dirty="0"/>
              <a:t>The Min-Heap ensures that nodes with the lowest travel cost are processed first, enabling dynamic path adjustments based on real-time traffic updates. For example, if a new congestion report comes in, the Min-Heap recalculates the optimal routes, prioritizing the least-cost paths.</a:t>
            </a:r>
            <a:br>
              <a:rPr lang="en-US" dirty="0"/>
            </a:br>
            <a:r>
              <a:rPr lang="en-US" dirty="0"/>
              <a:t>With a time complexity of O(log n) for insertion and deletion, the Min-Heap is well-suited for real-time applications where efficiency is crucial. This ensures that our system can handle frequent updates without significant delays.</a:t>
            </a:r>
            <a:br>
              <a:rPr lang="en-US" dirty="0"/>
            </a:br>
            <a:r>
              <a:rPr lang="en-US" dirty="0"/>
              <a:t>Another advantage is its ability to manage multiple routes simultaneously. This is particularly useful in urban environments where traffic conditions can change rapidly. By efficiently recalculating routes, the priority queue minimizes computational overhead and ensures quick decision-making.</a:t>
            </a:r>
            <a:br>
              <a:rPr lang="en-US" dirty="0"/>
            </a:br>
            <a:r>
              <a:rPr lang="en-US" dirty="0"/>
              <a:t>In summary, the Min-Heap’s role in our system is to enhance route optimization and maintain low latency, ensuring that the system remains responsive and effective in managing dynamic traffic conditions.</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5</a:t>
            </a:fld>
            <a:endParaRPr lang="en-IN"/>
          </a:p>
        </p:txBody>
      </p:sp>
    </p:spTree>
    <p:extLst>
      <p:ext uri="{BB962C8B-B14F-4D97-AF65-F5344CB8AC3E}">
        <p14:creationId xmlns:p14="http://schemas.microsoft.com/office/powerpoint/2010/main" val="4121587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AVL Tree plays a crucial role in our system by efficiently managing and storing time-series data collected from traffic sensors. This includes vehicle counts, speed measurements, and signal statuses.</a:t>
            </a:r>
            <a:br>
              <a:rPr lang="en-US" dirty="0"/>
            </a:br>
            <a:r>
              <a:rPr lang="en-US" dirty="0"/>
              <a:t>AVL Trees are self-balancing binary search trees, ensuring that operations like insertion, deletion, and search are performed in O(log n) time. This efficiency is vital for real-time traffic monitoring, where sensor data is frequently updated.</a:t>
            </a:r>
            <a:br>
              <a:rPr lang="en-US" dirty="0"/>
            </a:br>
            <a:r>
              <a:rPr lang="en-US" dirty="0"/>
              <a:t>Each node in the AVL Tree represents a sensor reading at a specific timestamp. This structure allows for quick retrieval of historical data, making it easier to analyze traffic patterns and detect congestion trends. For example, past data can help identify peak traffic hours or recurring bottlenecks.</a:t>
            </a:r>
            <a:br>
              <a:rPr lang="en-US" dirty="0"/>
            </a:br>
            <a:r>
              <a:rPr lang="en-US" dirty="0"/>
              <a:t>The tree's self-balancing property ensures consistent performance, even as the volume of data grows. This is particularly important in high-density urban areas with numerous sensors.</a:t>
            </a:r>
            <a:br>
              <a:rPr lang="en-US" dirty="0"/>
            </a:br>
            <a:r>
              <a:rPr lang="en-US" dirty="0"/>
              <a:t>In our system, the AVL Tree is integral to maintaining a low-latency response while handling large volumes of sensor data. It supports real-time analysis and decision-making, ensuring that the system can adapt quickly to changing traffic conditions.</a:t>
            </a:r>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6</a:t>
            </a:fld>
            <a:endParaRPr lang="en-IN"/>
          </a:p>
        </p:txBody>
      </p:sp>
    </p:spTree>
    <p:extLst>
      <p:ext uri="{BB962C8B-B14F-4D97-AF65-F5344CB8AC3E}">
        <p14:creationId xmlns:p14="http://schemas.microsoft.com/office/powerpoint/2010/main" val="2078284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system's implementation in Python highlights the modular and efficient design of the chosen data structures.</a:t>
            </a:r>
          </a:p>
          <a:p>
            <a:pPr>
              <a:buFont typeface="+mj-lt"/>
              <a:buAutoNum type="arabicPeriod"/>
            </a:pPr>
            <a:r>
              <a:rPr lang="en-US" b="1" dirty="0"/>
              <a:t>Graph Implementation:</a:t>
            </a:r>
            <a:r>
              <a:rPr lang="en-US" dirty="0"/>
              <a:t> The graph is represented using an adjacency list. Python’s dictionary data type is used to map nodes to their neighbors, along with edge weights. This ensures quick updates and traversals. Dijkstra’s algorithm is implemented to calculate shortest paths dynamically.</a:t>
            </a:r>
          </a:p>
          <a:p>
            <a:pPr>
              <a:buFont typeface="+mj-lt"/>
              <a:buAutoNum type="arabicPeriod"/>
            </a:pPr>
            <a:r>
              <a:rPr lang="en-US" b="1" dirty="0"/>
              <a:t>Priority Queue:</a:t>
            </a:r>
            <a:r>
              <a:rPr lang="en-US" dirty="0"/>
              <a:t> Using Python’s </a:t>
            </a:r>
            <a:r>
              <a:rPr lang="en-US" dirty="0" err="1"/>
              <a:t>heapq</a:t>
            </a:r>
            <a:r>
              <a:rPr lang="en-US" dirty="0"/>
              <a:t> library, the Min-Heap is implemented for managing nodes based on travel costs. This enables efficient insertion and retrieval operations, ensuring low computational overhead for path recalculations.</a:t>
            </a:r>
          </a:p>
          <a:p>
            <a:pPr>
              <a:buFont typeface="+mj-lt"/>
              <a:buAutoNum type="arabicPeriod"/>
            </a:pPr>
            <a:r>
              <a:rPr lang="en-US" b="1" dirty="0"/>
              <a:t>AVL Tree:</a:t>
            </a:r>
            <a:r>
              <a:rPr lang="en-US" dirty="0"/>
              <a:t> The AVL Tree class uses recursive methods for insertion, balancing, and height updates. Each node stores key-value pairs representing sensor readings, indexed by timestamps.</a:t>
            </a:r>
            <a:br>
              <a:rPr lang="en-US" dirty="0"/>
            </a:br>
            <a:r>
              <a:rPr lang="en-US" dirty="0"/>
              <a:t>By implementing each component as a separate class, we’ve ensured modularity, making it easier to test, maintain, and extend the system. The Python implementation is not only efficient but also scalable, ready to handle larger networks and higher data volumes as needed.</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7</a:t>
            </a:fld>
            <a:endParaRPr lang="en-IN"/>
          </a:p>
        </p:txBody>
      </p:sp>
    </p:spTree>
    <p:extLst>
      <p:ext uri="{BB962C8B-B14F-4D97-AF65-F5344CB8AC3E}">
        <p14:creationId xmlns:p14="http://schemas.microsoft.com/office/powerpoint/2010/main" val="2342540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Developing a real-time traffic monitoring system comes with several challenges and limitations.</a:t>
            </a:r>
          </a:p>
          <a:p>
            <a:pPr>
              <a:buFont typeface="+mj-lt"/>
              <a:buAutoNum type="arabicPeriod"/>
            </a:pPr>
            <a:r>
              <a:rPr lang="en-US" b="1" dirty="0"/>
              <a:t>High-Frequency Sensor Updates:</a:t>
            </a:r>
            <a:r>
              <a:rPr lang="en-US" dirty="0"/>
              <a:t> Handling frequent updates from multiple sensors without causing performance bottlenecks is a key challenge.</a:t>
            </a:r>
          </a:p>
          <a:p>
            <a:pPr>
              <a:buFont typeface="+mj-lt"/>
              <a:buAutoNum type="arabicPeriod"/>
            </a:pPr>
            <a:r>
              <a:rPr lang="en-US" b="1" dirty="0"/>
              <a:t>Dynamic Traffic Conditions:</a:t>
            </a:r>
            <a:r>
              <a:rPr lang="en-US" dirty="0"/>
              <a:t> The system needs to adapt quickly to changes, such as accidents or road closures, without significant delays in route recalculations.</a:t>
            </a:r>
          </a:p>
          <a:p>
            <a:pPr>
              <a:buFont typeface="+mj-lt"/>
              <a:buAutoNum type="arabicPeriod"/>
            </a:pPr>
            <a:r>
              <a:rPr lang="en-US" b="1" dirty="0"/>
              <a:t>Scalability:</a:t>
            </a:r>
            <a:r>
              <a:rPr lang="en-US" dirty="0"/>
              <a:t> As the network size grows, maintaining performance becomes increasingly difficult. Large datasets can strain memory and computational resources.</a:t>
            </a:r>
          </a:p>
          <a:p>
            <a:pPr>
              <a:buFont typeface="+mj-lt"/>
              <a:buAutoNum type="arabicPeriod"/>
            </a:pPr>
            <a:r>
              <a:rPr lang="en-US" b="1" dirty="0"/>
              <a:t>Latency:</a:t>
            </a:r>
            <a:r>
              <a:rPr lang="en-US" dirty="0"/>
              <a:t> Ensuring low latency is critical, especially for applications like emergency response where delays can have serious consequences.</a:t>
            </a:r>
          </a:p>
          <a:p>
            <a:pPr>
              <a:buFont typeface="+mj-lt"/>
              <a:buAutoNum type="arabicPeriod"/>
            </a:pPr>
            <a:r>
              <a:rPr lang="en-US" b="1" dirty="0"/>
              <a:t>Edge Weight Adjustments:</a:t>
            </a:r>
            <a:r>
              <a:rPr lang="en-US" dirty="0"/>
              <a:t> Accurately updating graph weights in real-time to reflect traffic changes is a complex task that requires constant monitoring and processing.</a:t>
            </a:r>
            <a:br>
              <a:rPr lang="en-US" dirty="0"/>
            </a:br>
            <a:r>
              <a:rPr lang="en-US" dirty="0"/>
              <a:t>Despite these challenges, the chosen data structures and optimization techniques provide a strong foundation to address these issues effectively. Future improvements, such as distributed processing and more advanced algorithms, can further mitigate these limitations.</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8</a:t>
            </a:fld>
            <a:endParaRPr lang="en-IN"/>
          </a:p>
        </p:txBody>
      </p:sp>
    </p:spTree>
    <p:extLst>
      <p:ext uri="{BB962C8B-B14F-4D97-AF65-F5344CB8AC3E}">
        <p14:creationId xmlns:p14="http://schemas.microsoft.com/office/powerpoint/2010/main" val="2956292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 system's initial limitations, several optimization techniques were implemented:</a:t>
            </a:r>
          </a:p>
          <a:p>
            <a:pPr>
              <a:buFont typeface="+mj-lt"/>
              <a:buAutoNum type="arabicPeriod"/>
            </a:pPr>
            <a:r>
              <a:rPr lang="en-US" b="1" dirty="0"/>
              <a:t>Precomputed Paths:</a:t>
            </a:r>
            <a:r>
              <a:rPr lang="en-US" dirty="0"/>
              <a:t> Frequently used routes are precomputed, reducing the overhead of repetitive shortest-path calculations.</a:t>
            </a:r>
          </a:p>
          <a:p>
            <a:pPr>
              <a:buFont typeface="+mj-lt"/>
              <a:buAutoNum type="arabicPeriod"/>
            </a:pPr>
            <a:r>
              <a:rPr lang="en-US" b="1" dirty="0"/>
              <a:t>Dynamic Edge Weights:</a:t>
            </a:r>
            <a:r>
              <a:rPr lang="en-US" dirty="0"/>
              <a:t> Graph weights are updated in real time to reflect current traffic conditions, such as congestion or road closures.</a:t>
            </a:r>
          </a:p>
          <a:p>
            <a:pPr>
              <a:buFont typeface="+mj-lt"/>
              <a:buAutoNum type="arabicPeriod"/>
            </a:pPr>
            <a:r>
              <a:rPr lang="en-US" b="1" dirty="0"/>
              <a:t>Caching:</a:t>
            </a:r>
            <a:r>
              <a:rPr lang="en-US" dirty="0"/>
              <a:t> Frequently accessed data, like popular routes or signal statuses, is stored in memory to reduce retrieval times.</a:t>
            </a:r>
          </a:p>
          <a:p>
            <a:pPr>
              <a:buFont typeface="+mj-lt"/>
              <a:buAutoNum type="arabicPeriod"/>
            </a:pPr>
            <a:r>
              <a:rPr lang="en-US" b="1" dirty="0"/>
              <a:t>Batch Processing:</a:t>
            </a:r>
            <a:r>
              <a:rPr lang="en-US" dirty="0"/>
              <a:t> Low-priority events are processed in batches to minimize computational delays while prioritizing high-priority tasks.</a:t>
            </a:r>
          </a:p>
          <a:p>
            <a:pPr>
              <a:buFont typeface="+mj-lt"/>
              <a:buAutoNum type="arabicPeriod"/>
            </a:pPr>
            <a:r>
              <a:rPr lang="en-US" b="1" dirty="0"/>
              <a:t>Hierarchical Data Organization:</a:t>
            </a:r>
            <a:r>
              <a:rPr lang="en-US" dirty="0"/>
              <a:t> Intersection data is organized into zones or regions, allowing for faster searches and improved scalability.</a:t>
            </a:r>
            <a:br>
              <a:rPr lang="en-US" dirty="0"/>
            </a:br>
            <a:r>
              <a:rPr lang="en-US" dirty="0"/>
              <a:t>These techniques collectively enhance the system’s efficiency, scalability, and responsiveness, making it capable of handling real-world traffic scenarios effectively.</a:t>
            </a:r>
          </a:p>
          <a:p>
            <a:endParaRPr lang="en-IN" dirty="0"/>
          </a:p>
        </p:txBody>
      </p:sp>
      <p:sp>
        <p:nvSpPr>
          <p:cNvPr id="4" name="Slide Number Placeholder 3"/>
          <p:cNvSpPr>
            <a:spLocks noGrp="1"/>
          </p:cNvSpPr>
          <p:nvPr>
            <p:ph type="sldNum" sz="quarter" idx="5"/>
          </p:nvPr>
        </p:nvSpPr>
        <p:spPr/>
        <p:txBody>
          <a:bodyPr/>
          <a:lstStyle/>
          <a:p>
            <a:fld id="{403C38D0-652C-4108-92E8-1B8DA0C9EC51}" type="slidenum">
              <a:rPr lang="en-IN" smtClean="0"/>
              <a:t>9</a:t>
            </a:fld>
            <a:endParaRPr lang="en-IN"/>
          </a:p>
        </p:txBody>
      </p:sp>
    </p:spTree>
    <p:extLst>
      <p:ext uri="{BB962C8B-B14F-4D97-AF65-F5344CB8AC3E}">
        <p14:creationId xmlns:p14="http://schemas.microsoft.com/office/powerpoint/2010/main" val="64479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381D-D779-25A1-3A41-05DC299F745F}"/>
              </a:ext>
            </a:extLst>
          </p:cNvPr>
          <p:cNvSpPr>
            <a:spLocks noGrp="1"/>
          </p:cNvSpPr>
          <p:nvPr>
            <p:ph type="ctrTitle"/>
          </p:nvPr>
        </p:nvSpPr>
        <p:spPr/>
        <p:txBody>
          <a:bodyPr/>
          <a:lstStyle/>
          <a:p>
            <a:r>
              <a:rPr lang="en-IN" dirty="0"/>
              <a:t>Real-Time Traffic Monitoring System</a:t>
            </a:r>
          </a:p>
        </p:txBody>
      </p:sp>
      <p:sp>
        <p:nvSpPr>
          <p:cNvPr id="3" name="Subtitle 2">
            <a:extLst>
              <a:ext uri="{FF2B5EF4-FFF2-40B4-BE49-F238E27FC236}">
                <a16:creationId xmlns:a16="http://schemas.microsoft.com/office/drawing/2014/main" id="{831A7890-BAEA-2FCD-6498-2052B837C92E}"/>
              </a:ext>
            </a:extLst>
          </p:cNvPr>
          <p:cNvSpPr>
            <a:spLocks noGrp="1"/>
          </p:cNvSpPr>
          <p:nvPr>
            <p:ph type="subTitle" idx="1"/>
          </p:nvPr>
        </p:nvSpPr>
        <p:spPr/>
        <p:txBody>
          <a:bodyPr/>
          <a:lstStyle/>
          <a:p>
            <a:r>
              <a:rPr lang="en-IN" dirty="0"/>
              <a:t>Project Phase 4 Submission</a:t>
            </a:r>
          </a:p>
        </p:txBody>
      </p:sp>
    </p:spTree>
    <p:extLst>
      <p:ext uri="{BB962C8B-B14F-4D97-AF65-F5344CB8AC3E}">
        <p14:creationId xmlns:p14="http://schemas.microsoft.com/office/powerpoint/2010/main" val="235937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FF7C-AB37-C467-7620-27F3F95D5905}"/>
              </a:ext>
            </a:extLst>
          </p:cNvPr>
          <p:cNvSpPr>
            <a:spLocks noGrp="1"/>
          </p:cNvSpPr>
          <p:nvPr>
            <p:ph type="title"/>
          </p:nvPr>
        </p:nvSpPr>
        <p:spPr/>
        <p:txBody>
          <a:bodyPr/>
          <a:lstStyle/>
          <a:p>
            <a:r>
              <a:rPr lang="en-IN" dirty="0"/>
              <a:t>Scalability Enhancements</a:t>
            </a:r>
          </a:p>
        </p:txBody>
      </p:sp>
      <p:sp>
        <p:nvSpPr>
          <p:cNvPr id="3" name="Content Placeholder 2">
            <a:extLst>
              <a:ext uri="{FF2B5EF4-FFF2-40B4-BE49-F238E27FC236}">
                <a16:creationId xmlns:a16="http://schemas.microsoft.com/office/drawing/2014/main" id="{16BDA87F-C483-552D-DCE3-E979E4EA2658}"/>
              </a:ext>
            </a:extLst>
          </p:cNvPr>
          <p:cNvSpPr>
            <a:spLocks noGrp="1"/>
          </p:cNvSpPr>
          <p:nvPr>
            <p:ph idx="1"/>
          </p:nvPr>
        </p:nvSpPr>
        <p:spPr/>
        <p:txBody>
          <a:bodyPr/>
          <a:lstStyle/>
          <a:p>
            <a:r>
              <a:rPr lang="en-IN" dirty="0"/>
              <a:t>Geographic clustering for parallel processing</a:t>
            </a:r>
          </a:p>
          <a:p>
            <a:r>
              <a:rPr lang="en-IN" dirty="0"/>
              <a:t>Hybrid memory system: in-memory cache + disk storage</a:t>
            </a:r>
          </a:p>
          <a:p>
            <a:r>
              <a:rPr lang="en-IN" dirty="0"/>
              <a:t>Sparse matrix for dense road networks</a:t>
            </a:r>
          </a:p>
          <a:p>
            <a:r>
              <a:rPr lang="en-IN" dirty="0"/>
              <a:t>Efficient memory and data compression</a:t>
            </a:r>
          </a:p>
          <a:p>
            <a:endParaRPr lang="en-IN" dirty="0"/>
          </a:p>
        </p:txBody>
      </p:sp>
    </p:spTree>
    <p:extLst>
      <p:ext uri="{BB962C8B-B14F-4D97-AF65-F5344CB8AC3E}">
        <p14:creationId xmlns:p14="http://schemas.microsoft.com/office/powerpoint/2010/main" val="327520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8C36-4905-E2AE-4D95-8B6B6335B3D2}"/>
              </a:ext>
            </a:extLst>
          </p:cNvPr>
          <p:cNvSpPr>
            <a:spLocks noGrp="1"/>
          </p:cNvSpPr>
          <p:nvPr>
            <p:ph type="title"/>
          </p:nvPr>
        </p:nvSpPr>
        <p:spPr/>
        <p:txBody>
          <a:bodyPr/>
          <a:lstStyle/>
          <a:p>
            <a:r>
              <a:rPr lang="en-IN" dirty="0"/>
              <a:t>Advanced Testing and Validation</a:t>
            </a:r>
          </a:p>
        </p:txBody>
      </p:sp>
      <p:sp>
        <p:nvSpPr>
          <p:cNvPr id="3" name="Content Placeholder 2">
            <a:extLst>
              <a:ext uri="{FF2B5EF4-FFF2-40B4-BE49-F238E27FC236}">
                <a16:creationId xmlns:a16="http://schemas.microsoft.com/office/drawing/2014/main" id="{1831AB9A-49A2-0192-2806-FA7920255750}"/>
              </a:ext>
            </a:extLst>
          </p:cNvPr>
          <p:cNvSpPr>
            <a:spLocks noGrp="1"/>
          </p:cNvSpPr>
          <p:nvPr>
            <p:ph idx="1"/>
          </p:nvPr>
        </p:nvSpPr>
        <p:spPr/>
        <p:txBody>
          <a:bodyPr/>
          <a:lstStyle/>
          <a:p>
            <a:r>
              <a:rPr lang="en-US" dirty="0"/>
              <a:t>Stress tests: 10,000 intersections, 50,000 roads</a:t>
            </a:r>
          </a:p>
          <a:p>
            <a:r>
              <a:rPr lang="en-US" dirty="0"/>
              <a:t>Correctness tests: Edge scenarios, isolated intersections</a:t>
            </a:r>
          </a:p>
          <a:p>
            <a:r>
              <a:rPr lang="en-US" dirty="0"/>
              <a:t>Performance metrics: 30% reduction in query times</a:t>
            </a:r>
          </a:p>
          <a:p>
            <a:r>
              <a:rPr lang="en-US" dirty="0"/>
              <a:t>Stable and consistent under high load</a:t>
            </a:r>
          </a:p>
          <a:p>
            <a:endParaRPr lang="en-IN" dirty="0"/>
          </a:p>
        </p:txBody>
      </p:sp>
    </p:spTree>
    <p:extLst>
      <p:ext uri="{BB962C8B-B14F-4D97-AF65-F5344CB8AC3E}">
        <p14:creationId xmlns:p14="http://schemas.microsoft.com/office/powerpoint/2010/main" val="152001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A8F-D30F-6BED-5D2A-CCB0D33106B6}"/>
              </a:ext>
            </a:extLst>
          </p:cNvPr>
          <p:cNvSpPr>
            <a:spLocks noGrp="1"/>
          </p:cNvSpPr>
          <p:nvPr>
            <p:ph type="title"/>
          </p:nvPr>
        </p:nvSpPr>
        <p:spPr/>
        <p:txBody>
          <a:bodyPr/>
          <a:lstStyle/>
          <a:p>
            <a:r>
              <a:rPr lang="en-IN" dirty="0"/>
              <a:t>Performance Analysis</a:t>
            </a:r>
          </a:p>
        </p:txBody>
      </p:sp>
      <p:sp>
        <p:nvSpPr>
          <p:cNvPr id="3" name="Content Placeholder 2">
            <a:extLst>
              <a:ext uri="{FF2B5EF4-FFF2-40B4-BE49-F238E27FC236}">
                <a16:creationId xmlns:a16="http://schemas.microsoft.com/office/drawing/2014/main" id="{477E54C2-4C4B-0979-DB7C-90A75A64B78D}"/>
              </a:ext>
            </a:extLst>
          </p:cNvPr>
          <p:cNvSpPr>
            <a:spLocks noGrp="1"/>
          </p:cNvSpPr>
          <p:nvPr>
            <p:ph idx="1"/>
          </p:nvPr>
        </p:nvSpPr>
        <p:spPr/>
        <p:txBody>
          <a:bodyPr/>
          <a:lstStyle/>
          <a:p>
            <a:r>
              <a:rPr lang="en-US" dirty="0"/>
              <a:t>Improved real-time responsiveness</a:t>
            </a:r>
          </a:p>
          <a:p>
            <a:r>
              <a:rPr lang="en-US" dirty="0"/>
              <a:t>Efficient shortest-path calculations</a:t>
            </a:r>
          </a:p>
          <a:p>
            <a:r>
              <a:rPr lang="en-US" dirty="0"/>
              <a:t>Modular and scalable architecture</a:t>
            </a:r>
          </a:p>
          <a:p>
            <a:r>
              <a:rPr lang="en-US" dirty="0"/>
              <a:t>Memory usage trade-offs for speed</a:t>
            </a:r>
          </a:p>
          <a:p>
            <a:endParaRPr lang="en-IN" dirty="0"/>
          </a:p>
        </p:txBody>
      </p:sp>
    </p:spTree>
    <p:extLst>
      <p:ext uri="{BB962C8B-B14F-4D97-AF65-F5344CB8AC3E}">
        <p14:creationId xmlns:p14="http://schemas.microsoft.com/office/powerpoint/2010/main" val="416785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8392-9057-4952-1381-715E0253229C}"/>
              </a:ext>
            </a:extLst>
          </p:cNvPr>
          <p:cNvSpPr>
            <a:spLocks noGrp="1"/>
          </p:cNvSpPr>
          <p:nvPr>
            <p:ph type="title"/>
          </p:nvPr>
        </p:nvSpPr>
        <p:spPr/>
        <p:txBody>
          <a:bodyPr/>
          <a:lstStyle/>
          <a:p>
            <a:r>
              <a:rPr lang="en-IN" dirty="0"/>
              <a:t>Advantages of Implementation</a:t>
            </a:r>
          </a:p>
        </p:txBody>
      </p:sp>
      <p:sp>
        <p:nvSpPr>
          <p:cNvPr id="3" name="Content Placeholder 2">
            <a:extLst>
              <a:ext uri="{FF2B5EF4-FFF2-40B4-BE49-F238E27FC236}">
                <a16:creationId xmlns:a16="http://schemas.microsoft.com/office/drawing/2014/main" id="{1BE19639-C3F5-B68E-B97B-06BB8CC00C22}"/>
              </a:ext>
            </a:extLst>
          </p:cNvPr>
          <p:cNvSpPr>
            <a:spLocks noGrp="1"/>
          </p:cNvSpPr>
          <p:nvPr>
            <p:ph idx="1"/>
          </p:nvPr>
        </p:nvSpPr>
        <p:spPr/>
        <p:txBody>
          <a:bodyPr/>
          <a:lstStyle/>
          <a:p>
            <a:r>
              <a:rPr lang="en-IN" dirty="0"/>
              <a:t>Modular design ensures easy maintenance</a:t>
            </a:r>
          </a:p>
          <a:p>
            <a:r>
              <a:rPr lang="en-IN" dirty="0"/>
              <a:t>Prioritized event handling reduces delays</a:t>
            </a:r>
          </a:p>
          <a:p>
            <a:r>
              <a:rPr lang="en-IN" dirty="0"/>
              <a:t>Fast data retrieval via hash tables</a:t>
            </a:r>
          </a:p>
          <a:p>
            <a:r>
              <a:rPr lang="en-IN" dirty="0"/>
              <a:t>Reliable under high traffic volumes</a:t>
            </a:r>
          </a:p>
          <a:p>
            <a:endParaRPr lang="en-IN" dirty="0"/>
          </a:p>
        </p:txBody>
      </p:sp>
    </p:spTree>
    <p:extLst>
      <p:ext uri="{BB962C8B-B14F-4D97-AF65-F5344CB8AC3E}">
        <p14:creationId xmlns:p14="http://schemas.microsoft.com/office/powerpoint/2010/main" val="384182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3282-3417-21D1-8B67-28933084C920}"/>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0A307D46-2B63-892D-5D50-C8F4F96269FE}"/>
              </a:ext>
            </a:extLst>
          </p:cNvPr>
          <p:cNvSpPr>
            <a:spLocks noGrp="1"/>
          </p:cNvSpPr>
          <p:nvPr>
            <p:ph idx="1"/>
          </p:nvPr>
        </p:nvSpPr>
        <p:spPr/>
        <p:txBody>
          <a:bodyPr/>
          <a:lstStyle/>
          <a:p>
            <a:r>
              <a:rPr lang="en-US" dirty="0"/>
              <a:t>Integration with IoT and real-time APIs</a:t>
            </a:r>
          </a:p>
          <a:p>
            <a:r>
              <a:rPr lang="en-US" dirty="0"/>
              <a:t>Machine learning for predictive traffic analysis</a:t>
            </a:r>
          </a:p>
          <a:p>
            <a:r>
              <a:rPr lang="en-US" dirty="0"/>
              <a:t>Visualization dashboards for dynamic monitoring</a:t>
            </a:r>
          </a:p>
          <a:p>
            <a:r>
              <a:rPr lang="en-US" dirty="0"/>
              <a:t>A* algorithm for better route optimization</a:t>
            </a:r>
          </a:p>
          <a:p>
            <a:endParaRPr lang="en-IN" dirty="0"/>
          </a:p>
        </p:txBody>
      </p:sp>
    </p:spTree>
    <p:extLst>
      <p:ext uri="{BB962C8B-B14F-4D97-AF65-F5344CB8AC3E}">
        <p14:creationId xmlns:p14="http://schemas.microsoft.com/office/powerpoint/2010/main" val="166129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F287-25B5-08C3-9A7E-603439AEF7D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4DDCD99-3F79-DD3F-B5E9-820A68309779}"/>
              </a:ext>
            </a:extLst>
          </p:cNvPr>
          <p:cNvSpPr>
            <a:spLocks noGrp="1"/>
          </p:cNvSpPr>
          <p:nvPr>
            <p:ph idx="1"/>
          </p:nvPr>
        </p:nvSpPr>
        <p:spPr/>
        <p:txBody>
          <a:bodyPr/>
          <a:lstStyle/>
          <a:p>
            <a:r>
              <a:rPr lang="en-US" dirty="0"/>
              <a:t>Robust system for real-time traffic monitoring</a:t>
            </a:r>
          </a:p>
          <a:p>
            <a:r>
              <a:rPr lang="en-US" dirty="0"/>
              <a:t>Scalable for city-level implementations</a:t>
            </a:r>
          </a:p>
          <a:p>
            <a:r>
              <a:rPr lang="en-US" dirty="0"/>
              <a:t>Supports dynamic updates and efficient event handling</a:t>
            </a:r>
          </a:p>
          <a:p>
            <a:r>
              <a:rPr lang="en-US" dirty="0"/>
              <a:t>Foundation for future traffic management solutions</a:t>
            </a:r>
          </a:p>
          <a:p>
            <a:endParaRPr lang="en-IN" dirty="0"/>
          </a:p>
        </p:txBody>
      </p:sp>
    </p:spTree>
    <p:extLst>
      <p:ext uri="{BB962C8B-B14F-4D97-AF65-F5344CB8AC3E}">
        <p14:creationId xmlns:p14="http://schemas.microsoft.com/office/powerpoint/2010/main" val="3126072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D8A3-5102-7681-2D8D-7C5E465166E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EFE46EF-749C-9950-6D6F-C81C264C2B44}"/>
              </a:ext>
            </a:extLst>
          </p:cNvPr>
          <p:cNvSpPr>
            <a:spLocks noGrp="1"/>
          </p:cNvSpPr>
          <p:nvPr>
            <p:ph idx="1"/>
          </p:nvPr>
        </p:nvSpPr>
        <p:spPr/>
        <p:txBody>
          <a:bodyPr/>
          <a:lstStyle/>
          <a:p>
            <a:r>
              <a:rPr lang="en-IN" dirty="0"/>
              <a:t>Huang, L., Liu, J., &amp; Zheng, Z. (2018). Real-time traffic prediction with deep neural network. IEEE Transactions on Intelligent Transportation Systems, 19(3), 707-714.</a:t>
            </a:r>
          </a:p>
          <a:p>
            <a:r>
              <a:rPr lang="en-IN" dirty="0"/>
              <a:t>Zhan, F. B., &amp; Noon, C. E. (2016). Shortest path algorithms: An evaluation using real road networks. Transportation Science, 50(3), 158-175.</a:t>
            </a:r>
          </a:p>
          <a:p>
            <a:r>
              <a:rPr lang="en-IN" dirty="0" err="1"/>
              <a:t>Gounaris</a:t>
            </a:r>
            <a:r>
              <a:rPr lang="en-IN" dirty="0"/>
              <a:t>, A., Torres, J., &amp; </a:t>
            </a:r>
            <a:r>
              <a:rPr lang="en-IN" dirty="0" err="1"/>
              <a:t>Koumarelas</a:t>
            </a:r>
            <a:r>
              <a:rPr lang="en-IN" dirty="0"/>
              <a:t>, I. (2018). Adaptive indexing in hierarchical data streams for real-time analytics. Proceedings of the VLDB Endowment, 11(3), 215-228.</a:t>
            </a:r>
          </a:p>
          <a:p>
            <a:endParaRPr lang="en-IN" dirty="0"/>
          </a:p>
        </p:txBody>
      </p:sp>
    </p:spTree>
    <p:extLst>
      <p:ext uri="{BB962C8B-B14F-4D97-AF65-F5344CB8AC3E}">
        <p14:creationId xmlns:p14="http://schemas.microsoft.com/office/powerpoint/2010/main" val="222774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3099-5A7E-FE47-2259-EC0DA675E91C}"/>
              </a:ext>
            </a:extLst>
          </p:cNvPr>
          <p:cNvSpPr>
            <a:spLocks noGrp="1"/>
          </p:cNvSpPr>
          <p:nvPr>
            <p:ph type="title"/>
          </p:nvPr>
        </p:nvSpPr>
        <p:spPr/>
        <p:txBody>
          <a:bodyPr/>
          <a:lstStyle/>
          <a:p>
            <a:r>
              <a:rPr lang="en-IN" dirty="0"/>
              <a:t>Application Context</a:t>
            </a:r>
          </a:p>
        </p:txBody>
      </p:sp>
      <p:sp>
        <p:nvSpPr>
          <p:cNvPr id="3" name="Content Placeholder 2">
            <a:extLst>
              <a:ext uri="{FF2B5EF4-FFF2-40B4-BE49-F238E27FC236}">
                <a16:creationId xmlns:a16="http://schemas.microsoft.com/office/drawing/2014/main" id="{98180AF0-11CA-66AD-528D-AE4EF83CC666}"/>
              </a:ext>
            </a:extLst>
          </p:cNvPr>
          <p:cNvSpPr>
            <a:spLocks noGrp="1"/>
          </p:cNvSpPr>
          <p:nvPr>
            <p:ph idx="1"/>
          </p:nvPr>
        </p:nvSpPr>
        <p:spPr/>
        <p:txBody>
          <a:bodyPr/>
          <a:lstStyle/>
          <a:p>
            <a:r>
              <a:rPr lang="en-US" dirty="0"/>
              <a:t>Importance of real-time traffic monitoring systems</a:t>
            </a:r>
          </a:p>
          <a:p>
            <a:r>
              <a:rPr lang="en-US" dirty="0"/>
              <a:t>Utilizes sensor data for vehicle count, speed, and signals</a:t>
            </a:r>
          </a:p>
          <a:p>
            <a:r>
              <a:rPr lang="en-US" dirty="0"/>
              <a:t>Applications: congestion control, route optimization, emergency response</a:t>
            </a:r>
          </a:p>
          <a:p>
            <a:r>
              <a:rPr lang="en-US" dirty="0"/>
              <a:t>Goals: future forecasts and present traffic pattern analysis</a:t>
            </a:r>
          </a:p>
          <a:p>
            <a:r>
              <a:rPr lang="en-US" dirty="0"/>
              <a:t>Enhances road safety and supports city planners</a:t>
            </a:r>
          </a:p>
          <a:p>
            <a:endParaRPr lang="en-IN" dirty="0"/>
          </a:p>
        </p:txBody>
      </p:sp>
    </p:spTree>
    <p:extLst>
      <p:ext uri="{BB962C8B-B14F-4D97-AF65-F5344CB8AC3E}">
        <p14:creationId xmlns:p14="http://schemas.microsoft.com/office/powerpoint/2010/main" val="16225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93D7-47F3-081D-897C-0B0680E7645E}"/>
              </a:ext>
            </a:extLst>
          </p:cNvPr>
          <p:cNvSpPr>
            <a:spLocks noGrp="1"/>
          </p:cNvSpPr>
          <p:nvPr>
            <p:ph type="title"/>
          </p:nvPr>
        </p:nvSpPr>
        <p:spPr/>
        <p:txBody>
          <a:bodyPr/>
          <a:lstStyle/>
          <a:p>
            <a:r>
              <a:rPr lang="en-IN" dirty="0"/>
              <a:t>Key Data Structures</a:t>
            </a:r>
          </a:p>
        </p:txBody>
      </p:sp>
      <p:sp>
        <p:nvSpPr>
          <p:cNvPr id="3" name="Content Placeholder 2">
            <a:extLst>
              <a:ext uri="{FF2B5EF4-FFF2-40B4-BE49-F238E27FC236}">
                <a16:creationId xmlns:a16="http://schemas.microsoft.com/office/drawing/2014/main" id="{731AA43D-2F2B-BBDB-56A1-471E469CDD5F}"/>
              </a:ext>
            </a:extLst>
          </p:cNvPr>
          <p:cNvSpPr>
            <a:spLocks noGrp="1"/>
          </p:cNvSpPr>
          <p:nvPr>
            <p:ph idx="1"/>
          </p:nvPr>
        </p:nvSpPr>
        <p:spPr/>
        <p:txBody>
          <a:bodyPr/>
          <a:lstStyle/>
          <a:p>
            <a:r>
              <a:rPr lang="en-US" dirty="0"/>
              <a:t>Graph: Represents city road network</a:t>
            </a:r>
          </a:p>
          <a:p>
            <a:r>
              <a:rPr lang="en-US" dirty="0"/>
              <a:t>Priority Queue: For shortest-path calculations</a:t>
            </a:r>
          </a:p>
          <a:p>
            <a:r>
              <a:rPr lang="en-US" dirty="0"/>
              <a:t>AVL Tree: Efficient time-series data storage</a:t>
            </a:r>
          </a:p>
          <a:p>
            <a:r>
              <a:rPr lang="en-US" dirty="0"/>
              <a:t>Optimized for performance and scalability</a:t>
            </a:r>
          </a:p>
          <a:p>
            <a:endParaRPr lang="en-IN" dirty="0"/>
          </a:p>
        </p:txBody>
      </p:sp>
    </p:spTree>
    <p:extLst>
      <p:ext uri="{BB962C8B-B14F-4D97-AF65-F5344CB8AC3E}">
        <p14:creationId xmlns:p14="http://schemas.microsoft.com/office/powerpoint/2010/main" val="18273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561E-D26E-24B2-35E8-FA5DE9E6C7A1}"/>
              </a:ext>
            </a:extLst>
          </p:cNvPr>
          <p:cNvSpPr>
            <a:spLocks noGrp="1"/>
          </p:cNvSpPr>
          <p:nvPr>
            <p:ph type="title"/>
          </p:nvPr>
        </p:nvSpPr>
        <p:spPr/>
        <p:txBody>
          <a:bodyPr/>
          <a:lstStyle/>
          <a:p>
            <a:r>
              <a:rPr lang="en-IN" dirty="0"/>
              <a:t>Graph Structure</a:t>
            </a:r>
          </a:p>
        </p:txBody>
      </p:sp>
      <p:sp>
        <p:nvSpPr>
          <p:cNvPr id="3" name="Content Placeholder 2">
            <a:extLst>
              <a:ext uri="{FF2B5EF4-FFF2-40B4-BE49-F238E27FC236}">
                <a16:creationId xmlns:a16="http://schemas.microsoft.com/office/drawing/2014/main" id="{B61C5C28-3547-EC9E-E9F3-9211A7661E54}"/>
              </a:ext>
            </a:extLst>
          </p:cNvPr>
          <p:cNvSpPr>
            <a:spLocks noGrp="1"/>
          </p:cNvSpPr>
          <p:nvPr>
            <p:ph idx="1"/>
          </p:nvPr>
        </p:nvSpPr>
        <p:spPr/>
        <p:txBody>
          <a:bodyPr/>
          <a:lstStyle/>
          <a:p>
            <a:r>
              <a:rPr lang="en-US" dirty="0"/>
              <a:t>Nodes represent junctions; edges represent roads</a:t>
            </a:r>
          </a:p>
          <a:p>
            <a:r>
              <a:rPr lang="en-US" dirty="0"/>
              <a:t>Directed, weighted graphs for travel time and distance</a:t>
            </a:r>
          </a:p>
          <a:p>
            <a:r>
              <a:rPr lang="en-US" dirty="0"/>
              <a:t>Supports Dijkstra's algorithm for shortest-path routing</a:t>
            </a:r>
          </a:p>
          <a:p>
            <a:r>
              <a:rPr lang="en-US" dirty="0"/>
              <a:t>Adjacency list ensures efficient graph traversal</a:t>
            </a:r>
          </a:p>
          <a:p>
            <a:endParaRPr lang="en-IN" dirty="0"/>
          </a:p>
        </p:txBody>
      </p:sp>
    </p:spTree>
    <p:extLst>
      <p:ext uri="{BB962C8B-B14F-4D97-AF65-F5344CB8AC3E}">
        <p14:creationId xmlns:p14="http://schemas.microsoft.com/office/powerpoint/2010/main" val="174074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939F-4DA5-928D-6A9D-65365970428D}"/>
              </a:ext>
            </a:extLst>
          </p:cNvPr>
          <p:cNvSpPr>
            <a:spLocks noGrp="1"/>
          </p:cNvSpPr>
          <p:nvPr>
            <p:ph type="title"/>
          </p:nvPr>
        </p:nvSpPr>
        <p:spPr/>
        <p:txBody>
          <a:bodyPr/>
          <a:lstStyle/>
          <a:p>
            <a:r>
              <a:rPr lang="en-IN" dirty="0"/>
              <a:t>Priority Queue (Min-Heap)</a:t>
            </a:r>
          </a:p>
        </p:txBody>
      </p:sp>
      <p:sp>
        <p:nvSpPr>
          <p:cNvPr id="3" name="Content Placeholder 2">
            <a:extLst>
              <a:ext uri="{FF2B5EF4-FFF2-40B4-BE49-F238E27FC236}">
                <a16:creationId xmlns:a16="http://schemas.microsoft.com/office/drawing/2014/main" id="{023DEE15-D09C-1E7B-4C66-E4383C1AAED9}"/>
              </a:ext>
            </a:extLst>
          </p:cNvPr>
          <p:cNvSpPr>
            <a:spLocks noGrp="1"/>
          </p:cNvSpPr>
          <p:nvPr>
            <p:ph idx="1"/>
          </p:nvPr>
        </p:nvSpPr>
        <p:spPr/>
        <p:txBody>
          <a:bodyPr/>
          <a:lstStyle/>
          <a:p>
            <a:r>
              <a:rPr lang="en-US" dirty="0"/>
              <a:t>Maintains nodes with accumulated journey costs</a:t>
            </a:r>
          </a:p>
          <a:p>
            <a:r>
              <a:rPr lang="en-US" dirty="0"/>
              <a:t>Dynamic path recalculation based on traffic changes</a:t>
            </a:r>
          </a:p>
          <a:p>
            <a:r>
              <a:rPr lang="en-US" dirty="0"/>
              <a:t>O(log n) complexity for insertion and deletion</a:t>
            </a:r>
          </a:p>
          <a:p>
            <a:r>
              <a:rPr lang="en-US" dirty="0"/>
              <a:t>Improves real-time routing efficiency</a:t>
            </a:r>
          </a:p>
          <a:p>
            <a:endParaRPr lang="en-IN" dirty="0"/>
          </a:p>
        </p:txBody>
      </p:sp>
    </p:spTree>
    <p:extLst>
      <p:ext uri="{BB962C8B-B14F-4D97-AF65-F5344CB8AC3E}">
        <p14:creationId xmlns:p14="http://schemas.microsoft.com/office/powerpoint/2010/main" val="36911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F62D-B69F-F306-7EC1-1A0981684711}"/>
              </a:ext>
            </a:extLst>
          </p:cNvPr>
          <p:cNvSpPr>
            <a:spLocks noGrp="1"/>
          </p:cNvSpPr>
          <p:nvPr>
            <p:ph type="title"/>
          </p:nvPr>
        </p:nvSpPr>
        <p:spPr/>
        <p:txBody>
          <a:bodyPr/>
          <a:lstStyle/>
          <a:p>
            <a:r>
              <a:rPr lang="en-IN" dirty="0"/>
              <a:t>AVL Tree for Sensor Data</a:t>
            </a:r>
          </a:p>
        </p:txBody>
      </p:sp>
      <p:sp>
        <p:nvSpPr>
          <p:cNvPr id="3" name="Content Placeholder 2">
            <a:extLst>
              <a:ext uri="{FF2B5EF4-FFF2-40B4-BE49-F238E27FC236}">
                <a16:creationId xmlns:a16="http://schemas.microsoft.com/office/drawing/2014/main" id="{24F158FB-B864-DBED-AFAE-2358BE9E66B1}"/>
              </a:ext>
            </a:extLst>
          </p:cNvPr>
          <p:cNvSpPr>
            <a:spLocks noGrp="1"/>
          </p:cNvSpPr>
          <p:nvPr>
            <p:ph idx="1"/>
          </p:nvPr>
        </p:nvSpPr>
        <p:spPr/>
        <p:txBody>
          <a:bodyPr/>
          <a:lstStyle/>
          <a:p>
            <a:r>
              <a:rPr lang="en-US" dirty="0"/>
              <a:t>Stores time-series data for vehicle counts and speed</a:t>
            </a:r>
          </a:p>
          <a:p>
            <a:r>
              <a:rPr lang="en-US" dirty="0"/>
              <a:t>Balances height for O(log n) operations</a:t>
            </a:r>
          </a:p>
          <a:p>
            <a:r>
              <a:rPr lang="en-US" dirty="0"/>
              <a:t>Supports real-time data updates and historical analysis</a:t>
            </a:r>
          </a:p>
          <a:p>
            <a:r>
              <a:rPr lang="en-US" dirty="0"/>
              <a:t>Low latency for high-volume traffic applications</a:t>
            </a:r>
          </a:p>
          <a:p>
            <a:endParaRPr lang="en-IN" dirty="0"/>
          </a:p>
        </p:txBody>
      </p:sp>
    </p:spTree>
    <p:extLst>
      <p:ext uri="{BB962C8B-B14F-4D97-AF65-F5344CB8AC3E}">
        <p14:creationId xmlns:p14="http://schemas.microsoft.com/office/powerpoint/2010/main" val="143133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3EF1-E82A-3F5F-B727-4D360BD609B3}"/>
              </a:ext>
            </a:extLst>
          </p:cNvPr>
          <p:cNvSpPr>
            <a:spLocks noGrp="1"/>
          </p:cNvSpPr>
          <p:nvPr>
            <p:ph type="title"/>
          </p:nvPr>
        </p:nvSpPr>
        <p:spPr/>
        <p:txBody>
          <a:bodyPr/>
          <a:lstStyle/>
          <a:p>
            <a:r>
              <a:rPr lang="en-IN" dirty="0"/>
              <a:t>Python Implementation</a:t>
            </a:r>
          </a:p>
        </p:txBody>
      </p:sp>
      <p:sp>
        <p:nvSpPr>
          <p:cNvPr id="3" name="Content Placeholder 2">
            <a:extLst>
              <a:ext uri="{FF2B5EF4-FFF2-40B4-BE49-F238E27FC236}">
                <a16:creationId xmlns:a16="http://schemas.microsoft.com/office/drawing/2014/main" id="{33C99924-AF18-DE73-3972-7108B1684DB5}"/>
              </a:ext>
            </a:extLst>
          </p:cNvPr>
          <p:cNvSpPr>
            <a:spLocks noGrp="1"/>
          </p:cNvSpPr>
          <p:nvPr>
            <p:ph idx="1"/>
          </p:nvPr>
        </p:nvSpPr>
        <p:spPr/>
        <p:txBody>
          <a:bodyPr/>
          <a:lstStyle/>
          <a:p>
            <a:r>
              <a:rPr lang="en-IN" dirty="0"/>
              <a:t>Graph: Adjacency list with Dijkstra's algorithm</a:t>
            </a:r>
          </a:p>
          <a:p>
            <a:r>
              <a:rPr lang="en-IN" dirty="0"/>
              <a:t>Priority Queue: Implemented using Python's </a:t>
            </a:r>
            <a:r>
              <a:rPr lang="en-IN" dirty="0" err="1"/>
              <a:t>heapq</a:t>
            </a:r>
            <a:r>
              <a:rPr lang="en-IN" dirty="0"/>
              <a:t> library</a:t>
            </a:r>
          </a:p>
          <a:p>
            <a:r>
              <a:rPr lang="en-IN" dirty="0"/>
              <a:t>AVL Tree: Balances with rotations for time-series data</a:t>
            </a:r>
          </a:p>
          <a:p>
            <a:r>
              <a:rPr lang="en-IN" dirty="0"/>
              <a:t>Modular class design for scalability</a:t>
            </a:r>
          </a:p>
          <a:p>
            <a:endParaRPr lang="en-IN" dirty="0"/>
          </a:p>
        </p:txBody>
      </p:sp>
    </p:spTree>
    <p:extLst>
      <p:ext uri="{BB962C8B-B14F-4D97-AF65-F5344CB8AC3E}">
        <p14:creationId xmlns:p14="http://schemas.microsoft.com/office/powerpoint/2010/main" val="221132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74E7-D635-EE01-15F7-0A088E4763C5}"/>
              </a:ext>
            </a:extLst>
          </p:cNvPr>
          <p:cNvSpPr>
            <a:spLocks noGrp="1"/>
          </p:cNvSpPr>
          <p:nvPr>
            <p:ph type="title"/>
          </p:nvPr>
        </p:nvSpPr>
        <p:spPr/>
        <p:txBody>
          <a:bodyPr/>
          <a:lstStyle/>
          <a:p>
            <a:r>
              <a:rPr lang="en-IN" dirty="0"/>
              <a:t>Challenges and Limitations</a:t>
            </a:r>
          </a:p>
        </p:txBody>
      </p:sp>
      <p:sp>
        <p:nvSpPr>
          <p:cNvPr id="3" name="Content Placeholder 2">
            <a:extLst>
              <a:ext uri="{FF2B5EF4-FFF2-40B4-BE49-F238E27FC236}">
                <a16:creationId xmlns:a16="http://schemas.microsoft.com/office/drawing/2014/main" id="{C78A5CB6-EE58-F8A6-EC95-B690A1FC3307}"/>
              </a:ext>
            </a:extLst>
          </p:cNvPr>
          <p:cNvSpPr>
            <a:spLocks noGrp="1"/>
          </p:cNvSpPr>
          <p:nvPr>
            <p:ph idx="1"/>
          </p:nvPr>
        </p:nvSpPr>
        <p:spPr/>
        <p:txBody>
          <a:bodyPr/>
          <a:lstStyle/>
          <a:p>
            <a:r>
              <a:rPr lang="en-US" dirty="0"/>
              <a:t>Managing high-frequency sensor updates efficiently</a:t>
            </a:r>
          </a:p>
          <a:p>
            <a:r>
              <a:rPr lang="en-US" dirty="0"/>
              <a:t>Adapting to dynamic road and traffic conditions</a:t>
            </a:r>
          </a:p>
          <a:p>
            <a:r>
              <a:rPr lang="en-US" dirty="0"/>
              <a:t>Scalability issues with increased data volumes</a:t>
            </a:r>
          </a:p>
          <a:p>
            <a:r>
              <a:rPr lang="en-US" dirty="0"/>
              <a:t>Potential performance bottlenecks</a:t>
            </a:r>
          </a:p>
          <a:p>
            <a:endParaRPr lang="en-IN" dirty="0"/>
          </a:p>
        </p:txBody>
      </p:sp>
    </p:spTree>
    <p:extLst>
      <p:ext uri="{BB962C8B-B14F-4D97-AF65-F5344CB8AC3E}">
        <p14:creationId xmlns:p14="http://schemas.microsoft.com/office/powerpoint/2010/main" val="355041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82D2-6E45-6AB0-2CA1-40DF4BD2E9DB}"/>
              </a:ext>
            </a:extLst>
          </p:cNvPr>
          <p:cNvSpPr>
            <a:spLocks noGrp="1"/>
          </p:cNvSpPr>
          <p:nvPr>
            <p:ph type="title"/>
          </p:nvPr>
        </p:nvSpPr>
        <p:spPr/>
        <p:txBody>
          <a:bodyPr/>
          <a:lstStyle/>
          <a:p>
            <a:r>
              <a:rPr lang="en-IN" dirty="0"/>
              <a:t>Optimization Techniques</a:t>
            </a:r>
          </a:p>
        </p:txBody>
      </p:sp>
      <p:sp>
        <p:nvSpPr>
          <p:cNvPr id="3" name="Content Placeholder 2">
            <a:extLst>
              <a:ext uri="{FF2B5EF4-FFF2-40B4-BE49-F238E27FC236}">
                <a16:creationId xmlns:a16="http://schemas.microsoft.com/office/drawing/2014/main" id="{2FDF5290-5496-E29D-32E0-51BB96744864}"/>
              </a:ext>
            </a:extLst>
          </p:cNvPr>
          <p:cNvSpPr>
            <a:spLocks noGrp="1"/>
          </p:cNvSpPr>
          <p:nvPr>
            <p:ph idx="1"/>
          </p:nvPr>
        </p:nvSpPr>
        <p:spPr/>
        <p:txBody>
          <a:bodyPr/>
          <a:lstStyle/>
          <a:p>
            <a:r>
              <a:rPr lang="en-US" dirty="0"/>
              <a:t>Precomputed paths for frequently used routes</a:t>
            </a:r>
          </a:p>
          <a:p>
            <a:r>
              <a:rPr lang="en-US" dirty="0"/>
              <a:t>Dynamic edge weight updates for real-time changes</a:t>
            </a:r>
          </a:p>
          <a:p>
            <a:r>
              <a:rPr lang="en-US" dirty="0"/>
              <a:t>Caching frequently accessed data</a:t>
            </a:r>
          </a:p>
          <a:p>
            <a:r>
              <a:rPr lang="en-US" dirty="0"/>
              <a:t>Batch processing for low-priority events</a:t>
            </a:r>
          </a:p>
          <a:p>
            <a:endParaRPr lang="en-IN" dirty="0"/>
          </a:p>
        </p:txBody>
      </p:sp>
    </p:spTree>
    <p:extLst>
      <p:ext uri="{BB962C8B-B14F-4D97-AF65-F5344CB8AC3E}">
        <p14:creationId xmlns:p14="http://schemas.microsoft.com/office/powerpoint/2010/main" val="1104977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TotalTime>
  <Words>3173</Words>
  <Application>Microsoft Office PowerPoint</Application>
  <PresentationFormat>Widescreen</PresentationFormat>
  <Paragraphs>150</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Century Gothic</vt:lpstr>
      <vt:lpstr>Wingdings 2</vt:lpstr>
      <vt:lpstr>Quotable</vt:lpstr>
      <vt:lpstr>Real-Time Traffic Monitoring System</vt:lpstr>
      <vt:lpstr>Application Context</vt:lpstr>
      <vt:lpstr>Key Data Structures</vt:lpstr>
      <vt:lpstr>Graph Structure</vt:lpstr>
      <vt:lpstr>Priority Queue (Min-Heap)</vt:lpstr>
      <vt:lpstr>AVL Tree for Sensor Data</vt:lpstr>
      <vt:lpstr>Python Implementation</vt:lpstr>
      <vt:lpstr>Challenges and Limitations</vt:lpstr>
      <vt:lpstr>Optimization Techniques</vt:lpstr>
      <vt:lpstr>Scalability Enhancements</vt:lpstr>
      <vt:lpstr>Advanced Testing and Validation</vt:lpstr>
      <vt:lpstr>Performance Analysis</vt:lpstr>
      <vt:lpstr>Advantages of Implementation</vt:lpstr>
      <vt:lpstr>Future Enhancements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22</cp:revision>
  <dcterms:created xsi:type="dcterms:W3CDTF">2024-12-14T02:44:38Z</dcterms:created>
  <dcterms:modified xsi:type="dcterms:W3CDTF">2024-12-14T02:53:05Z</dcterms:modified>
</cp:coreProperties>
</file>