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Questria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estrial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5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 rot="5400000">
            <a:off x="10176279" y="1792223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 rot="5400000">
            <a:off x="8963574" y="3226820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1007" y="292608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0" name="Shape 140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2" name="Shape 142"/>
          <p:cNvSpPr txBox="1"/>
          <p:nvPr>
            <p:ph type="title"/>
          </p:nvPr>
        </p:nvSpPr>
        <p:spPr>
          <a:xfrm>
            <a:off x="1154955" y="4965944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Shape 143"/>
          <p:cNvSpPr/>
          <p:nvPr>
            <p:ph idx="2" type="pic"/>
          </p:nvPr>
        </p:nvSpPr>
        <p:spPr>
          <a:xfrm>
            <a:off x="1154954" y="685800"/>
            <a:ext cx="8825657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154955" y="5532682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7" name="Shape 147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55612" y="2801318"/>
              <a:ext cx="11277600" cy="36026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9" name="Shape 159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1" name="Shape 161"/>
          <p:cNvSpPr txBox="1"/>
          <p:nvPr>
            <p:ph type="title"/>
          </p:nvPr>
        </p:nvSpPr>
        <p:spPr>
          <a:xfrm>
            <a:off x="1154954" y="1063416"/>
            <a:ext cx="8825659" cy="1379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5" name="Shape 165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Shape 16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9" name="Shape 1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8" name="Shape 17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9" name="Shape 179"/>
          <p:cNvSpPr txBox="1"/>
          <p:nvPr/>
        </p:nvSpPr>
        <p:spPr>
          <a:xfrm>
            <a:off x="898295" y="603589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9705136" y="261378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574800" y="980516"/>
            <a:ext cx="8460983" cy="2705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945944" y="3686514"/>
            <a:ext cx="7725771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1154954" y="5014392"/>
            <a:ext cx="8825659" cy="1012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6" name="Shape 186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1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9" name="Shape 199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0" name="Shape 200"/>
          <p:cNvSpPr txBox="1"/>
          <p:nvPr>
            <p:ph type="title"/>
          </p:nvPr>
        </p:nvSpPr>
        <p:spPr>
          <a:xfrm>
            <a:off x="1154954" y="2404476"/>
            <a:ext cx="8825659" cy="17887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38587" y="5024967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4" name="Shape 204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154954" y="26109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1154954" y="3187260"/>
            <a:ext cx="3129168" cy="2839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3" type="body"/>
          </p:nvPr>
        </p:nvSpPr>
        <p:spPr>
          <a:xfrm>
            <a:off x="4512721" y="2610999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4" type="body"/>
          </p:nvPr>
        </p:nvSpPr>
        <p:spPr>
          <a:xfrm>
            <a:off x="4512721" y="3187260"/>
            <a:ext cx="3145380" cy="2839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5" type="body"/>
          </p:nvPr>
        </p:nvSpPr>
        <p:spPr>
          <a:xfrm>
            <a:off x="7886700" y="2603500"/>
            <a:ext cx="3157448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6" type="body"/>
          </p:nvPr>
        </p:nvSpPr>
        <p:spPr>
          <a:xfrm>
            <a:off x="7886700" y="3187260"/>
            <a:ext cx="3161029" cy="2839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214" name="Shape 214"/>
          <p:cNvCxnSpPr/>
          <p:nvPr/>
        </p:nvCxnSpPr>
        <p:spPr>
          <a:xfrm>
            <a:off x="4403971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7772400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Shape 216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54954" y="4532844"/>
            <a:ext cx="302074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/>
          <p:nvPr>
            <p:ph idx="2" type="pic"/>
          </p:nvPr>
        </p:nvSpPr>
        <p:spPr>
          <a:xfrm>
            <a:off x="1334551" y="2611246"/>
            <a:ext cx="2691241" cy="1583763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3" type="body"/>
          </p:nvPr>
        </p:nvSpPr>
        <p:spPr>
          <a:xfrm>
            <a:off x="1154953" y="5109107"/>
            <a:ext cx="3020744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4" type="body"/>
          </p:nvPr>
        </p:nvSpPr>
        <p:spPr>
          <a:xfrm>
            <a:off x="456886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5" name="Shape 225"/>
          <p:cNvSpPr/>
          <p:nvPr>
            <p:ph idx="5" type="pic"/>
          </p:nvPr>
        </p:nvSpPr>
        <p:spPr>
          <a:xfrm>
            <a:off x="4748462" y="2642840"/>
            <a:ext cx="2691241" cy="155217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6" type="body"/>
          </p:nvPr>
        </p:nvSpPr>
        <p:spPr>
          <a:xfrm>
            <a:off x="4568864" y="5109107"/>
            <a:ext cx="3050438" cy="921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7" type="body"/>
          </p:nvPr>
        </p:nvSpPr>
        <p:spPr>
          <a:xfrm>
            <a:off x="798343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/>
          <p:nvPr>
            <p:ph idx="8" type="pic"/>
          </p:nvPr>
        </p:nvSpPr>
        <p:spPr>
          <a:xfrm>
            <a:off x="8163031" y="2618991"/>
            <a:ext cx="2691241" cy="1576017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9" type="body"/>
          </p:nvPr>
        </p:nvSpPr>
        <p:spPr>
          <a:xfrm>
            <a:off x="7983434" y="5109107"/>
            <a:ext cx="3054126" cy="8963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230" name="Shape 230"/>
          <p:cNvCxnSpPr/>
          <p:nvPr/>
        </p:nvCxnSpPr>
        <p:spPr>
          <a:xfrm>
            <a:off x="4405830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7797802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Shape 232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 rot="5400000">
            <a:off x="3859633" y="-101179"/>
            <a:ext cx="3416299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Shape 24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3" name="Shape 2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3" name="Shape 25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54" name="Shape 254"/>
          <p:cNvSpPr txBox="1"/>
          <p:nvPr>
            <p:ph type="title"/>
          </p:nvPr>
        </p:nvSpPr>
        <p:spPr>
          <a:xfrm rot="5400000">
            <a:off x="6925404" y="2957260"/>
            <a:ext cx="4729626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 rot="5400000">
            <a:off x="1913913" y="538469"/>
            <a:ext cx="4729627" cy="6247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8" name="Shape 258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4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8" name="Shape 58"/>
          <p:cNvSpPr txBox="1"/>
          <p:nvPr>
            <p:ph type="title"/>
          </p:nvPr>
        </p:nvSpPr>
        <p:spPr>
          <a:xfrm>
            <a:off x="1154955" y="2677643"/>
            <a:ext cx="4351022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95559" y="2677643"/>
            <a:ext cx="3757544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151367" y="2603500"/>
            <a:ext cx="4828744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208710" y="2603500"/>
            <a:ext cx="4825158" cy="3377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154954" y="2636063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1154954" y="3212325"/>
            <a:ext cx="4825158" cy="28074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3" type="body"/>
          </p:nvPr>
        </p:nvSpPr>
        <p:spPr>
          <a:xfrm>
            <a:off x="6208710" y="2603499"/>
            <a:ext cx="4825159" cy="6088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4" type="body"/>
          </p:nvPr>
        </p:nvSpPr>
        <p:spPr>
          <a:xfrm>
            <a:off x="6208712" y="3212326"/>
            <a:ext cx="4825158" cy="2807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Shape 88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2" name="Shape 9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0" name="Shape 100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154954" y="1295400"/>
            <a:ext cx="279315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154954" y="3129280"/>
            <a:ext cx="2793158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Shape 1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1" name="Shape 121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3" name="Shape 123"/>
          <p:cNvSpPr txBox="1"/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>
            <a:off x="6547871" y="1143000"/>
            <a:ext cx="3227192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154954" y="3657600"/>
            <a:ext cx="385921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7999411" y="1586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609011" y="5865239"/>
              <a:ext cx="990599" cy="990599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59506" y="1866405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61110" y="6391839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10650938" y="639440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10443728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IN" sz="5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GKV - Team 9</a:t>
            </a:r>
          </a:p>
        </p:txBody>
      </p:sp>
      <p:sp>
        <p:nvSpPr>
          <p:cNvPr id="265" name="Shape 265"/>
          <p:cNvSpPr txBox="1"/>
          <p:nvPr>
            <p:ph idx="1" type="subTitle"/>
          </p:nvPr>
        </p:nvSpPr>
        <p:spPr>
          <a:xfrm>
            <a:off x="1154954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1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PROGRAMMING LANGUAGE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lang="en-IN">
                <a:solidFill>
                  <a:srgbClr val="000000"/>
                </a:solidFill>
              </a:rPr>
              <a:t>Gowtham G Nayak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lang="en-IN">
                <a:solidFill>
                  <a:srgbClr val="000000"/>
                </a:solidFill>
              </a:rPr>
              <a:t>Kallol Chatterjee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lang="en-IN">
                <a:solidFill>
                  <a:srgbClr val="000000"/>
                </a:solidFill>
              </a:rPr>
              <a:t>Vimarsh Deo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154954" y="947920"/>
            <a:ext cx="8761500" cy="72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/>
              <a:t>GKVWalker Class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154950" y="2603500"/>
            <a:ext cx="10280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@Override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I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enterDeclarationStatement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6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GKVParser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6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DeclarationStatementContext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ctx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IN" sz="16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datatype 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typeMap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DATATYPE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getText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I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variableCount 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ctx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I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variableCount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stringBuilder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WHITESPACE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stringBuilder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getText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toUpperCase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NEWLINE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I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IN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Intermediate Code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152600" y="6272750"/>
            <a:ext cx="3886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IN" sz="1600">
                <a:latin typeface="Questrial"/>
                <a:ea typeface="Questrial"/>
                <a:cs typeface="Questrial"/>
                <a:sym typeface="Questrial"/>
              </a:rPr>
              <a:t>INTERMEDIATE CODE EXAMPLE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291675" y="2174825"/>
            <a:ext cx="43641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1800"/>
              <a:t>FUNCSTART ADD INTEGER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/>
              <a:t>SCOPESTART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/>
              <a:t>DECLINT A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/>
              <a:t>DECLINT B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/>
              <a:t>DECLINT C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/>
              <a:t>PUSH A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/>
              <a:t>PUSH B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/>
              <a:t>ADD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/>
              <a:t>SET C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/>
              <a:t>PUSH C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/>
              <a:t>RET C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/>
              <a:t>SCOPEEND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/>
              <a:t>FUNCEND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IN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Runtime Development(Overview)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IN"/>
              <a:t>Developed in JAVA and takes </a:t>
            </a:r>
            <a:r>
              <a:rPr b="1" lang="en-IN"/>
              <a:t>.igkv</a:t>
            </a:r>
            <a:r>
              <a:rPr lang="en-IN"/>
              <a:t> files i.e. intermediate files as input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IN"/>
              <a:t>Line by line parsing of words from the beginning of the file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IN"/>
              <a:t>Global and Local Scopes handled using MAP and STACK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IN"/>
              <a:t>Produces output on the console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IN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Challenges Faced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IN"/>
              <a:t>Getting a hang of Tools like ANTLR4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IN"/>
              <a:t>Understanding requirements and building grammar accordingly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IN"/>
              <a:t>Implementing Listener Class for generating Intermediate Code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IN"/>
              <a:t>Developing runtime environment which is in sync with intermediate code producing desirable output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IN" sz="4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THANK YOU…!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IN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Features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Arithmetic Operators &amp; Primitive Data Types i.e. integer and boolean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Parameterized Functions &amp; Support for local, non-local variables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Assignment Statement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Decision Making Statement (if...then...else)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Iterative Execution Statement (while)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Support for a data type… stack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Recursion Implementation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Low Level Intermediate Language (aka </a:t>
            </a:r>
            <a:r>
              <a:rPr b="1" lang="en-IN" sz="2000"/>
              <a:t>igkv </a:t>
            </a:r>
            <a:r>
              <a:rPr lang="en-IN" sz="2000"/>
              <a:t>files)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Block Structured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IN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Tools Used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2000"/>
              <a:buFont typeface="Noto Sans Symbols"/>
              <a:buNone/>
            </a:pPr>
            <a:r>
              <a:rPr b="1" lang="en-IN" sz="2000"/>
              <a:t>ANTLR4</a:t>
            </a:r>
            <a:r>
              <a:rPr lang="en-IN" sz="2000"/>
              <a:t> Tool: Another Tool For Language Recognition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Powerful Parser generator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Used to write formal language description called a grammar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Generates a parser for that language that can automatically build parse trees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Generates tree walkers that you can use to visit the nodes of those trees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Used listener class for the generation of intermediate code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JAVA</a:t>
            </a:r>
            <a:r>
              <a:rPr lang="en-IN" sz="2000"/>
              <a:t>: Runtime Environment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IN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Sample Program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b="1" lang="en-IN"/>
              <a:t>     High Level Code</a:t>
            </a:r>
            <a:r>
              <a:rPr lang="en-IN"/>
              <a:t>                               </a:t>
            </a:r>
            <a:r>
              <a:rPr b="1" lang="en-IN"/>
              <a:t>Intermediate Code </a:t>
            </a:r>
            <a:r>
              <a:rPr lang="en-IN"/>
              <a:t>                                   </a:t>
            </a:r>
            <a:r>
              <a:rPr b="1" lang="en-IN"/>
              <a:t>Output</a:t>
            </a:r>
            <a:r>
              <a:rPr lang="en-IN"/>
              <a:t>                                                                                                                                          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rPr lang="en-IN"/>
              <a:t>                                                                                                                                                   </a:t>
            </a:r>
          </a:p>
        </p:txBody>
      </p:sp>
      <p:cxnSp>
        <p:nvCxnSpPr>
          <p:cNvPr id="284" name="Shape 284"/>
          <p:cNvCxnSpPr>
            <a:stCxn id="285" idx="3"/>
          </p:cNvCxnSpPr>
          <p:nvPr/>
        </p:nvCxnSpPr>
        <p:spPr>
          <a:xfrm>
            <a:off x="3106349" y="3775412"/>
            <a:ext cx="1875899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6" name="Shape 286"/>
          <p:cNvCxnSpPr/>
          <p:nvPr/>
        </p:nvCxnSpPr>
        <p:spPr>
          <a:xfrm flipH="1" rot="10800000">
            <a:off x="6557875" y="3782912"/>
            <a:ext cx="1980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x="1493400" y="2594475"/>
            <a:ext cx="2535900" cy="23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 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 b;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 c;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I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I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-I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c;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301225" y="2478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DECLINT 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DECLINT 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DECLINT 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</a:t>
            </a:r>
            <a:r>
              <a:rPr lang="en-I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</a:t>
            </a:r>
            <a:r>
              <a:rPr lang="en-I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 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C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743200" y="3568725"/>
            <a:ext cx="550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IN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High Level Language (Overview)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522200" y="2351175"/>
            <a:ext cx="11091600" cy="4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Assignment Operator     : 	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Print Operator                    :	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show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Function Call                       : 	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call </a:t>
            </a: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function_name 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 with  </a:t>
            </a: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parameters 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Function Definition      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    </a:t>
            </a: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 : 	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function </a:t>
            </a: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function_name 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uses  </a:t>
            </a: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parameters 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returns </a:t>
            </a: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datatype 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                                   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Decision Making                : 	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if</a:t>
            </a: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...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then</a:t>
            </a: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...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else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Loop Statement 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              </a:t>
            </a: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  : 	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while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Datatype                               :	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integer, boolean, </a:t>
            </a:r>
            <a:r>
              <a:rPr b="1" lang="en-I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stack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                                  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Relational Operators       :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 	and , or</a:t>
            </a:r>
          </a:p>
          <a:p>
            <a:pPr lvl="0">
              <a:spcBef>
                <a:spcPts val="0"/>
              </a:spcBef>
              <a:buNone/>
            </a:pP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Stack Operators                : 	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push, pop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IN" sz="1800">
                <a:latin typeface="Questrial"/>
                <a:ea typeface="Questrial"/>
                <a:cs typeface="Questrial"/>
                <a:sym typeface="Questrial"/>
              </a:rPr>
              <a:t>Comparison Operators  :  	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equalTo, lessThan, </a:t>
            </a:r>
            <a:r>
              <a:rPr b="1" lang="en-I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greaterThan, </a:t>
            </a: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lessThanOrEqualTo,  greaterThanOrEqualTo,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                                                        </a:t>
            </a:r>
            <a:r>
              <a:rPr b="1" lang="en-I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notEqualTo</a:t>
            </a:r>
          </a:p>
          <a:p>
            <a:pPr lvl="0">
              <a:spcBef>
                <a:spcPts val="0"/>
              </a:spcBef>
              <a:buNone/>
            </a:pPr>
            <a:r>
              <a:rPr b="1" lang="en-IN" sz="1800">
                <a:latin typeface="Questrial"/>
                <a:ea typeface="Questrial"/>
                <a:cs typeface="Questrial"/>
                <a:sym typeface="Questrial"/>
              </a:rPr>
              <a:t>                        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2115900" y="1929000"/>
            <a:ext cx="8988900" cy="25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4800">
                <a:solidFill>
                  <a:schemeClr val="dk1"/>
                </a:solidFill>
              </a:rPr>
              <a:t>Intermediate Code Generation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154954" y="947920"/>
            <a:ext cx="8761412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IN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Grammar &amp; Parse Tree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2111400" y="2693550"/>
            <a:ext cx="79692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I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FK_FUNCTION IDENTIFIER 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FK_USES idList</a:t>
            </a:r>
            <a:r>
              <a:rPr lang="en-I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)?</a:t>
            </a: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FK_RETURNS DATATYPE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	O_BRACE 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		sequenceOfStatements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	C_BRACE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</a:t>
            </a:r>
            <a:r>
              <a:rPr b="1" lang="en-IN">
                <a:solidFill>
                  <a:schemeClr val="dk1"/>
                </a:solidFill>
              </a:rPr>
              <a:t>Sample Grammar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154954" y="947920"/>
            <a:ext cx="8761500" cy="72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/>
              <a:t>High Level Language - Function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245550" y="2190975"/>
            <a:ext cx="10834800" cy="4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I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 uses integer a</a:t>
            </a:r>
            <a:r>
              <a:rPr lang="en-I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I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integer b returns integer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integer c;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 </a:t>
            </a:r>
            <a:r>
              <a:rPr lang="en-I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I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I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I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I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I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I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154954" y="947920"/>
            <a:ext cx="8761500" cy="72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/>
              <a:t>Intermediate Code (Overview)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1446"/>
            <a:ext cx="12192001" cy="426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