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" panose="020B0503030501040103" pitchFamily="34" charset="0"/>
      <p:regular r:id="rId16"/>
    </p:embeddedFont>
    <p:embeddedFont>
      <p:font typeface="Open Sans 1" panose="020B0606030504020204" pitchFamily="34" charset="0"/>
      <p:regular r:id="rId17"/>
    </p:embeddedFont>
    <p:embeddedFont>
      <p:font typeface="Open Sans 1 Bold" panose="020B0806030504020204" pitchFamily="34" charset="0"/>
      <p:regular r:id="rId18"/>
      <p:bold r:id="rId19"/>
    </p:embeddedFont>
    <p:embeddedFont>
      <p:font typeface="Open Sans 2" panose="020B0606030504020204" pitchFamily="34" charset="0"/>
      <p:regular r:id="rId20"/>
    </p:embeddedFont>
    <p:embeddedFont>
      <p:font typeface="Open Sans 2 Bold" panose="020B0806030504020204" pitchFamily="34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5" autoAdjust="0"/>
    <p:restoredTop sz="94640" autoAdjust="0"/>
  </p:normalViewPr>
  <p:slideViewPr>
    <p:cSldViewPr>
      <p:cViewPr varScale="1">
        <p:scale>
          <a:sx n="68" d="100"/>
          <a:sy n="68" d="100"/>
        </p:scale>
        <p:origin x="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389436" y="-7275302"/>
            <a:ext cx="13395093" cy="14333270"/>
          </a:xfrm>
          <a:custGeom>
            <a:avLst/>
            <a:gdLst/>
            <a:ahLst/>
            <a:cxnLst/>
            <a:rect l="l" t="t" r="r" b="b"/>
            <a:pathLst>
              <a:path w="13395093" h="14333270">
                <a:moveTo>
                  <a:pt x="13395093" y="0"/>
                </a:moveTo>
                <a:lnTo>
                  <a:pt x="0" y="0"/>
                </a:lnTo>
                <a:lnTo>
                  <a:pt x="0" y="14333271"/>
                </a:lnTo>
                <a:lnTo>
                  <a:pt x="13395093" y="14333271"/>
                </a:lnTo>
                <a:lnTo>
                  <a:pt x="133950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82687" y="1038225"/>
            <a:ext cx="10243687" cy="479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493"/>
              </a:lnSpc>
            </a:pPr>
            <a:r>
              <a:rPr lang="en-US" sz="7911" spc="-315">
                <a:solidFill>
                  <a:srgbClr val="000000"/>
                </a:solidFill>
                <a:latin typeface="Open Sans 1"/>
              </a:rPr>
              <a:t>Digital Health in </a:t>
            </a:r>
          </a:p>
          <a:p>
            <a:pPr marL="0" lvl="0" indent="0">
              <a:lnSpc>
                <a:spcPts val="9493"/>
              </a:lnSpc>
            </a:pPr>
            <a:r>
              <a:rPr lang="en-US" sz="7911" spc="-315">
                <a:solidFill>
                  <a:srgbClr val="000000"/>
                </a:solidFill>
                <a:latin typeface="Open Sans 1"/>
              </a:rPr>
              <a:t>maintaining physical wellness and personal health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935017" y="6979285"/>
            <a:ext cx="2151966" cy="2279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639"/>
              </a:lnSpc>
            </a:pPr>
            <a:r>
              <a:rPr lang="en-US" sz="2799" spc="-111">
                <a:solidFill>
                  <a:srgbClr val="000000"/>
                </a:solidFill>
                <a:latin typeface="Open Sans 1"/>
              </a:rPr>
              <a:t>By</a:t>
            </a:r>
          </a:p>
          <a:p>
            <a:pPr marL="0" lvl="0" indent="0" algn="r">
              <a:lnSpc>
                <a:spcPts val="3639"/>
              </a:lnSpc>
            </a:pPr>
            <a:r>
              <a:rPr lang="en-US" sz="2799" spc="-111">
                <a:solidFill>
                  <a:srgbClr val="000000"/>
                </a:solidFill>
                <a:latin typeface="Open Sans 1"/>
              </a:rPr>
              <a:t>Rishitha</a:t>
            </a:r>
          </a:p>
          <a:p>
            <a:pPr marL="0" lvl="0" indent="0" algn="r">
              <a:lnSpc>
                <a:spcPts val="3639"/>
              </a:lnSpc>
            </a:pPr>
            <a:r>
              <a:rPr lang="en-US" sz="2799" spc="-111">
                <a:solidFill>
                  <a:srgbClr val="000000"/>
                </a:solidFill>
                <a:latin typeface="Open Sans 1"/>
              </a:rPr>
              <a:t>Pavan</a:t>
            </a:r>
          </a:p>
          <a:p>
            <a:pPr marL="0" lvl="0" indent="0" algn="r">
              <a:lnSpc>
                <a:spcPts val="3639"/>
              </a:lnSpc>
            </a:pPr>
            <a:r>
              <a:rPr lang="en-US" sz="2799" spc="-111">
                <a:solidFill>
                  <a:srgbClr val="000000"/>
                </a:solidFill>
                <a:latin typeface="Open Sans 1"/>
              </a:rPr>
              <a:t>Rachana</a:t>
            </a:r>
          </a:p>
          <a:p>
            <a:pPr marL="0" lvl="0" indent="0" algn="r">
              <a:lnSpc>
                <a:spcPts val="3639"/>
              </a:lnSpc>
            </a:pPr>
            <a:r>
              <a:rPr lang="en-US" sz="2799" spc="-111">
                <a:solidFill>
                  <a:srgbClr val="000000"/>
                </a:solidFill>
                <a:latin typeface="Open Sans 1"/>
              </a:rPr>
              <a:t>Vishrut</a:t>
            </a:r>
          </a:p>
        </p:txBody>
      </p:sp>
      <p:sp>
        <p:nvSpPr>
          <p:cNvPr id="5" name="Freeform 5"/>
          <p:cNvSpPr/>
          <p:nvPr/>
        </p:nvSpPr>
        <p:spPr>
          <a:xfrm rot="2700000">
            <a:off x="-3024182" y="6145130"/>
            <a:ext cx="11797300" cy="7815711"/>
          </a:xfrm>
          <a:custGeom>
            <a:avLst/>
            <a:gdLst/>
            <a:ahLst/>
            <a:cxnLst/>
            <a:rect l="l" t="t" r="r" b="b"/>
            <a:pathLst>
              <a:path w="11797300" h="7815711">
                <a:moveTo>
                  <a:pt x="0" y="0"/>
                </a:moveTo>
                <a:lnTo>
                  <a:pt x="11797300" y="0"/>
                </a:lnTo>
                <a:lnTo>
                  <a:pt x="11797300" y="7815711"/>
                </a:lnTo>
                <a:lnTo>
                  <a:pt x="0" y="781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56992" y="8773858"/>
            <a:ext cx="16202308" cy="33048"/>
          </a:xfrm>
          <a:prstGeom prst="rect">
            <a:avLst/>
          </a:prstGeom>
          <a:solidFill>
            <a:srgbClr val="004AAD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56992" y="6203154"/>
            <a:ext cx="9479645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8000"/>
              </a:lnSpc>
            </a:pPr>
            <a:r>
              <a:rPr lang="en-US" sz="15000" spc="-597">
                <a:solidFill>
                  <a:srgbClr val="004AAD"/>
                </a:solidFill>
                <a:latin typeface="Open Sans 1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4101441" y="1028700"/>
            <a:ext cx="3157859" cy="2936809"/>
          </a:xfrm>
          <a:custGeom>
            <a:avLst/>
            <a:gdLst/>
            <a:ahLst/>
            <a:cxnLst/>
            <a:rect l="l" t="t" r="r" b="b"/>
            <a:pathLst>
              <a:path w="3157859" h="2936809">
                <a:moveTo>
                  <a:pt x="0" y="0"/>
                </a:moveTo>
                <a:lnTo>
                  <a:pt x="3157859" y="0"/>
                </a:lnTo>
                <a:lnTo>
                  <a:pt x="3157859" y="2936809"/>
                </a:lnTo>
                <a:lnTo>
                  <a:pt x="0" y="293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ysDot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4019" y="1416241"/>
            <a:ext cx="1549996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u="none" spc="-278">
                <a:solidFill>
                  <a:srgbClr val="004AAD"/>
                </a:solidFill>
                <a:latin typeface="Open Sans 1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870347" y="3648441"/>
            <a:ext cx="1435735" cy="1435735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94019" y="6572244"/>
            <a:ext cx="4388392" cy="3023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4967" lvl="1" indent="-262484">
              <a:lnSpc>
                <a:spcPts val="3404"/>
              </a:lnSpc>
              <a:buFont typeface="Arial"/>
              <a:buChar char="•"/>
            </a:pPr>
            <a:r>
              <a:rPr lang="en-US" sz="2431" u="none" spc="-96" dirty="0">
                <a:solidFill>
                  <a:srgbClr val="000000"/>
                </a:solidFill>
                <a:latin typeface="Open Sans 1"/>
              </a:rPr>
              <a:t>Examine Digital Health's impact on physical wellness.</a:t>
            </a:r>
          </a:p>
          <a:p>
            <a:pPr marL="524967" lvl="1" indent="-262484">
              <a:lnSpc>
                <a:spcPts val="3404"/>
              </a:lnSpc>
              <a:buFont typeface="Arial"/>
              <a:buChar char="•"/>
            </a:pPr>
            <a:r>
              <a:rPr lang="en-US" sz="2431" u="none" spc="-96" dirty="0">
                <a:solidFill>
                  <a:srgbClr val="000000"/>
                </a:solidFill>
                <a:latin typeface="Open Sans 1"/>
              </a:rPr>
              <a:t>Analyze:</a:t>
            </a:r>
          </a:p>
          <a:p>
            <a:pPr marL="982167" lvl="2" indent="-262484">
              <a:lnSpc>
                <a:spcPts val="3404"/>
              </a:lnSpc>
              <a:buFont typeface="Arial"/>
              <a:buChar char="•"/>
            </a:pPr>
            <a:r>
              <a:rPr lang="en-US" sz="2431" spc="-96" dirty="0">
                <a:solidFill>
                  <a:srgbClr val="000000"/>
                </a:solidFill>
                <a:latin typeface="Open Sans 1"/>
              </a:rPr>
              <a:t>K</a:t>
            </a:r>
            <a:r>
              <a:rPr lang="en-US" sz="2431" u="none" spc="-96" dirty="0">
                <a:solidFill>
                  <a:srgbClr val="000000"/>
                </a:solidFill>
                <a:latin typeface="Open Sans 1"/>
              </a:rPr>
              <a:t>ey technologies</a:t>
            </a:r>
            <a:endParaRPr lang="en-US" sz="2431" spc="-96" dirty="0">
              <a:solidFill>
                <a:srgbClr val="000000"/>
              </a:solidFill>
              <a:latin typeface="Open Sans 1"/>
            </a:endParaRPr>
          </a:p>
          <a:p>
            <a:pPr marL="982167" lvl="2" indent="-262484">
              <a:lnSpc>
                <a:spcPts val="3404"/>
              </a:lnSpc>
              <a:buFont typeface="Arial"/>
              <a:buChar char="•"/>
            </a:pPr>
            <a:r>
              <a:rPr lang="en-US" sz="2431" u="none" spc="-96" dirty="0">
                <a:solidFill>
                  <a:srgbClr val="000000"/>
                </a:solidFill>
                <a:latin typeface="Open Sans 1"/>
              </a:rPr>
              <a:t>Trends</a:t>
            </a:r>
          </a:p>
          <a:p>
            <a:pPr marL="982167" lvl="2" indent="-262484">
              <a:lnSpc>
                <a:spcPts val="3404"/>
              </a:lnSpc>
              <a:buFont typeface="Arial"/>
              <a:buChar char="•"/>
            </a:pPr>
            <a:r>
              <a:rPr lang="en-US" sz="2431" u="none" spc="-96" dirty="0">
                <a:solidFill>
                  <a:srgbClr val="000000"/>
                </a:solidFill>
                <a:latin typeface="Open Sans 1"/>
              </a:rPr>
              <a:t>Challenges</a:t>
            </a:r>
          </a:p>
          <a:p>
            <a:pPr marL="982167" lvl="2" indent="-262484">
              <a:lnSpc>
                <a:spcPts val="3404"/>
              </a:lnSpc>
              <a:buFont typeface="Arial"/>
              <a:buChar char="•"/>
            </a:pPr>
            <a:r>
              <a:rPr lang="en-US" sz="2431" spc="-96" dirty="0">
                <a:solidFill>
                  <a:srgbClr val="000000"/>
                </a:solidFill>
                <a:latin typeface="Open Sans 1"/>
              </a:rPr>
              <a:t>O</a:t>
            </a:r>
            <a:r>
              <a:rPr lang="en-US" sz="2431" u="none" spc="-96" dirty="0">
                <a:solidFill>
                  <a:srgbClr val="000000"/>
                </a:solidFill>
                <a:latin typeface="Open Sans 1"/>
              </a:rPr>
              <a:t>pportunities.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4019" y="5478157"/>
            <a:ext cx="4388392" cy="588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26"/>
              </a:lnSpc>
              <a:spcBef>
                <a:spcPct val="0"/>
              </a:spcBef>
            </a:pPr>
            <a:r>
              <a:rPr lang="en-US" sz="3447" spc="-137" dirty="0">
                <a:solidFill>
                  <a:srgbClr val="004AAD"/>
                </a:solidFill>
                <a:latin typeface="Open Sans 1 Bold"/>
              </a:rPr>
              <a:t>Research Objective: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31877" y="6901900"/>
            <a:ext cx="4388392" cy="843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5383" lvl="1" indent="-342900">
              <a:lnSpc>
                <a:spcPts val="3404"/>
              </a:lnSpc>
              <a:buFont typeface="Arial" panose="020B0604020202020204" pitchFamily="34" charset="0"/>
              <a:buChar char="•"/>
            </a:pPr>
            <a:r>
              <a:rPr lang="en-US" sz="2431" u="none" spc="-96" dirty="0">
                <a:solidFill>
                  <a:srgbClr val="000000"/>
                </a:solidFill>
                <a:latin typeface="Open Sans 1"/>
              </a:rPr>
              <a:t>Empower individuals</a:t>
            </a:r>
          </a:p>
          <a:p>
            <a:pPr marL="605383" lvl="1" indent="-342900">
              <a:lnSpc>
                <a:spcPts val="3404"/>
              </a:lnSpc>
              <a:buFont typeface="Arial" panose="020B0604020202020204" pitchFamily="34" charset="0"/>
              <a:buChar char="•"/>
            </a:pPr>
            <a:r>
              <a:rPr lang="en-US" sz="2431" spc="-96" dirty="0">
                <a:solidFill>
                  <a:srgbClr val="000000"/>
                </a:solidFill>
                <a:latin typeface="Open Sans 1"/>
              </a:rPr>
              <a:t>E</a:t>
            </a:r>
            <a:r>
              <a:rPr lang="en-US" sz="2431" u="none" spc="-96" dirty="0">
                <a:solidFill>
                  <a:srgbClr val="000000"/>
                </a:solidFill>
                <a:latin typeface="Open Sans 1"/>
              </a:rPr>
              <a:t>nhance health outcomes.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58000" y="5478157"/>
            <a:ext cx="4571999" cy="1198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826"/>
              </a:lnSpc>
              <a:spcBef>
                <a:spcPct val="0"/>
              </a:spcBef>
            </a:pPr>
            <a:r>
              <a:rPr lang="en-US" sz="3447" spc="-137" dirty="0">
                <a:solidFill>
                  <a:srgbClr val="004AAD"/>
                </a:solidFill>
                <a:latin typeface="Open Sans 1 Bold"/>
              </a:rPr>
              <a:t>Digital Health Potential: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05589" y="6628843"/>
            <a:ext cx="4388392" cy="1279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4967" lvl="1" indent="-262484">
              <a:lnSpc>
                <a:spcPts val="3404"/>
              </a:lnSpc>
              <a:buFont typeface="Arial"/>
              <a:buChar char="•"/>
            </a:pPr>
            <a:r>
              <a:rPr lang="en-US" sz="2431" u="none" spc="-96" dirty="0">
                <a:solidFill>
                  <a:srgbClr val="000000"/>
                </a:solidFill>
                <a:latin typeface="Open Sans 1"/>
              </a:rPr>
              <a:t>Pave the way for:</a:t>
            </a:r>
          </a:p>
          <a:p>
            <a:pPr marL="982167" lvl="2" indent="-262484">
              <a:lnSpc>
                <a:spcPts val="3404"/>
              </a:lnSpc>
              <a:buFont typeface="Arial"/>
              <a:buChar char="•"/>
            </a:pPr>
            <a:r>
              <a:rPr lang="en-US" sz="2431" spc="-96" dirty="0">
                <a:solidFill>
                  <a:srgbClr val="000000"/>
                </a:solidFill>
                <a:latin typeface="Open Sans 1"/>
              </a:rPr>
              <a:t>P</a:t>
            </a:r>
            <a:r>
              <a:rPr lang="en-US" sz="2431" u="none" spc="-96" dirty="0">
                <a:solidFill>
                  <a:srgbClr val="000000"/>
                </a:solidFill>
                <a:latin typeface="Open Sans 1"/>
              </a:rPr>
              <a:t>roactive healthcare</a:t>
            </a:r>
          </a:p>
          <a:p>
            <a:pPr marL="982167" lvl="2" indent="-262484">
              <a:lnSpc>
                <a:spcPts val="3404"/>
              </a:lnSpc>
              <a:buFont typeface="Arial"/>
              <a:buChar char="•"/>
            </a:pPr>
            <a:r>
              <a:rPr lang="en-US" sz="2431" spc="-96" dirty="0">
                <a:solidFill>
                  <a:srgbClr val="000000"/>
                </a:solidFill>
                <a:latin typeface="Open Sans 1"/>
              </a:rPr>
              <a:t>P</a:t>
            </a:r>
            <a:r>
              <a:rPr lang="en-US" sz="2431" u="none" spc="-96" dirty="0">
                <a:solidFill>
                  <a:srgbClr val="000000"/>
                </a:solidFill>
                <a:latin typeface="Open Sans 1"/>
              </a:rPr>
              <a:t>ersonalized healthcare.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05589" y="5478157"/>
            <a:ext cx="4388392" cy="588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26"/>
              </a:lnSpc>
              <a:spcBef>
                <a:spcPct val="0"/>
              </a:spcBef>
            </a:pPr>
            <a:r>
              <a:rPr lang="en-US" sz="3447" spc="-137">
                <a:solidFill>
                  <a:srgbClr val="004AAD"/>
                </a:solidFill>
                <a:latin typeface="Open Sans 1 Bold"/>
              </a:rPr>
              <a:t>Goal: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95901" y="4032934"/>
            <a:ext cx="78462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80"/>
              </a:lnSpc>
            </a:pPr>
            <a:r>
              <a:rPr lang="en-US" sz="4400" spc="-175">
                <a:solidFill>
                  <a:srgbClr val="FFFFFF"/>
                </a:solidFill>
                <a:latin typeface="Open Sans 1"/>
              </a:rPr>
              <a:t>1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426132" y="3648441"/>
            <a:ext cx="1435735" cy="1435735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733760" y="4032934"/>
            <a:ext cx="78462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80"/>
              </a:lnSpc>
            </a:pPr>
            <a:r>
              <a:rPr lang="en-US" sz="4400" spc="-175">
                <a:solidFill>
                  <a:srgbClr val="FFFFFF"/>
                </a:solidFill>
                <a:latin typeface="Open Sans 1"/>
              </a:rPr>
              <a:t>2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981918" y="3648441"/>
            <a:ext cx="1435735" cy="1435735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4307472" y="4032934"/>
            <a:ext cx="78462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80"/>
              </a:lnSpc>
            </a:pPr>
            <a:r>
              <a:rPr lang="en-US" sz="4400" spc="-175">
                <a:solidFill>
                  <a:srgbClr val="FFFFFF"/>
                </a:solidFill>
                <a:latin typeface="Open Sans 1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9564" y="1599564"/>
            <a:ext cx="15088872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219"/>
              </a:lnSpc>
            </a:pPr>
            <a:r>
              <a:rPr lang="en-US" sz="6849" spc="-273" dirty="0">
                <a:solidFill>
                  <a:srgbClr val="004AAD"/>
                </a:solidFill>
                <a:latin typeface="Open Sans 1"/>
              </a:rPr>
              <a:t>Importance of Digital Health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99564" y="3251967"/>
            <a:ext cx="15088872" cy="538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3752" lvl="1" indent="-471876">
              <a:lnSpc>
                <a:spcPts val="6119"/>
              </a:lnSpc>
              <a:spcBef>
                <a:spcPct val="0"/>
              </a:spcBef>
              <a:buFont typeface="Arial"/>
              <a:buChar char="•"/>
            </a:pPr>
            <a:r>
              <a:rPr lang="en-US" sz="4371" spc="-174" dirty="0">
                <a:solidFill>
                  <a:srgbClr val="000000"/>
                </a:solidFill>
                <a:latin typeface="Open Sans 1"/>
              </a:rPr>
              <a:t>Improves health outcomes and quality of life</a:t>
            </a:r>
          </a:p>
          <a:p>
            <a:pPr marL="943752" lvl="1" indent="-471876">
              <a:lnSpc>
                <a:spcPts val="6119"/>
              </a:lnSpc>
              <a:spcBef>
                <a:spcPct val="0"/>
              </a:spcBef>
              <a:buFont typeface="Arial"/>
              <a:buChar char="•"/>
            </a:pPr>
            <a:r>
              <a:rPr lang="en-US" sz="4371" spc="-174" dirty="0">
                <a:solidFill>
                  <a:srgbClr val="000000"/>
                </a:solidFill>
                <a:latin typeface="Open Sans 1"/>
              </a:rPr>
              <a:t>Increased healthcare access</a:t>
            </a:r>
          </a:p>
          <a:p>
            <a:pPr marL="943752" lvl="1" indent="-471876">
              <a:lnSpc>
                <a:spcPts val="6119"/>
              </a:lnSpc>
              <a:spcBef>
                <a:spcPct val="0"/>
              </a:spcBef>
              <a:buFont typeface="Arial"/>
              <a:buChar char="•"/>
            </a:pPr>
            <a:r>
              <a:rPr lang="en-US" sz="4371" spc="-174" dirty="0">
                <a:solidFill>
                  <a:srgbClr val="000000"/>
                </a:solidFill>
                <a:latin typeface="Open Sans 1"/>
              </a:rPr>
              <a:t>AI and ML in Digital Health enables:</a:t>
            </a:r>
          </a:p>
          <a:p>
            <a:pPr marL="1887505" lvl="2" indent="-629168">
              <a:lnSpc>
                <a:spcPts val="6119"/>
              </a:lnSpc>
              <a:spcBef>
                <a:spcPct val="0"/>
              </a:spcBef>
              <a:buFont typeface="Arial"/>
              <a:buChar char="⚬"/>
            </a:pPr>
            <a:r>
              <a:rPr lang="en-US" sz="4371" spc="-174" dirty="0">
                <a:solidFill>
                  <a:srgbClr val="000000"/>
                </a:solidFill>
                <a:latin typeface="Open Sans 1"/>
              </a:rPr>
              <a:t>predictive analytics</a:t>
            </a:r>
          </a:p>
          <a:p>
            <a:pPr marL="1887505" lvl="2" indent="-629168">
              <a:lnSpc>
                <a:spcPts val="6119"/>
              </a:lnSpc>
              <a:spcBef>
                <a:spcPct val="0"/>
              </a:spcBef>
              <a:buFont typeface="Arial"/>
              <a:buChar char="⚬"/>
            </a:pPr>
            <a:r>
              <a:rPr lang="en-US" sz="4371" spc="-174" dirty="0">
                <a:solidFill>
                  <a:srgbClr val="000000"/>
                </a:solidFill>
                <a:latin typeface="Open Sans 1"/>
              </a:rPr>
              <a:t>personalized recommendations</a:t>
            </a:r>
          </a:p>
          <a:p>
            <a:pPr marL="943752" lvl="1" indent="-471876">
              <a:lnSpc>
                <a:spcPts val="6119"/>
              </a:lnSpc>
              <a:spcBef>
                <a:spcPct val="0"/>
              </a:spcBef>
              <a:buFont typeface="Arial"/>
              <a:buChar char="•"/>
            </a:pPr>
            <a:r>
              <a:rPr lang="en-US" sz="4371" spc="-174" dirty="0">
                <a:solidFill>
                  <a:srgbClr val="000000"/>
                </a:solidFill>
                <a:latin typeface="Open Sans 1"/>
              </a:rPr>
              <a:t>Cost savings</a:t>
            </a:r>
          </a:p>
          <a:p>
            <a:pPr marL="943752" lvl="1" indent="-471876">
              <a:lnSpc>
                <a:spcPts val="6119"/>
              </a:lnSpc>
              <a:spcBef>
                <a:spcPct val="0"/>
              </a:spcBef>
              <a:buFont typeface="Arial"/>
              <a:buChar char="•"/>
            </a:pPr>
            <a:r>
              <a:rPr lang="en-US" sz="4371" spc="-174" dirty="0">
                <a:solidFill>
                  <a:srgbClr val="000000"/>
                </a:solidFill>
                <a:latin typeface="Open Sans 1"/>
              </a:rPr>
              <a:t>Enhances healthcare delivery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108555" cy="10287000"/>
            <a:chOff x="0" y="0"/>
            <a:chExt cx="213558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5586" cy="2709333"/>
            </a:xfrm>
            <a:custGeom>
              <a:avLst/>
              <a:gdLst/>
              <a:ahLst/>
              <a:cxnLst/>
              <a:rect l="l" t="t" r="r" b="b"/>
              <a:pathLst>
                <a:path w="2135586" h="2709333">
                  <a:moveTo>
                    <a:pt x="0" y="0"/>
                  </a:moveTo>
                  <a:lnTo>
                    <a:pt x="2135586" y="0"/>
                  </a:lnTo>
                  <a:lnTo>
                    <a:pt x="213558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8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868015" y="4802812"/>
            <a:ext cx="6654800" cy="4455488"/>
            <a:chOff x="0" y="0"/>
            <a:chExt cx="8873067" cy="5940651"/>
          </a:xfrm>
        </p:grpSpPr>
        <p:sp>
          <p:nvSpPr>
            <p:cNvPr id="6" name="TextBox 6"/>
            <p:cNvSpPr txBox="1"/>
            <p:nvPr/>
          </p:nvSpPr>
          <p:spPr>
            <a:xfrm>
              <a:off x="0" y="1235513"/>
              <a:ext cx="8873067" cy="47051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209026" lvl="2" indent="-403009" algn="l">
                <a:lnSpc>
                  <a:spcPts val="307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799" u="none" strike="noStrike" spc="-111" dirty="0">
                  <a:solidFill>
                    <a:srgbClr val="000000"/>
                  </a:solidFill>
                  <a:latin typeface="Open Sans 1"/>
                </a:rPr>
                <a:t>PubMed</a:t>
              </a:r>
            </a:p>
            <a:p>
              <a:pPr marL="1209026" lvl="2" indent="-403009" algn="l">
                <a:lnSpc>
                  <a:spcPts val="307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799" u="none" strike="noStrike" spc="-111" dirty="0">
                  <a:solidFill>
                    <a:srgbClr val="000000"/>
                  </a:solidFill>
                  <a:latin typeface="Open Sans 1"/>
                </a:rPr>
                <a:t>IEEE Xplore</a:t>
              </a:r>
            </a:p>
            <a:p>
              <a:pPr marL="1209026" lvl="2" indent="-403009" algn="l">
                <a:lnSpc>
                  <a:spcPts val="307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799" u="none" strike="noStrike" spc="-111" dirty="0">
                  <a:solidFill>
                    <a:srgbClr val="000000"/>
                  </a:solidFill>
                  <a:latin typeface="Open Sans 1"/>
                </a:rPr>
                <a:t>Google Scholar</a:t>
              </a:r>
            </a:p>
            <a:p>
              <a:pPr marL="1209026" lvl="2" indent="-403009" algn="l">
                <a:lnSpc>
                  <a:spcPts val="307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799" u="none" strike="noStrike" spc="-111" dirty="0">
                  <a:solidFill>
                    <a:srgbClr val="000000"/>
                  </a:solidFill>
                  <a:latin typeface="Open Sans 1"/>
                </a:rPr>
                <a:t>Elsevier Smart Health</a:t>
              </a:r>
            </a:p>
            <a:p>
              <a:pPr marL="1209026" lvl="2" indent="-403009" algn="l">
                <a:lnSpc>
                  <a:spcPts val="307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799" u="none" strike="noStrike" spc="-111" dirty="0">
                  <a:solidFill>
                    <a:srgbClr val="000000"/>
                  </a:solidFill>
                  <a:latin typeface="Open Sans 1"/>
                </a:rPr>
                <a:t>Springer Tech &amp; Health Journal</a:t>
              </a:r>
            </a:p>
            <a:p>
              <a:pPr marL="1209026" lvl="2" indent="-403009" algn="l">
                <a:lnSpc>
                  <a:spcPts val="307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799" u="none" strike="noStrike" spc="-111" dirty="0">
                  <a:solidFill>
                    <a:srgbClr val="000000"/>
                  </a:solidFill>
                  <a:latin typeface="Open Sans 1"/>
                </a:rPr>
                <a:t>EAI - European Agency on Innovations Pervasive Health Conference</a:t>
              </a:r>
            </a:p>
            <a:p>
              <a:pPr marL="1209026" lvl="2" indent="-403009" algn="l">
                <a:lnSpc>
                  <a:spcPts val="307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799" u="none" strike="noStrike" spc="-111" dirty="0">
                  <a:solidFill>
                    <a:srgbClr val="000000"/>
                  </a:solidFill>
                  <a:latin typeface="Open Sans 1"/>
                </a:rPr>
                <a:t>Official Websites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3825"/>
              <a:ext cx="8873067" cy="724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79"/>
                </a:lnSpc>
                <a:spcBef>
                  <a:spcPct val="0"/>
                </a:spcBef>
              </a:pPr>
              <a:r>
                <a:rPr lang="en-US" sz="4199" u="none" strike="noStrike" spc="-167" dirty="0">
                  <a:solidFill>
                    <a:srgbClr val="000000"/>
                  </a:solidFill>
                  <a:latin typeface="Open Sans 1"/>
                </a:rPr>
                <a:t>Repositories: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68015" y="1706748"/>
            <a:ext cx="6812105" cy="2502863"/>
            <a:chOff x="0" y="0"/>
            <a:chExt cx="9082807" cy="3337151"/>
          </a:xfrm>
        </p:grpSpPr>
        <p:sp>
          <p:nvSpPr>
            <p:cNvPr id="9" name="TextBox 9"/>
            <p:cNvSpPr txBox="1"/>
            <p:nvPr/>
          </p:nvSpPr>
          <p:spPr>
            <a:xfrm>
              <a:off x="0" y="1235513"/>
              <a:ext cx="9082807" cy="2101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209026" lvl="2" indent="-403009" algn="l">
                <a:lnSpc>
                  <a:spcPts val="307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799" u="none" strike="noStrike" spc="-111" dirty="0">
                  <a:solidFill>
                    <a:srgbClr val="000000"/>
                  </a:solidFill>
                  <a:latin typeface="Open Sans 1"/>
                </a:rPr>
                <a:t>Digital Health</a:t>
              </a:r>
            </a:p>
            <a:p>
              <a:pPr marL="1209026" lvl="2" indent="-403009" algn="l">
                <a:lnSpc>
                  <a:spcPts val="307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799" u="none" strike="noStrike" spc="-111" dirty="0">
                  <a:solidFill>
                    <a:srgbClr val="000000"/>
                  </a:solidFill>
                  <a:latin typeface="Open Sans 1"/>
                </a:rPr>
                <a:t>Technology</a:t>
              </a:r>
            </a:p>
            <a:p>
              <a:pPr marL="1209026" lvl="2" indent="-403009" algn="l">
                <a:lnSpc>
                  <a:spcPts val="307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799" u="none" strike="noStrike" spc="-111" dirty="0">
                  <a:solidFill>
                    <a:srgbClr val="000000"/>
                  </a:solidFill>
                  <a:latin typeface="Open Sans 1"/>
                </a:rPr>
                <a:t>Physical Wellness</a:t>
              </a:r>
            </a:p>
            <a:p>
              <a:pPr marL="1209026" lvl="2" indent="-403009" algn="l">
                <a:lnSpc>
                  <a:spcPts val="307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799" u="none" strike="noStrike" spc="-111" dirty="0">
                  <a:solidFill>
                    <a:srgbClr val="000000"/>
                  </a:solidFill>
                  <a:latin typeface="Open Sans 1"/>
                </a:rPr>
                <a:t>Personal Health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3825"/>
              <a:ext cx="9082807" cy="724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79"/>
                </a:lnSpc>
                <a:spcBef>
                  <a:spcPct val="0"/>
                </a:spcBef>
              </a:pPr>
              <a:r>
                <a:rPr lang="en-US" sz="4199" u="none" strike="noStrike" spc="-167">
                  <a:solidFill>
                    <a:srgbClr val="000000"/>
                  </a:solidFill>
                  <a:latin typeface="Open Sans 1"/>
                </a:rPr>
                <a:t>Key terms: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80877" y="3663736"/>
            <a:ext cx="6146800" cy="2009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49"/>
              </a:lnSpc>
              <a:spcBef>
                <a:spcPct val="0"/>
              </a:spcBef>
            </a:pPr>
            <a:r>
              <a:rPr lang="en-US" sz="8499" u="none" strike="noStrike" spc="-338" dirty="0">
                <a:solidFill>
                  <a:srgbClr val="FFFFFF"/>
                </a:solidFill>
                <a:latin typeface="Open Sans 1"/>
              </a:rPr>
              <a:t>Review Method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8740" y="1115330"/>
            <a:ext cx="15590520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263" dirty="0">
                <a:solidFill>
                  <a:srgbClr val="004AAD"/>
                </a:solidFill>
                <a:latin typeface="Open Sans 2" panose="020B0604020202020204" charset="0"/>
                <a:ea typeface="Open Sans 2" panose="020B0604020202020204" charset="0"/>
                <a:cs typeface="Open Sans 2" panose="020B0604020202020204" charset="0"/>
              </a:rPr>
              <a:t>Significance and Impact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48740" y="2831783"/>
            <a:ext cx="15590520" cy="443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3600" spc="-167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Only 23% meet federal physical activity guidelines [16]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3600" spc="-167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Economic Impact of Chronic Diseases:</a:t>
            </a:r>
          </a:p>
          <a:p>
            <a:pPr marL="1337310" lvl="2" indent="-445770" algn="l">
              <a:lnSpc>
                <a:spcPts val="3888"/>
              </a:lnSpc>
              <a:buFont typeface="Arial"/>
              <a:buChar char="⚬"/>
            </a:pPr>
            <a:r>
              <a:rPr lang="en-US" sz="3600" spc="-143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$327B spent on diabetes care (2017) [4]</a:t>
            </a:r>
          </a:p>
          <a:p>
            <a:pPr marL="1337310" lvl="2" indent="-445770" algn="l">
              <a:lnSpc>
                <a:spcPts val="3888"/>
              </a:lnSpc>
              <a:buFont typeface="Arial"/>
              <a:buChar char="⚬"/>
            </a:pPr>
            <a:r>
              <a:rPr lang="en-US" sz="3600" spc="-143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$351.2B total cost of CVDs (2020) [5]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3600" spc="-167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Digital Health Technologies can potentially save $100B+ annually [9]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3600" spc="-167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Reduce medical errors and erroneous death rates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3600" spc="-167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Mitigates healthcare access challenges and inequality</a:t>
            </a:r>
          </a:p>
          <a:p>
            <a:pPr marL="760095" lvl="1" indent="-380048" algn="l">
              <a:lnSpc>
                <a:spcPts val="4536"/>
              </a:lnSpc>
              <a:buFont typeface="Arial"/>
              <a:buChar char="•"/>
            </a:pPr>
            <a:r>
              <a:rPr lang="en-US" sz="3600" spc="-167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Enhances quality of life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418660" cy="8229600"/>
            <a:chOff x="0" y="0"/>
            <a:chExt cx="1891546" cy="10972800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10800000">
              <a:off x="0" y="6810940"/>
              <a:ext cx="1891546" cy="1891546"/>
              <a:chOff x="0" y="0"/>
              <a:chExt cx="1708150" cy="17081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Freeform 5"/>
            <p:cNvSpPr/>
            <p:nvPr/>
          </p:nvSpPr>
          <p:spPr>
            <a:xfrm rot="-10800000">
              <a:off x="0" y="9081254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10800000">
              <a:off x="0" y="2270313"/>
              <a:ext cx="1891546" cy="1891546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Freeform 8"/>
            <p:cNvSpPr/>
            <p:nvPr/>
          </p:nvSpPr>
          <p:spPr>
            <a:xfrm rot="-10800000">
              <a:off x="0" y="4540627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-10800000">
              <a:off x="0" y="0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939875" y="1483679"/>
            <a:ext cx="713913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850"/>
              </a:lnSpc>
            </a:pPr>
            <a:r>
              <a:rPr lang="en-US" sz="4500" spc="-179" dirty="0">
                <a:solidFill>
                  <a:srgbClr val="004AAD"/>
                </a:solidFill>
                <a:latin typeface="Open Sans 1 Bold"/>
              </a:rPr>
              <a:t>Technology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39875" y="5065753"/>
            <a:ext cx="536963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850"/>
              </a:lnSpc>
            </a:pPr>
            <a:r>
              <a:rPr lang="en-US" sz="4500" spc="-179" dirty="0">
                <a:solidFill>
                  <a:srgbClr val="004AAD"/>
                </a:solidFill>
                <a:latin typeface="Open Sans 1 Bold"/>
              </a:rPr>
              <a:t>Key domains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39875" y="2530475"/>
            <a:ext cx="7431342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Transforms personal health management</a:t>
            </a:r>
          </a:p>
          <a:p>
            <a:pPr marL="561337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Reduces costs</a:t>
            </a:r>
          </a:p>
          <a:p>
            <a:pPr marL="561337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Promotes healthy behaviors</a:t>
            </a:r>
          </a:p>
          <a:p>
            <a:pPr marL="561337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Expands access to care</a:t>
            </a:r>
          </a:p>
          <a:p>
            <a:pPr algn="just">
              <a:lnSpc>
                <a:spcPts val="3639"/>
              </a:lnSpc>
            </a:pPr>
            <a:endParaRPr lang="en-US" sz="2599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939875" y="6103978"/>
            <a:ext cx="12519325" cy="2400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1337" lvl="1" indent="-280669">
              <a:lnSpc>
                <a:spcPts val="3795"/>
              </a:lnSpc>
              <a:buFont typeface="Arial"/>
              <a:buChar char="•"/>
            </a:pPr>
            <a:r>
              <a:rPr lang="en-US" sz="2599" spc="-103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Wearable Technologies: Monitors health metrics</a:t>
            </a:r>
          </a:p>
          <a:p>
            <a:pPr marL="561337" lvl="1" indent="-280669">
              <a:lnSpc>
                <a:spcPts val="3795"/>
              </a:lnSpc>
              <a:buFont typeface="Arial"/>
              <a:buChar char="•"/>
            </a:pPr>
            <a:r>
              <a:rPr lang="en-US" sz="2599" spc="-103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Health IoT: Integrates medical devices for remote monitoring</a:t>
            </a:r>
          </a:p>
          <a:p>
            <a:pPr marL="561337" lvl="1" indent="-280669">
              <a:lnSpc>
                <a:spcPts val="3795"/>
              </a:lnSpc>
              <a:buFont typeface="Arial"/>
              <a:buChar char="•"/>
            </a:pPr>
            <a:r>
              <a:rPr lang="en-US" sz="2599" spc="-103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Telemedicine: Provides virtual healthcare services</a:t>
            </a:r>
          </a:p>
          <a:p>
            <a:pPr marL="561337" lvl="1" indent="-280669">
              <a:lnSpc>
                <a:spcPts val="3795"/>
              </a:lnSpc>
              <a:buFont typeface="Arial"/>
              <a:buChar char="•"/>
            </a:pPr>
            <a:r>
              <a:rPr lang="en-US" sz="2599" spc="-103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Smart homes: Enhances independence and safety</a:t>
            </a:r>
          </a:p>
          <a:p>
            <a:pPr marL="561337" lvl="1" indent="-280669">
              <a:lnSpc>
                <a:spcPts val="3795"/>
              </a:lnSpc>
              <a:buFont typeface="Arial"/>
              <a:buChar char="•"/>
            </a:pPr>
            <a:r>
              <a:rPr lang="en-US" sz="2599" spc="-103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AI-powered tools: Aids in diagnostics and provides virtual health assistants.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18109" y="911876"/>
            <a:ext cx="15590520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263">
                <a:solidFill>
                  <a:srgbClr val="004AAD"/>
                </a:solidFill>
                <a:latin typeface="Open Sans 2 Bold"/>
              </a:rPr>
              <a:t>Clinical Studies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18109" y="2447610"/>
            <a:ext cx="2645382" cy="1332216"/>
            <a:chOff x="0" y="0"/>
            <a:chExt cx="3527176" cy="1776288"/>
          </a:xfrm>
        </p:grpSpPr>
        <p:sp>
          <p:nvSpPr>
            <p:cNvPr id="4" name="Freeform 4"/>
            <p:cNvSpPr/>
            <p:nvPr/>
          </p:nvSpPr>
          <p:spPr>
            <a:xfrm>
              <a:off x="12700" y="12700"/>
              <a:ext cx="3501771" cy="1750949"/>
            </a:xfrm>
            <a:custGeom>
              <a:avLst/>
              <a:gdLst/>
              <a:ahLst/>
              <a:cxnLst/>
              <a:rect l="l" t="t" r="r" b="b"/>
              <a:pathLst>
                <a:path w="3501771" h="1750949">
                  <a:moveTo>
                    <a:pt x="0" y="175133"/>
                  </a:moveTo>
                  <a:cubicBezTo>
                    <a:pt x="0" y="78359"/>
                    <a:pt x="78994" y="0"/>
                    <a:pt x="176403" y="0"/>
                  </a:cubicBezTo>
                  <a:lnTo>
                    <a:pt x="3325368" y="0"/>
                  </a:lnTo>
                  <a:cubicBezTo>
                    <a:pt x="3422777" y="0"/>
                    <a:pt x="3501771" y="78359"/>
                    <a:pt x="3501771" y="175133"/>
                  </a:cubicBezTo>
                  <a:lnTo>
                    <a:pt x="3501771" y="1575816"/>
                  </a:lnTo>
                  <a:cubicBezTo>
                    <a:pt x="3501771" y="1672463"/>
                    <a:pt x="3422777" y="1750949"/>
                    <a:pt x="3325368" y="1750949"/>
                  </a:cubicBezTo>
                  <a:lnTo>
                    <a:pt x="176403" y="1750949"/>
                  </a:lnTo>
                  <a:cubicBezTo>
                    <a:pt x="78994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527171" cy="1776349"/>
            </a:xfrm>
            <a:custGeom>
              <a:avLst/>
              <a:gdLst/>
              <a:ahLst/>
              <a:cxnLst/>
              <a:rect l="l" t="t" r="r" b="b"/>
              <a:pathLst>
                <a:path w="3527171" h="1776349">
                  <a:moveTo>
                    <a:pt x="0" y="187833"/>
                  </a:moveTo>
                  <a:cubicBezTo>
                    <a:pt x="0" y="83947"/>
                    <a:pt x="84709" y="0"/>
                    <a:pt x="189103" y="0"/>
                  </a:cubicBezTo>
                  <a:lnTo>
                    <a:pt x="3338068" y="0"/>
                  </a:lnTo>
                  <a:lnTo>
                    <a:pt x="3338068" y="12700"/>
                  </a:lnTo>
                  <a:lnTo>
                    <a:pt x="3338068" y="0"/>
                  </a:lnTo>
                  <a:cubicBezTo>
                    <a:pt x="3442335" y="0"/>
                    <a:pt x="3527171" y="83947"/>
                    <a:pt x="3527171" y="187833"/>
                  </a:cubicBezTo>
                  <a:lnTo>
                    <a:pt x="3514471" y="187833"/>
                  </a:lnTo>
                  <a:lnTo>
                    <a:pt x="3527171" y="187833"/>
                  </a:lnTo>
                  <a:lnTo>
                    <a:pt x="3527171" y="1588516"/>
                  </a:lnTo>
                  <a:lnTo>
                    <a:pt x="3514471" y="1588516"/>
                  </a:lnTo>
                  <a:lnTo>
                    <a:pt x="3527171" y="1588516"/>
                  </a:lnTo>
                  <a:cubicBezTo>
                    <a:pt x="3527171" y="1692275"/>
                    <a:pt x="3442462" y="1776349"/>
                    <a:pt x="3338068" y="1776349"/>
                  </a:cubicBezTo>
                  <a:lnTo>
                    <a:pt x="3338068" y="1763649"/>
                  </a:lnTo>
                  <a:lnTo>
                    <a:pt x="3338068" y="1776349"/>
                  </a:lnTo>
                  <a:lnTo>
                    <a:pt x="189103" y="1776349"/>
                  </a:lnTo>
                  <a:lnTo>
                    <a:pt x="189103" y="1763649"/>
                  </a:lnTo>
                  <a:lnTo>
                    <a:pt x="189103" y="1776349"/>
                  </a:lnTo>
                  <a:cubicBezTo>
                    <a:pt x="84709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552" y="1750949"/>
                    <a:pt x="189103" y="1750949"/>
                  </a:cubicBezTo>
                  <a:lnTo>
                    <a:pt x="3338068" y="1750949"/>
                  </a:lnTo>
                  <a:cubicBezTo>
                    <a:pt x="3428492" y="1750949"/>
                    <a:pt x="3501771" y="1678178"/>
                    <a:pt x="3501771" y="1588516"/>
                  </a:cubicBezTo>
                  <a:lnTo>
                    <a:pt x="3501771" y="187833"/>
                  </a:lnTo>
                  <a:cubicBezTo>
                    <a:pt x="3501771" y="98171"/>
                    <a:pt x="3428619" y="25400"/>
                    <a:pt x="3338068" y="25400"/>
                  </a:cubicBezTo>
                  <a:lnTo>
                    <a:pt x="189103" y="25400"/>
                  </a:lnTo>
                  <a:lnTo>
                    <a:pt x="189103" y="12700"/>
                  </a:lnTo>
                  <a:lnTo>
                    <a:pt x="189103" y="25400"/>
                  </a:lnTo>
                  <a:cubicBezTo>
                    <a:pt x="98552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E7E6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90861" y="2750244"/>
            <a:ext cx="2499879" cy="745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sz="2700" spc="-107" dirty="0">
                <a:solidFill>
                  <a:srgbClr val="FFFFFF"/>
                </a:solidFill>
                <a:latin typeface="Open Sans 2 Bold"/>
              </a:rPr>
              <a:t>Wearable Technologies</a:t>
            </a:r>
            <a:r>
              <a:rPr lang="en-US" sz="2700" spc="-107" dirty="0">
                <a:solidFill>
                  <a:srgbClr val="FFFFFF"/>
                </a:solidFill>
                <a:latin typeface="Open Sans 2"/>
              </a:rPr>
              <a:t>: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80743" y="4084626"/>
            <a:ext cx="2120115" cy="1332216"/>
            <a:chOff x="0" y="0"/>
            <a:chExt cx="2826820" cy="1776288"/>
          </a:xfrm>
        </p:grpSpPr>
        <p:sp>
          <p:nvSpPr>
            <p:cNvPr id="8" name="Freeform 8"/>
            <p:cNvSpPr/>
            <p:nvPr/>
          </p:nvSpPr>
          <p:spPr>
            <a:xfrm>
              <a:off x="12700" y="12700"/>
              <a:ext cx="2801366" cy="1750949"/>
            </a:xfrm>
            <a:custGeom>
              <a:avLst/>
              <a:gdLst/>
              <a:ahLst/>
              <a:cxnLst/>
              <a:rect l="l" t="t" r="r" b="b"/>
              <a:pathLst>
                <a:path w="2801366" h="1750949">
                  <a:moveTo>
                    <a:pt x="0" y="175133"/>
                  </a:moveTo>
                  <a:cubicBezTo>
                    <a:pt x="0" y="78359"/>
                    <a:pt x="78867" y="0"/>
                    <a:pt x="176022" y="0"/>
                  </a:cubicBezTo>
                  <a:lnTo>
                    <a:pt x="2625344" y="0"/>
                  </a:lnTo>
                  <a:cubicBezTo>
                    <a:pt x="2722626" y="0"/>
                    <a:pt x="2801366" y="78359"/>
                    <a:pt x="2801366" y="175133"/>
                  </a:cubicBezTo>
                  <a:lnTo>
                    <a:pt x="2801366" y="1575816"/>
                  </a:lnTo>
                  <a:cubicBezTo>
                    <a:pt x="2801366" y="1672463"/>
                    <a:pt x="2722499" y="1750949"/>
                    <a:pt x="2625344" y="1750949"/>
                  </a:cubicBezTo>
                  <a:lnTo>
                    <a:pt x="176022" y="1750949"/>
                  </a:lnTo>
                  <a:cubicBezTo>
                    <a:pt x="78867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E7E6E6">
                <a:alpha val="8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2826766" cy="1776349"/>
            </a:xfrm>
            <a:custGeom>
              <a:avLst/>
              <a:gdLst/>
              <a:ahLst/>
              <a:cxnLst/>
              <a:rect l="l" t="t" r="r" b="b"/>
              <a:pathLst>
                <a:path w="2826766" h="1776349">
                  <a:moveTo>
                    <a:pt x="0" y="187833"/>
                  </a:moveTo>
                  <a:cubicBezTo>
                    <a:pt x="0" y="84074"/>
                    <a:pt x="84582" y="0"/>
                    <a:pt x="188722" y="0"/>
                  </a:cubicBezTo>
                  <a:lnTo>
                    <a:pt x="2638044" y="0"/>
                  </a:lnTo>
                  <a:lnTo>
                    <a:pt x="2638044" y="12700"/>
                  </a:lnTo>
                  <a:lnTo>
                    <a:pt x="2638044" y="0"/>
                  </a:lnTo>
                  <a:cubicBezTo>
                    <a:pt x="2742184" y="0"/>
                    <a:pt x="2826766" y="84074"/>
                    <a:pt x="2826766" y="187833"/>
                  </a:cubicBezTo>
                  <a:lnTo>
                    <a:pt x="2814066" y="187833"/>
                  </a:lnTo>
                  <a:lnTo>
                    <a:pt x="2826766" y="187833"/>
                  </a:lnTo>
                  <a:lnTo>
                    <a:pt x="2826766" y="1588516"/>
                  </a:lnTo>
                  <a:lnTo>
                    <a:pt x="2814066" y="1588516"/>
                  </a:lnTo>
                  <a:lnTo>
                    <a:pt x="2826766" y="1588516"/>
                  </a:lnTo>
                  <a:cubicBezTo>
                    <a:pt x="2826766" y="1692275"/>
                    <a:pt x="2742184" y="1776349"/>
                    <a:pt x="2638044" y="1776349"/>
                  </a:cubicBezTo>
                  <a:lnTo>
                    <a:pt x="2638044" y="1763649"/>
                  </a:lnTo>
                  <a:lnTo>
                    <a:pt x="2638044" y="1776349"/>
                  </a:lnTo>
                  <a:lnTo>
                    <a:pt x="188722" y="1776349"/>
                  </a:lnTo>
                  <a:lnTo>
                    <a:pt x="188722" y="1763649"/>
                  </a:lnTo>
                  <a:lnTo>
                    <a:pt x="188722" y="1776349"/>
                  </a:lnTo>
                  <a:cubicBezTo>
                    <a:pt x="84582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425" y="1750949"/>
                    <a:pt x="188722" y="1750949"/>
                  </a:cubicBezTo>
                  <a:lnTo>
                    <a:pt x="2638044" y="1750949"/>
                  </a:lnTo>
                  <a:cubicBezTo>
                    <a:pt x="2728341" y="1750949"/>
                    <a:pt x="2801366" y="1678178"/>
                    <a:pt x="2801366" y="1588516"/>
                  </a:cubicBezTo>
                  <a:lnTo>
                    <a:pt x="2801366" y="187833"/>
                  </a:lnTo>
                  <a:cubicBezTo>
                    <a:pt x="2801366" y="98171"/>
                    <a:pt x="2728341" y="25400"/>
                    <a:pt x="2638044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425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44546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845875" y="4450749"/>
            <a:ext cx="1902382" cy="574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 dirty="0">
                <a:solidFill>
                  <a:srgbClr val="000000"/>
                </a:solidFill>
                <a:latin typeface="Open Sans 2"/>
              </a:rPr>
              <a:t>Transformational Potential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780743" y="5726083"/>
            <a:ext cx="2120115" cy="1332216"/>
            <a:chOff x="0" y="0"/>
            <a:chExt cx="2826820" cy="1776288"/>
          </a:xfrm>
        </p:grpSpPr>
        <p:sp>
          <p:nvSpPr>
            <p:cNvPr id="12" name="Freeform 12"/>
            <p:cNvSpPr/>
            <p:nvPr/>
          </p:nvSpPr>
          <p:spPr>
            <a:xfrm>
              <a:off x="12700" y="12700"/>
              <a:ext cx="2801366" cy="1750949"/>
            </a:xfrm>
            <a:custGeom>
              <a:avLst/>
              <a:gdLst/>
              <a:ahLst/>
              <a:cxnLst/>
              <a:rect l="l" t="t" r="r" b="b"/>
              <a:pathLst>
                <a:path w="2801366" h="1750949">
                  <a:moveTo>
                    <a:pt x="0" y="175133"/>
                  </a:moveTo>
                  <a:cubicBezTo>
                    <a:pt x="0" y="78359"/>
                    <a:pt x="78867" y="0"/>
                    <a:pt x="176022" y="0"/>
                  </a:cubicBezTo>
                  <a:lnTo>
                    <a:pt x="2625344" y="0"/>
                  </a:lnTo>
                  <a:cubicBezTo>
                    <a:pt x="2722626" y="0"/>
                    <a:pt x="2801366" y="78359"/>
                    <a:pt x="2801366" y="175133"/>
                  </a:cubicBezTo>
                  <a:lnTo>
                    <a:pt x="2801366" y="1575816"/>
                  </a:lnTo>
                  <a:cubicBezTo>
                    <a:pt x="2801366" y="1672463"/>
                    <a:pt x="2722499" y="1750949"/>
                    <a:pt x="2625344" y="1750949"/>
                  </a:cubicBezTo>
                  <a:lnTo>
                    <a:pt x="176022" y="1750949"/>
                  </a:lnTo>
                  <a:cubicBezTo>
                    <a:pt x="78867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E7E6E6">
                <a:alpha val="8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2826766" cy="1776349"/>
            </a:xfrm>
            <a:custGeom>
              <a:avLst/>
              <a:gdLst/>
              <a:ahLst/>
              <a:cxnLst/>
              <a:rect l="l" t="t" r="r" b="b"/>
              <a:pathLst>
                <a:path w="2826766" h="1776349">
                  <a:moveTo>
                    <a:pt x="0" y="187833"/>
                  </a:moveTo>
                  <a:cubicBezTo>
                    <a:pt x="0" y="84074"/>
                    <a:pt x="84582" y="0"/>
                    <a:pt x="188722" y="0"/>
                  </a:cubicBezTo>
                  <a:lnTo>
                    <a:pt x="2638044" y="0"/>
                  </a:lnTo>
                  <a:lnTo>
                    <a:pt x="2638044" y="12700"/>
                  </a:lnTo>
                  <a:lnTo>
                    <a:pt x="2638044" y="0"/>
                  </a:lnTo>
                  <a:cubicBezTo>
                    <a:pt x="2742184" y="0"/>
                    <a:pt x="2826766" y="84074"/>
                    <a:pt x="2826766" y="187833"/>
                  </a:cubicBezTo>
                  <a:lnTo>
                    <a:pt x="2814066" y="187833"/>
                  </a:lnTo>
                  <a:lnTo>
                    <a:pt x="2826766" y="187833"/>
                  </a:lnTo>
                  <a:lnTo>
                    <a:pt x="2826766" y="1588516"/>
                  </a:lnTo>
                  <a:lnTo>
                    <a:pt x="2814066" y="1588516"/>
                  </a:lnTo>
                  <a:lnTo>
                    <a:pt x="2826766" y="1588516"/>
                  </a:lnTo>
                  <a:cubicBezTo>
                    <a:pt x="2826766" y="1692275"/>
                    <a:pt x="2742184" y="1776349"/>
                    <a:pt x="2638044" y="1776349"/>
                  </a:cubicBezTo>
                  <a:lnTo>
                    <a:pt x="2638044" y="1763649"/>
                  </a:lnTo>
                  <a:lnTo>
                    <a:pt x="2638044" y="1776349"/>
                  </a:lnTo>
                  <a:lnTo>
                    <a:pt x="188722" y="1776349"/>
                  </a:lnTo>
                  <a:lnTo>
                    <a:pt x="188722" y="1763649"/>
                  </a:lnTo>
                  <a:lnTo>
                    <a:pt x="188722" y="1776349"/>
                  </a:lnTo>
                  <a:cubicBezTo>
                    <a:pt x="84582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425" y="1750949"/>
                    <a:pt x="188722" y="1750949"/>
                  </a:cubicBezTo>
                  <a:lnTo>
                    <a:pt x="2638044" y="1750949"/>
                  </a:lnTo>
                  <a:cubicBezTo>
                    <a:pt x="2728341" y="1750949"/>
                    <a:pt x="2801366" y="1678178"/>
                    <a:pt x="2801366" y="1588516"/>
                  </a:cubicBezTo>
                  <a:lnTo>
                    <a:pt x="2801366" y="187833"/>
                  </a:lnTo>
                  <a:cubicBezTo>
                    <a:pt x="2801366" y="98171"/>
                    <a:pt x="2728341" y="25400"/>
                    <a:pt x="2638044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425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44546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45874" y="6119015"/>
            <a:ext cx="1989852" cy="574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 dirty="0">
                <a:solidFill>
                  <a:srgbClr val="000000"/>
                </a:solidFill>
                <a:latin typeface="Open Sans 2"/>
              </a:rPr>
              <a:t>Early Warning &amp; Tracking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780743" y="7367541"/>
            <a:ext cx="2120115" cy="1332216"/>
            <a:chOff x="0" y="0"/>
            <a:chExt cx="2826820" cy="1776288"/>
          </a:xfrm>
        </p:grpSpPr>
        <p:sp>
          <p:nvSpPr>
            <p:cNvPr id="16" name="Freeform 16"/>
            <p:cNvSpPr/>
            <p:nvPr/>
          </p:nvSpPr>
          <p:spPr>
            <a:xfrm>
              <a:off x="12700" y="12700"/>
              <a:ext cx="2801366" cy="1750949"/>
            </a:xfrm>
            <a:custGeom>
              <a:avLst/>
              <a:gdLst/>
              <a:ahLst/>
              <a:cxnLst/>
              <a:rect l="l" t="t" r="r" b="b"/>
              <a:pathLst>
                <a:path w="2801366" h="1750949">
                  <a:moveTo>
                    <a:pt x="0" y="175133"/>
                  </a:moveTo>
                  <a:cubicBezTo>
                    <a:pt x="0" y="78359"/>
                    <a:pt x="78867" y="0"/>
                    <a:pt x="176022" y="0"/>
                  </a:cubicBezTo>
                  <a:lnTo>
                    <a:pt x="2625344" y="0"/>
                  </a:lnTo>
                  <a:cubicBezTo>
                    <a:pt x="2722626" y="0"/>
                    <a:pt x="2801366" y="78359"/>
                    <a:pt x="2801366" y="175133"/>
                  </a:cubicBezTo>
                  <a:lnTo>
                    <a:pt x="2801366" y="1575816"/>
                  </a:lnTo>
                  <a:cubicBezTo>
                    <a:pt x="2801366" y="1672463"/>
                    <a:pt x="2722499" y="1750949"/>
                    <a:pt x="2625344" y="1750949"/>
                  </a:cubicBezTo>
                  <a:lnTo>
                    <a:pt x="176022" y="1750949"/>
                  </a:lnTo>
                  <a:cubicBezTo>
                    <a:pt x="78867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E7E6E6">
                <a:alpha val="8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2826766" cy="1776349"/>
            </a:xfrm>
            <a:custGeom>
              <a:avLst/>
              <a:gdLst/>
              <a:ahLst/>
              <a:cxnLst/>
              <a:rect l="l" t="t" r="r" b="b"/>
              <a:pathLst>
                <a:path w="2826766" h="1776349">
                  <a:moveTo>
                    <a:pt x="0" y="187833"/>
                  </a:moveTo>
                  <a:cubicBezTo>
                    <a:pt x="0" y="84074"/>
                    <a:pt x="84582" y="0"/>
                    <a:pt x="188722" y="0"/>
                  </a:cubicBezTo>
                  <a:lnTo>
                    <a:pt x="2638044" y="0"/>
                  </a:lnTo>
                  <a:lnTo>
                    <a:pt x="2638044" y="12700"/>
                  </a:lnTo>
                  <a:lnTo>
                    <a:pt x="2638044" y="0"/>
                  </a:lnTo>
                  <a:cubicBezTo>
                    <a:pt x="2742184" y="0"/>
                    <a:pt x="2826766" y="84074"/>
                    <a:pt x="2826766" y="187833"/>
                  </a:cubicBezTo>
                  <a:lnTo>
                    <a:pt x="2814066" y="187833"/>
                  </a:lnTo>
                  <a:lnTo>
                    <a:pt x="2826766" y="187833"/>
                  </a:lnTo>
                  <a:lnTo>
                    <a:pt x="2826766" y="1588516"/>
                  </a:lnTo>
                  <a:lnTo>
                    <a:pt x="2814066" y="1588516"/>
                  </a:lnTo>
                  <a:lnTo>
                    <a:pt x="2826766" y="1588516"/>
                  </a:lnTo>
                  <a:cubicBezTo>
                    <a:pt x="2826766" y="1692275"/>
                    <a:pt x="2742184" y="1776349"/>
                    <a:pt x="2638044" y="1776349"/>
                  </a:cubicBezTo>
                  <a:lnTo>
                    <a:pt x="2638044" y="1763649"/>
                  </a:lnTo>
                  <a:lnTo>
                    <a:pt x="2638044" y="1776349"/>
                  </a:lnTo>
                  <a:lnTo>
                    <a:pt x="188722" y="1776349"/>
                  </a:lnTo>
                  <a:lnTo>
                    <a:pt x="188722" y="1763649"/>
                  </a:lnTo>
                  <a:lnTo>
                    <a:pt x="188722" y="1776349"/>
                  </a:lnTo>
                  <a:cubicBezTo>
                    <a:pt x="84582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425" y="1750949"/>
                    <a:pt x="188722" y="1750949"/>
                  </a:cubicBezTo>
                  <a:lnTo>
                    <a:pt x="2638044" y="1750949"/>
                  </a:lnTo>
                  <a:cubicBezTo>
                    <a:pt x="2728341" y="1750949"/>
                    <a:pt x="2801366" y="1678178"/>
                    <a:pt x="2801366" y="1588516"/>
                  </a:cubicBezTo>
                  <a:lnTo>
                    <a:pt x="2801366" y="187833"/>
                  </a:lnTo>
                  <a:cubicBezTo>
                    <a:pt x="2801366" y="98171"/>
                    <a:pt x="2728341" y="25400"/>
                    <a:pt x="2638044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425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44546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845874" y="7760472"/>
            <a:ext cx="1989852" cy="574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 dirty="0">
                <a:solidFill>
                  <a:srgbClr val="000000"/>
                </a:solidFill>
                <a:latin typeface="Open Sans 2"/>
              </a:rPr>
              <a:t>Ethical Considerations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4801026" y="2447610"/>
            <a:ext cx="2645382" cy="1332216"/>
            <a:chOff x="0" y="0"/>
            <a:chExt cx="3527176" cy="1776288"/>
          </a:xfrm>
        </p:grpSpPr>
        <p:sp>
          <p:nvSpPr>
            <p:cNvPr id="20" name="Freeform 20"/>
            <p:cNvSpPr/>
            <p:nvPr/>
          </p:nvSpPr>
          <p:spPr>
            <a:xfrm>
              <a:off x="12700" y="12700"/>
              <a:ext cx="3501771" cy="1750949"/>
            </a:xfrm>
            <a:custGeom>
              <a:avLst/>
              <a:gdLst/>
              <a:ahLst/>
              <a:cxnLst/>
              <a:rect l="l" t="t" r="r" b="b"/>
              <a:pathLst>
                <a:path w="3501771" h="1750949">
                  <a:moveTo>
                    <a:pt x="0" y="175133"/>
                  </a:moveTo>
                  <a:cubicBezTo>
                    <a:pt x="0" y="78359"/>
                    <a:pt x="78994" y="0"/>
                    <a:pt x="176403" y="0"/>
                  </a:cubicBezTo>
                  <a:lnTo>
                    <a:pt x="3325368" y="0"/>
                  </a:lnTo>
                  <a:cubicBezTo>
                    <a:pt x="3422777" y="0"/>
                    <a:pt x="3501771" y="78359"/>
                    <a:pt x="3501771" y="175133"/>
                  </a:cubicBezTo>
                  <a:lnTo>
                    <a:pt x="3501771" y="1575816"/>
                  </a:lnTo>
                  <a:cubicBezTo>
                    <a:pt x="3501771" y="1672463"/>
                    <a:pt x="3422777" y="1750949"/>
                    <a:pt x="3325368" y="1750949"/>
                  </a:cubicBezTo>
                  <a:lnTo>
                    <a:pt x="176403" y="1750949"/>
                  </a:lnTo>
                  <a:cubicBezTo>
                    <a:pt x="78994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3527171" cy="1776349"/>
            </a:xfrm>
            <a:custGeom>
              <a:avLst/>
              <a:gdLst/>
              <a:ahLst/>
              <a:cxnLst/>
              <a:rect l="l" t="t" r="r" b="b"/>
              <a:pathLst>
                <a:path w="3527171" h="1776349">
                  <a:moveTo>
                    <a:pt x="0" y="187833"/>
                  </a:moveTo>
                  <a:cubicBezTo>
                    <a:pt x="0" y="83947"/>
                    <a:pt x="84709" y="0"/>
                    <a:pt x="189103" y="0"/>
                  </a:cubicBezTo>
                  <a:lnTo>
                    <a:pt x="3338068" y="0"/>
                  </a:lnTo>
                  <a:lnTo>
                    <a:pt x="3338068" y="12700"/>
                  </a:lnTo>
                  <a:lnTo>
                    <a:pt x="3338068" y="0"/>
                  </a:lnTo>
                  <a:cubicBezTo>
                    <a:pt x="3442335" y="0"/>
                    <a:pt x="3527171" y="83947"/>
                    <a:pt x="3527171" y="187833"/>
                  </a:cubicBezTo>
                  <a:lnTo>
                    <a:pt x="3514471" y="187833"/>
                  </a:lnTo>
                  <a:lnTo>
                    <a:pt x="3527171" y="187833"/>
                  </a:lnTo>
                  <a:lnTo>
                    <a:pt x="3527171" y="1588516"/>
                  </a:lnTo>
                  <a:lnTo>
                    <a:pt x="3514471" y="1588516"/>
                  </a:lnTo>
                  <a:lnTo>
                    <a:pt x="3527171" y="1588516"/>
                  </a:lnTo>
                  <a:cubicBezTo>
                    <a:pt x="3527171" y="1692275"/>
                    <a:pt x="3442462" y="1776349"/>
                    <a:pt x="3338068" y="1776349"/>
                  </a:cubicBezTo>
                  <a:lnTo>
                    <a:pt x="3338068" y="1763649"/>
                  </a:lnTo>
                  <a:lnTo>
                    <a:pt x="3338068" y="1776349"/>
                  </a:lnTo>
                  <a:lnTo>
                    <a:pt x="189103" y="1776349"/>
                  </a:lnTo>
                  <a:lnTo>
                    <a:pt x="189103" y="1763649"/>
                  </a:lnTo>
                  <a:lnTo>
                    <a:pt x="189103" y="1776349"/>
                  </a:lnTo>
                  <a:cubicBezTo>
                    <a:pt x="84709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552" y="1750949"/>
                    <a:pt x="189103" y="1750949"/>
                  </a:cubicBezTo>
                  <a:lnTo>
                    <a:pt x="3338068" y="1750949"/>
                  </a:lnTo>
                  <a:cubicBezTo>
                    <a:pt x="3428492" y="1750949"/>
                    <a:pt x="3501771" y="1678178"/>
                    <a:pt x="3501771" y="1588516"/>
                  </a:cubicBezTo>
                  <a:lnTo>
                    <a:pt x="3501771" y="187833"/>
                  </a:lnTo>
                  <a:cubicBezTo>
                    <a:pt x="3501771" y="98171"/>
                    <a:pt x="3428619" y="25400"/>
                    <a:pt x="3338068" y="25400"/>
                  </a:cubicBezTo>
                  <a:lnTo>
                    <a:pt x="189103" y="25400"/>
                  </a:lnTo>
                  <a:lnTo>
                    <a:pt x="189103" y="12700"/>
                  </a:lnTo>
                  <a:lnTo>
                    <a:pt x="189103" y="25400"/>
                  </a:lnTo>
                  <a:cubicBezTo>
                    <a:pt x="98552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E7E6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873777" y="2750244"/>
            <a:ext cx="2499879" cy="745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sz="2700" spc="-107" dirty="0">
                <a:solidFill>
                  <a:srgbClr val="FFFFFF"/>
                </a:solidFill>
                <a:latin typeface="Open Sans 2 Bold"/>
              </a:rPr>
              <a:t>Health Internet of Things (IoT</a:t>
            </a:r>
            <a:r>
              <a:rPr lang="en-US" sz="2700" spc="-107" dirty="0">
                <a:solidFill>
                  <a:srgbClr val="FFFFFF"/>
                </a:solidFill>
                <a:latin typeface="Open Sans 2"/>
              </a:rPr>
              <a:t>):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5063658" y="4084626"/>
            <a:ext cx="2120115" cy="1332216"/>
            <a:chOff x="0" y="0"/>
            <a:chExt cx="2826820" cy="1776288"/>
          </a:xfrm>
        </p:grpSpPr>
        <p:sp>
          <p:nvSpPr>
            <p:cNvPr id="24" name="Freeform 24"/>
            <p:cNvSpPr/>
            <p:nvPr/>
          </p:nvSpPr>
          <p:spPr>
            <a:xfrm>
              <a:off x="12700" y="12700"/>
              <a:ext cx="2801366" cy="1750949"/>
            </a:xfrm>
            <a:custGeom>
              <a:avLst/>
              <a:gdLst/>
              <a:ahLst/>
              <a:cxnLst/>
              <a:rect l="l" t="t" r="r" b="b"/>
              <a:pathLst>
                <a:path w="2801366" h="1750949">
                  <a:moveTo>
                    <a:pt x="0" y="175133"/>
                  </a:moveTo>
                  <a:cubicBezTo>
                    <a:pt x="0" y="78359"/>
                    <a:pt x="78867" y="0"/>
                    <a:pt x="176022" y="0"/>
                  </a:cubicBezTo>
                  <a:lnTo>
                    <a:pt x="2625344" y="0"/>
                  </a:lnTo>
                  <a:cubicBezTo>
                    <a:pt x="2722626" y="0"/>
                    <a:pt x="2801366" y="78359"/>
                    <a:pt x="2801366" y="175133"/>
                  </a:cubicBezTo>
                  <a:lnTo>
                    <a:pt x="2801366" y="1575816"/>
                  </a:lnTo>
                  <a:cubicBezTo>
                    <a:pt x="2801366" y="1672463"/>
                    <a:pt x="2722499" y="1750949"/>
                    <a:pt x="2625344" y="1750949"/>
                  </a:cubicBezTo>
                  <a:lnTo>
                    <a:pt x="176022" y="1750949"/>
                  </a:lnTo>
                  <a:cubicBezTo>
                    <a:pt x="78867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E7E6E6">
                <a:alpha val="8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2826766" cy="1776349"/>
            </a:xfrm>
            <a:custGeom>
              <a:avLst/>
              <a:gdLst/>
              <a:ahLst/>
              <a:cxnLst/>
              <a:rect l="l" t="t" r="r" b="b"/>
              <a:pathLst>
                <a:path w="2826766" h="1776349">
                  <a:moveTo>
                    <a:pt x="0" y="187833"/>
                  </a:moveTo>
                  <a:cubicBezTo>
                    <a:pt x="0" y="84074"/>
                    <a:pt x="84582" y="0"/>
                    <a:pt x="188722" y="0"/>
                  </a:cubicBezTo>
                  <a:lnTo>
                    <a:pt x="2638044" y="0"/>
                  </a:lnTo>
                  <a:lnTo>
                    <a:pt x="2638044" y="12700"/>
                  </a:lnTo>
                  <a:lnTo>
                    <a:pt x="2638044" y="0"/>
                  </a:lnTo>
                  <a:cubicBezTo>
                    <a:pt x="2742184" y="0"/>
                    <a:pt x="2826766" y="84074"/>
                    <a:pt x="2826766" y="187833"/>
                  </a:cubicBezTo>
                  <a:lnTo>
                    <a:pt x="2814066" y="187833"/>
                  </a:lnTo>
                  <a:lnTo>
                    <a:pt x="2826766" y="187833"/>
                  </a:lnTo>
                  <a:lnTo>
                    <a:pt x="2826766" y="1588516"/>
                  </a:lnTo>
                  <a:lnTo>
                    <a:pt x="2814066" y="1588516"/>
                  </a:lnTo>
                  <a:lnTo>
                    <a:pt x="2826766" y="1588516"/>
                  </a:lnTo>
                  <a:cubicBezTo>
                    <a:pt x="2826766" y="1692275"/>
                    <a:pt x="2742184" y="1776349"/>
                    <a:pt x="2638044" y="1776349"/>
                  </a:cubicBezTo>
                  <a:lnTo>
                    <a:pt x="2638044" y="1763649"/>
                  </a:lnTo>
                  <a:lnTo>
                    <a:pt x="2638044" y="1776349"/>
                  </a:lnTo>
                  <a:lnTo>
                    <a:pt x="188722" y="1776349"/>
                  </a:lnTo>
                  <a:lnTo>
                    <a:pt x="188722" y="1763649"/>
                  </a:lnTo>
                  <a:lnTo>
                    <a:pt x="188722" y="1776349"/>
                  </a:lnTo>
                  <a:cubicBezTo>
                    <a:pt x="84582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425" y="1750949"/>
                    <a:pt x="188722" y="1750949"/>
                  </a:cubicBezTo>
                  <a:lnTo>
                    <a:pt x="2638044" y="1750949"/>
                  </a:lnTo>
                  <a:cubicBezTo>
                    <a:pt x="2728341" y="1750949"/>
                    <a:pt x="2801366" y="1678178"/>
                    <a:pt x="2801366" y="1588516"/>
                  </a:cubicBezTo>
                  <a:lnTo>
                    <a:pt x="2801366" y="187833"/>
                  </a:lnTo>
                  <a:cubicBezTo>
                    <a:pt x="2801366" y="98171"/>
                    <a:pt x="2728341" y="25400"/>
                    <a:pt x="2638044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425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44546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5128790" y="4477557"/>
            <a:ext cx="1989852" cy="574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 dirty="0">
                <a:solidFill>
                  <a:srgbClr val="000000"/>
                </a:solidFill>
                <a:latin typeface="Open Sans 2"/>
              </a:rPr>
              <a:t>Diverse Applications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5063658" y="5726083"/>
            <a:ext cx="2120115" cy="1332216"/>
            <a:chOff x="0" y="0"/>
            <a:chExt cx="2826820" cy="1776288"/>
          </a:xfrm>
        </p:grpSpPr>
        <p:sp>
          <p:nvSpPr>
            <p:cNvPr id="28" name="Freeform 28"/>
            <p:cNvSpPr/>
            <p:nvPr/>
          </p:nvSpPr>
          <p:spPr>
            <a:xfrm>
              <a:off x="12700" y="12700"/>
              <a:ext cx="2801366" cy="1750949"/>
            </a:xfrm>
            <a:custGeom>
              <a:avLst/>
              <a:gdLst/>
              <a:ahLst/>
              <a:cxnLst/>
              <a:rect l="l" t="t" r="r" b="b"/>
              <a:pathLst>
                <a:path w="2801366" h="1750949">
                  <a:moveTo>
                    <a:pt x="0" y="175133"/>
                  </a:moveTo>
                  <a:cubicBezTo>
                    <a:pt x="0" y="78359"/>
                    <a:pt x="78867" y="0"/>
                    <a:pt x="176022" y="0"/>
                  </a:cubicBezTo>
                  <a:lnTo>
                    <a:pt x="2625344" y="0"/>
                  </a:lnTo>
                  <a:cubicBezTo>
                    <a:pt x="2722626" y="0"/>
                    <a:pt x="2801366" y="78359"/>
                    <a:pt x="2801366" y="175133"/>
                  </a:cubicBezTo>
                  <a:lnTo>
                    <a:pt x="2801366" y="1575816"/>
                  </a:lnTo>
                  <a:cubicBezTo>
                    <a:pt x="2801366" y="1672463"/>
                    <a:pt x="2722499" y="1750949"/>
                    <a:pt x="2625344" y="1750949"/>
                  </a:cubicBezTo>
                  <a:lnTo>
                    <a:pt x="176022" y="1750949"/>
                  </a:lnTo>
                  <a:cubicBezTo>
                    <a:pt x="78867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E7E6E6">
                <a:alpha val="8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0" y="0"/>
              <a:ext cx="2826766" cy="1776349"/>
            </a:xfrm>
            <a:custGeom>
              <a:avLst/>
              <a:gdLst/>
              <a:ahLst/>
              <a:cxnLst/>
              <a:rect l="l" t="t" r="r" b="b"/>
              <a:pathLst>
                <a:path w="2826766" h="1776349">
                  <a:moveTo>
                    <a:pt x="0" y="187833"/>
                  </a:moveTo>
                  <a:cubicBezTo>
                    <a:pt x="0" y="84074"/>
                    <a:pt x="84582" y="0"/>
                    <a:pt x="188722" y="0"/>
                  </a:cubicBezTo>
                  <a:lnTo>
                    <a:pt x="2638044" y="0"/>
                  </a:lnTo>
                  <a:lnTo>
                    <a:pt x="2638044" y="12700"/>
                  </a:lnTo>
                  <a:lnTo>
                    <a:pt x="2638044" y="0"/>
                  </a:lnTo>
                  <a:cubicBezTo>
                    <a:pt x="2742184" y="0"/>
                    <a:pt x="2826766" y="84074"/>
                    <a:pt x="2826766" y="187833"/>
                  </a:cubicBezTo>
                  <a:lnTo>
                    <a:pt x="2814066" y="187833"/>
                  </a:lnTo>
                  <a:lnTo>
                    <a:pt x="2826766" y="187833"/>
                  </a:lnTo>
                  <a:lnTo>
                    <a:pt x="2826766" y="1588516"/>
                  </a:lnTo>
                  <a:lnTo>
                    <a:pt x="2814066" y="1588516"/>
                  </a:lnTo>
                  <a:lnTo>
                    <a:pt x="2826766" y="1588516"/>
                  </a:lnTo>
                  <a:cubicBezTo>
                    <a:pt x="2826766" y="1692275"/>
                    <a:pt x="2742184" y="1776349"/>
                    <a:pt x="2638044" y="1776349"/>
                  </a:cubicBezTo>
                  <a:lnTo>
                    <a:pt x="2638044" y="1763649"/>
                  </a:lnTo>
                  <a:lnTo>
                    <a:pt x="2638044" y="1776349"/>
                  </a:lnTo>
                  <a:lnTo>
                    <a:pt x="188722" y="1776349"/>
                  </a:lnTo>
                  <a:lnTo>
                    <a:pt x="188722" y="1763649"/>
                  </a:lnTo>
                  <a:lnTo>
                    <a:pt x="188722" y="1776349"/>
                  </a:lnTo>
                  <a:cubicBezTo>
                    <a:pt x="84582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425" y="1750949"/>
                    <a:pt x="188722" y="1750949"/>
                  </a:cubicBezTo>
                  <a:lnTo>
                    <a:pt x="2638044" y="1750949"/>
                  </a:lnTo>
                  <a:cubicBezTo>
                    <a:pt x="2728341" y="1750949"/>
                    <a:pt x="2801366" y="1678178"/>
                    <a:pt x="2801366" y="1588516"/>
                  </a:cubicBezTo>
                  <a:lnTo>
                    <a:pt x="2801366" y="187833"/>
                  </a:lnTo>
                  <a:cubicBezTo>
                    <a:pt x="2801366" y="98171"/>
                    <a:pt x="2728341" y="25400"/>
                    <a:pt x="2638044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425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44546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128790" y="5976139"/>
            <a:ext cx="1989852" cy="86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 dirty="0">
                <a:solidFill>
                  <a:srgbClr val="000000"/>
                </a:solidFill>
                <a:latin typeface="Open Sans 2"/>
              </a:rPr>
              <a:t>Ongoing Research Needed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8083941" y="2447610"/>
            <a:ext cx="2645382" cy="1332216"/>
            <a:chOff x="0" y="0"/>
            <a:chExt cx="3527176" cy="1776288"/>
          </a:xfrm>
        </p:grpSpPr>
        <p:sp>
          <p:nvSpPr>
            <p:cNvPr id="32" name="Freeform 32"/>
            <p:cNvSpPr/>
            <p:nvPr/>
          </p:nvSpPr>
          <p:spPr>
            <a:xfrm>
              <a:off x="12700" y="12700"/>
              <a:ext cx="3501771" cy="1750949"/>
            </a:xfrm>
            <a:custGeom>
              <a:avLst/>
              <a:gdLst/>
              <a:ahLst/>
              <a:cxnLst/>
              <a:rect l="l" t="t" r="r" b="b"/>
              <a:pathLst>
                <a:path w="3501771" h="1750949">
                  <a:moveTo>
                    <a:pt x="0" y="175133"/>
                  </a:moveTo>
                  <a:cubicBezTo>
                    <a:pt x="0" y="78359"/>
                    <a:pt x="78994" y="0"/>
                    <a:pt x="176403" y="0"/>
                  </a:cubicBezTo>
                  <a:lnTo>
                    <a:pt x="3325368" y="0"/>
                  </a:lnTo>
                  <a:cubicBezTo>
                    <a:pt x="3422777" y="0"/>
                    <a:pt x="3501771" y="78359"/>
                    <a:pt x="3501771" y="175133"/>
                  </a:cubicBezTo>
                  <a:lnTo>
                    <a:pt x="3501771" y="1575816"/>
                  </a:lnTo>
                  <a:cubicBezTo>
                    <a:pt x="3501771" y="1672463"/>
                    <a:pt x="3422777" y="1750949"/>
                    <a:pt x="3325368" y="1750949"/>
                  </a:cubicBezTo>
                  <a:lnTo>
                    <a:pt x="176403" y="1750949"/>
                  </a:lnTo>
                  <a:cubicBezTo>
                    <a:pt x="78994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0"/>
              <a:ext cx="3527171" cy="1776349"/>
            </a:xfrm>
            <a:custGeom>
              <a:avLst/>
              <a:gdLst/>
              <a:ahLst/>
              <a:cxnLst/>
              <a:rect l="l" t="t" r="r" b="b"/>
              <a:pathLst>
                <a:path w="3527171" h="1776349">
                  <a:moveTo>
                    <a:pt x="0" y="187833"/>
                  </a:moveTo>
                  <a:cubicBezTo>
                    <a:pt x="0" y="83947"/>
                    <a:pt x="84709" y="0"/>
                    <a:pt x="189103" y="0"/>
                  </a:cubicBezTo>
                  <a:lnTo>
                    <a:pt x="3338068" y="0"/>
                  </a:lnTo>
                  <a:lnTo>
                    <a:pt x="3338068" y="12700"/>
                  </a:lnTo>
                  <a:lnTo>
                    <a:pt x="3338068" y="0"/>
                  </a:lnTo>
                  <a:cubicBezTo>
                    <a:pt x="3442335" y="0"/>
                    <a:pt x="3527171" y="83947"/>
                    <a:pt x="3527171" y="187833"/>
                  </a:cubicBezTo>
                  <a:lnTo>
                    <a:pt x="3514471" y="187833"/>
                  </a:lnTo>
                  <a:lnTo>
                    <a:pt x="3527171" y="187833"/>
                  </a:lnTo>
                  <a:lnTo>
                    <a:pt x="3527171" y="1588516"/>
                  </a:lnTo>
                  <a:lnTo>
                    <a:pt x="3514471" y="1588516"/>
                  </a:lnTo>
                  <a:lnTo>
                    <a:pt x="3527171" y="1588516"/>
                  </a:lnTo>
                  <a:cubicBezTo>
                    <a:pt x="3527171" y="1692275"/>
                    <a:pt x="3442462" y="1776349"/>
                    <a:pt x="3338068" y="1776349"/>
                  </a:cubicBezTo>
                  <a:lnTo>
                    <a:pt x="3338068" y="1763649"/>
                  </a:lnTo>
                  <a:lnTo>
                    <a:pt x="3338068" y="1776349"/>
                  </a:lnTo>
                  <a:lnTo>
                    <a:pt x="189103" y="1776349"/>
                  </a:lnTo>
                  <a:lnTo>
                    <a:pt x="189103" y="1763649"/>
                  </a:lnTo>
                  <a:lnTo>
                    <a:pt x="189103" y="1776349"/>
                  </a:lnTo>
                  <a:cubicBezTo>
                    <a:pt x="84709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552" y="1750949"/>
                    <a:pt x="189103" y="1750949"/>
                  </a:cubicBezTo>
                  <a:lnTo>
                    <a:pt x="3338068" y="1750949"/>
                  </a:lnTo>
                  <a:cubicBezTo>
                    <a:pt x="3428492" y="1750949"/>
                    <a:pt x="3501771" y="1678178"/>
                    <a:pt x="3501771" y="1588516"/>
                  </a:cubicBezTo>
                  <a:lnTo>
                    <a:pt x="3501771" y="187833"/>
                  </a:lnTo>
                  <a:cubicBezTo>
                    <a:pt x="3501771" y="98171"/>
                    <a:pt x="3428619" y="25400"/>
                    <a:pt x="3338068" y="25400"/>
                  </a:cubicBezTo>
                  <a:lnTo>
                    <a:pt x="189103" y="25400"/>
                  </a:lnTo>
                  <a:lnTo>
                    <a:pt x="189103" y="12700"/>
                  </a:lnTo>
                  <a:lnTo>
                    <a:pt x="189103" y="25400"/>
                  </a:lnTo>
                  <a:cubicBezTo>
                    <a:pt x="98552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E7E6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8156692" y="2750244"/>
            <a:ext cx="2499879" cy="745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sz="2700" spc="-107">
                <a:solidFill>
                  <a:srgbClr val="FFFFFF"/>
                </a:solidFill>
                <a:latin typeface="Open Sans 2 Bold"/>
              </a:rPr>
              <a:t>Telemedicine and Telehealth</a:t>
            </a:r>
            <a:r>
              <a:rPr lang="en-US" sz="2700" spc="-107">
                <a:solidFill>
                  <a:srgbClr val="FFFFFF"/>
                </a:solidFill>
                <a:latin typeface="Open Sans 2"/>
              </a:rPr>
              <a:t>: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8346574" y="4084626"/>
            <a:ext cx="2120115" cy="1332216"/>
            <a:chOff x="0" y="0"/>
            <a:chExt cx="2826820" cy="1776288"/>
          </a:xfrm>
        </p:grpSpPr>
        <p:sp>
          <p:nvSpPr>
            <p:cNvPr id="36" name="Freeform 36"/>
            <p:cNvSpPr/>
            <p:nvPr/>
          </p:nvSpPr>
          <p:spPr>
            <a:xfrm>
              <a:off x="12700" y="12700"/>
              <a:ext cx="2801366" cy="1750949"/>
            </a:xfrm>
            <a:custGeom>
              <a:avLst/>
              <a:gdLst/>
              <a:ahLst/>
              <a:cxnLst/>
              <a:rect l="l" t="t" r="r" b="b"/>
              <a:pathLst>
                <a:path w="2801366" h="1750949">
                  <a:moveTo>
                    <a:pt x="0" y="175133"/>
                  </a:moveTo>
                  <a:cubicBezTo>
                    <a:pt x="0" y="78359"/>
                    <a:pt x="78867" y="0"/>
                    <a:pt x="176022" y="0"/>
                  </a:cubicBezTo>
                  <a:lnTo>
                    <a:pt x="2625344" y="0"/>
                  </a:lnTo>
                  <a:cubicBezTo>
                    <a:pt x="2722626" y="0"/>
                    <a:pt x="2801366" y="78359"/>
                    <a:pt x="2801366" y="175133"/>
                  </a:cubicBezTo>
                  <a:lnTo>
                    <a:pt x="2801366" y="1575816"/>
                  </a:lnTo>
                  <a:cubicBezTo>
                    <a:pt x="2801366" y="1672463"/>
                    <a:pt x="2722499" y="1750949"/>
                    <a:pt x="2625344" y="1750949"/>
                  </a:cubicBezTo>
                  <a:lnTo>
                    <a:pt x="176022" y="1750949"/>
                  </a:lnTo>
                  <a:cubicBezTo>
                    <a:pt x="78867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E7E6E6">
                <a:alpha val="8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2826766" cy="1776349"/>
            </a:xfrm>
            <a:custGeom>
              <a:avLst/>
              <a:gdLst/>
              <a:ahLst/>
              <a:cxnLst/>
              <a:rect l="l" t="t" r="r" b="b"/>
              <a:pathLst>
                <a:path w="2826766" h="1776349">
                  <a:moveTo>
                    <a:pt x="0" y="187833"/>
                  </a:moveTo>
                  <a:cubicBezTo>
                    <a:pt x="0" y="84074"/>
                    <a:pt x="84582" y="0"/>
                    <a:pt x="188722" y="0"/>
                  </a:cubicBezTo>
                  <a:lnTo>
                    <a:pt x="2638044" y="0"/>
                  </a:lnTo>
                  <a:lnTo>
                    <a:pt x="2638044" y="12700"/>
                  </a:lnTo>
                  <a:lnTo>
                    <a:pt x="2638044" y="0"/>
                  </a:lnTo>
                  <a:cubicBezTo>
                    <a:pt x="2742184" y="0"/>
                    <a:pt x="2826766" y="84074"/>
                    <a:pt x="2826766" y="187833"/>
                  </a:cubicBezTo>
                  <a:lnTo>
                    <a:pt x="2814066" y="187833"/>
                  </a:lnTo>
                  <a:lnTo>
                    <a:pt x="2826766" y="187833"/>
                  </a:lnTo>
                  <a:lnTo>
                    <a:pt x="2826766" y="1588516"/>
                  </a:lnTo>
                  <a:lnTo>
                    <a:pt x="2814066" y="1588516"/>
                  </a:lnTo>
                  <a:lnTo>
                    <a:pt x="2826766" y="1588516"/>
                  </a:lnTo>
                  <a:cubicBezTo>
                    <a:pt x="2826766" y="1692275"/>
                    <a:pt x="2742184" y="1776349"/>
                    <a:pt x="2638044" y="1776349"/>
                  </a:cubicBezTo>
                  <a:lnTo>
                    <a:pt x="2638044" y="1763649"/>
                  </a:lnTo>
                  <a:lnTo>
                    <a:pt x="2638044" y="1776349"/>
                  </a:lnTo>
                  <a:lnTo>
                    <a:pt x="188722" y="1776349"/>
                  </a:lnTo>
                  <a:lnTo>
                    <a:pt x="188722" y="1763649"/>
                  </a:lnTo>
                  <a:lnTo>
                    <a:pt x="188722" y="1776349"/>
                  </a:lnTo>
                  <a:cubicBezTo>
                    <a:pt x="84582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425" y="1750949"/>
                    <a:pt x="188722" y="1750949"/>
                  </a:cubicBezTo>
                  <a:lnTo>
                    <a:pt x="2638044" y="1750949"/>
                  </a:lnTo>
                  <a:cubicBezTo>
                    <a:pt x="2728341" y="1750949"/>
                    <a:pt x="2801366" y="1678178"/>
                    <a:pt x="2801366" y="1588516"/>
                  </a:cubicBezTo>
                  <a:lnTo>
                    <a:pt x="2801366" y="187833"/>
                  </a:lnTo>
                  <a:cubicBezTo>
                    <a:pt x="2801366" y="98171"/>
                    <a:pt x="2728341" y="25400"/>
                    <a:pt x="2638044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425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44546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8411706" y="4334682"/>
            <a:ext cx="1989852" cy="86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>
                <a:solidFill>
                  <a:srgbClr val="000000"/>
                </a:solidFill>
                <a:latin typeface="Open Sans 2"/>
              </a:rPr>
              <a:t>Expanding Healthcare Access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8346574" y="5726083"/>
            <a:ext cx="2120115" cy="1332216"/>
            <a:chOff x="0" y="0"/>
            <a:chExt cx="2826820" cy="1776288"/>
          </a:xfrm>
        </p:grpSpPr>
        <p:sp>
          <p:nvSpPr>
            <p:cNvPr id="40" name="Freeform 40"/>
            <p:cNvSpPr/>
            <p:nvPr/>
          </p:nvSpPr>
          <p:spPr>
            <a:xfrm>
              <a:off x="12700" y="12700"/>
              <a:ext cx="2801366" cy="1750949"/>
            </a:xfrm>
            <a:custGeom>
              <a:avLst/>
              <a:gdLst/>
              <a:ahLst/>
              <a:cxnLst/>
              <a:rect l="l" t="t" r="r" b="b"/>
              <a:pathLst>
                <a:path w="2801366" h="1750949">
                  <a:moveTo>
                    <a:pt x="0" y="175133"/>
                  </a:moveTo>
                  <a:cubicBezTo>
                    <a:pt x="0" y="78359"/>
                    <a:pt x="78867" y="0"/>
                    <a:pt x="176022" y="0"/>
                  </a:cubicBezTo>
                  <a:lnTo>
                    <a:pt x="2625344" y="0"/>
                  </a:lnTo>
                  <a:cubicBezTo>
                    <a:pt x="2722626" y="0"/>
                    <a:pt x="2801366" y="78359"/>
                    <a:pt x="2801366" y="175133"/>
                  </a:cubicBezTo>
                  <a:lnTo>
                    <a:pt x="2801366" y="1575816"/>
                  </a:lnTo>
                  <a:cubicBezTo>
                    <a:pt x="2801366" y="1672463"/>
                    <a:pt x="2722499" y="1750949"/>
                    <a:pt x="2625344" y="1750949"/>
                  </a:cubicBezTo>
                  <a:lnTo>
                    <a:pt x="176022" y="1750949"/>
                  </a:lnTo>
                  <a:cubicBezTo>
                    <a:pt x="78867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E7E6E6">
                <a:alpha val="8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0" y="0"/>
              <a:ext cx="2826766" cy="1776349"/>
            </a:xfrm>
            <a:custGeom>
              <a:avLst/>
              <a:gdLst/>
              <a:ahLst/>
              <a:cxnLst/>
              <a:rect l="l" t="t" r="r" b="b"/>
              <a:pathLst>
                <a:path w="2826766" h="1776349">
                  <a:moveTo>
                    <a:pt x="0" y="187833"/>
                  </a:moveTo>
                  <a:cubicBezTo>
                    <a:pt x="0" y="84074"/>
                    <a:pt x="84582" y="0"/>
                    <a:pt x="188722" y="0"/>
                  </a:cubicBezTo>
                  <a:lnTo>
                    <a:pt x="2638044" y="0"/>
                  </a:lnTo>
                  <a:lnTo>
                    <a:pt x="2638044" y="12700"/>
                  </a:lnTo>
                  <a:lnTo>
                    <a:pt x="2638044" y="0"/>
                  </a:lnTo>
                  <a:cubicBezTo>
                    <a:pt x="2742184" y="0"/>
                    <a:pt x="2826766" y="84074"/>
                    <a:pt x="2826766" y="187833"/>
                  </a:cubicBezTo>
                  <a:lnTo>
                    <a:pt x="2814066" y="187833"/>
                  </a:lnTo>
                  <a:lnTo>
                    <a:pt x="2826766" y="187833"/>
                  </a:lnTo>
                  <a:lnTo>
                    <a:pt x="2826766" y="1588516"/>
                  </a:lnTo>
                  <a:lnTo>
                    <a:pt x="2814066" y="1588516"/>
                  </a:lnTo>
                  <a:lnTo>
                    <a:pt x="2826766" y="1588516"/>
                  </a:lnTo>
                  <a:cubicBezTo>
                    <a:pt x="2826766" y="1692275"/>
                    <a:pt x="2742184" y="1776349"/>
                    <a:pt x="2638044" y="1776349"/>
                  </a:cubicBezTo>
                  <a:lnTo>
                    <a:pt x="2638044" y="1763649"/>
                  </a:lnTo>
                  <a:lnTo>
                    <a:pt x="2638044" y="1776349"/>
                  </a:lnTo>
                  <a:lnTo>
                    <a:pt x="188722" y="1776349"/>
                  </a:lnTo>
                  <a:lnTo>
                    <a:pt x="188722" y="1763649"/>
                  </a:lnTo>
                  <a:lnTo>
                    <a:pt x="188722" y="1776349"/>
                  </a:lnTo>
                  <a:cubicBezTo>
                    <a:pt x="84582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425" y="1750949"/>
                    <a:pt x="188722" y="1750949"/>
                  </a:cubicBezTo>
                  <a:lnTo>
                    <a:pt x="2638044" y="1750949"/>
                  </a:lnTo>
                  <a:cubicBezTo>
                    <a:pt x="2728341" y="1750949"/>
                    <a:pt x="2801366" y="1678178"/>
                    <a:pt x="2801366" y="1588516"/>
                  </a:cubicBezTo>
                  <a:lnTo>
                    <a:pt x="2801366" y="187833"/>
                  </a:lnTo>
                  <a:cubicBezTo>
                    <a:pt x="2801366" y="98171"/>
                    <a:pt x="2728341" y="25400"/>
                    <a:pt x="2638044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425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44546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8411706" y="5976139"/>
            <a:ext cx="1989852" cy="86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 dirty="0">
                <a:solidFill>
                  <a:srgbClr val="000000"/>
                </a:solidFill>
                <a:latin typeface="Open Sans 2"/>
              </a:rPr>
              <a:t>Managing Chronic Conditions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11366857" y="2447610"/>
            <a:ext cx="2645382" cy="1332216"/>
            <a:chOff x="0" y="0"/>
            <a:chExt cx="3527176" cy="1776288"/>
          </a:xfrm>
        </p:grpSpPr>
        <p:sp>
          <p:nvSpPr>
            <p:cNvPr id="44" name="Freeform 44"/>
            <p:cNvSpPr/>
            <p:nvPr/>
          </p:nvSpPr>
          <p:spPr>
            <a:xfrm>
              <a:off x="12700" y="12700"/>
              <a:ext cx="3501771" cy="1750949"/>
            </a:xfrm>
            <a:custGeom>
              <a:avLst/>
              <a:gdLst/>
              <a:ahLst/>
              <a:cxnLst/>
              <a:rect l="l" t="t" r="r" b="b"/>
              <a:pathLst>
                <a:path w="3501771" h="1750949">
                  <a:moveTo>
                    <a:pt x="0" y="175133"/>
                  </a:moveTo>
                  <a:cubicBezTo>
                    <a:pt x="0" y="78359"/>
                    <a:pt x="78994" y="0"/>
                    <a:pt x="176403" y="0"/>
                  </a:cubicBezTo>
                  <a:lnTo>
                    <a:pt x="3325368" y="0"/>
                  </a:lnTo>
                  <a:cubicBezTo>
                    <a:pt x="3422777" y="0"/>
                    <a:pt x="3501771" y="78359"/>
                    <a:pt x="3501771" y="175133"/>
                  </a:cubicBezTo>
                  <a:lnTo>
                    <a:pt x="3501771" y="1575816"/>
                  </a:lnTo>
                  <a:cubicBezTo>
                    <a:pt x="3501771" y="1672463"/>
                    <a:pt x="3422777" y="1750949"/>
                    <a:pt x="3325368" y="1750949"/>
                  </a:cubicBezTo>
                  <a:lnTo>
                    <a:pt x="176403" y="1750949"/>
                  </a:lnTo>
                  <a:cubicBezTo>
                    <a:pt x="78994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0" y="0"/>
              <a:ext cx="3527171" cy="1776349"/>
            </a:xfrm>
            <a:custGeom>
              <a:avLst/>
              <a:gdLst/>
              <a:ahLst/>
              <a:cxnLst/>
              <a:rect l="l" t="t" r="r" b="b"/>
              <a:pathLst>
                <a:path w="3527171" h="1776349">
                  <a:moveTo>
                    <a:pt x="0" y="187833"/>
                  </a:moveTo>
                  <a:cubicBezTo>
                    <a:pt x="0" y="83947"/>
                    <a:pt x="84709" y="0"/>
                    <a:pt x="189103" y="0"/>
                  </a:cubicBezTo>
                  <a:lnTo>
                    <a:pt x="3338068" y="0"/>
                  </a:lnTo>
                  <a:lnTo>
                    <a:pt x="3338068" y="12700"/>
                  </a:lnTo>
                  <a:lnTo>
                    <a:pt x="3338068" y="0"/>
                  </a:lnTo>
                  <a:cubicBezTo>
                    <a:pt x="3442335" y="0"/>
                    <a:pt x="3527171" y="83947"/>
                    <a:pt x="3527171" y="187833"/>
                  </a:cubicBezTo>
                  <a:lnTo>
                    <a:pt x="3514471" y="187833"/>
                  </a:lnTo>
                  <a:lnTo>
                    <a:pt x="3527171" y="187833"/>
                  </a:lnTo>
                  <a:lnTo>
                    <a:pt x="3527171" y="1588516"/>
                  </a:lnTo>
                  <a:lnTo>
                    <a:pt x="3514471" y="1588516"/>
                  </a:lnTo>
                  <a:lnTo>
                    <a:pt x="3527171" y="1588516"/>
                  </a:lnTo>
                  <a:cubicBezTo>
                    <a:pt x="3527171" y="1692275"/>
                    <a:pt x="3442462" y="1776349"/>
                    <a:pt x="3338068" y="1776349"/>
                  </a:cubicBezTo>
                  <a:lnTo>
                    <a:pt x="3338068" y="1763649"/>
                  </a:lnTo>
                  <a:lnTo>
                    <a:pt x="3338068" y="1776349"/>
                  </a:lnTo>
                  <a:lnTo>
                    <a:pt x="189103" y="1776349"/>
                  </a:lnTo>
                  <a:lnTo>
                    <a:pt x="189103" y="1763649"/>
                  </a:lnTo>
                  <a:lnTo>
                    <a:pt x="189103" y="1776349"/>
                  </a:lnTo>
                  <a:cubicBezTo>
                    <a:pt x="84709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552" y="1750949"/>
                    <a:pt x="189103" y="1750949"/>
                  </a:cubicBezTo>
                  <a:lnTo>
                    <a:pt x="3338068" y="1750949"/>
                  </a:lnTo>
                  <a:cubicBezTo>
                    <a:pt x="3428492" y="1750949"/>
                    <a:pt x="3501771" y="1678178"/>
                    <a:pt x="3501771" y="1588516"/>
                  </a:cubicBezTo>
                  <a:lnTo>
                    <a:pt x="3501771" y="187833"/>
                  </a:lnTo>
                  <a:cubicBezTo>
                    <a:pt x="3501771" y="98171"/>
                    <a:pt x="3428619" y="25400"/>
                    <a:pt x="3338068" y="25400"/>
                  </a:cubicBezTo>
                  <a:lnTo>
                    <a:pt x="189103" y="25400"/>
                  </a:lnTo>
                  <a:lnTo>
                    <a:pt x="189103" y="12700"/>
                  </a:lnTo>
                  <a:lnTo>
                    <a:pt x="189103" y="25400"/>
                  </a:lnTo>
                  <a:cubicBezTo>
                    <a:pt x="98552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E7E6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1439609" y="2569269"/>
            <a:ext cx="2499879" cy="1107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sz="2700" spc="-107">
                <a:solidFill>
                  <a:srgbClr val="FFFFFF"/>
                </a:solidFill>
                <a:latin typeface="Open Sans 2 Bold"/>
              </a:rPr>
              <a:t>Smart Homes and Ambient Assisted Living</a:t>
            </a:r>
            <a:r>
              <a:rPr lang="en-US" sz="2700" spc="-107">
                <a:solidFill>
                  <a:srgbClr val="FFFFFF"/>
                </a:solidFill>
                <a:latin typeface="Open Sans 2"/>
              </a:rPr>
              <a:t>: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11629491" y="4084626"/>
            <a:ext cx="2120115" cy="1332216"/>
            <a:chOff x="0" y="0"/>
            <a:chExt cx="2826820" cy="1776288"/>
          </a:xfrm>
        </p:grpSpPr>
        <p:sp>
          <p:nvSpPr>
            <p:cNvPr id="48" name="Freeform 48"/>
            <p:cNvSpPr/>
            <p:nvPr/>
          </p:nvSpPr>
          <p:spPr>
            <a:xfrm>
              <a:off x="12700" y="12700"/>
              <a:ext cx="2801366" cy="1750949"/>
            </a:xfrm>
            <a:custGeom>
              <a:avLst/>
              <a:gdLst/>
              <a:ahLst/>
              <a:cxnLst/>
              <a:rect l="l" t="t" r="r" b="b"/>
              <a:pathLst>
                <a:path w="2801366" h="1750949">
                  <a:moveTo>
                    <a:pt x="0" y="175133"/>
                  </a:moveTo>
                  <a:cubicBezTo>
                    <a:pt x="0" y="78359"/>
                    <a:pt x="78867" y="0"/>
                    <a:pt x="176022" y="0"/>
                  </a:cubicBezTo>
                  <a:lnTo>
                    <a:pt x="2625344" y="0"/>
                  </a:lnTo>
                  <a:cubicBezTo>
                    <a:pt x="2722626" y="0"/>
                    <a:pt x="2801366" y="78359"/>
                    <a:pt x="2801366" y="175133"/>
                  </a:cubicBezTo>
                  <a:lnTo>
                    <a:pt x="2801366" y="1575816"/>
                  </a:lnTo>
                  <a:cubicBezTo>
                    <a:pt x="2801366" y="1672463"/>
                    <a:pt x="2722499" y="1750949"/>
                    <a:pt x="2625344" y="1750949"/>
                  </a:cubicBezTo>
                  <a:lnTo>
                    <a:pt x="176022" y="1750949"/>
                  </a:lnTo>
                  <a:cubicBezTo>
                    <a:pt x="78867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E7E6E6">
                <a:alpha val="8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0" y="0"/>
              <a:ext cx="2826766" cy="1776349"/>
            </a:xfrm>
            <a:custGeom>
              <a:avLst/>
              <a:gdLst/>
              <a:ahLst/>
              <a:cxnLst/>
              <a:rect l="l" t="t" r="r" b="b"/>
              <a:pathLst>
                <a:path w="2826766" h="1776349">
                  <a:moveTo>
                    <a:pt x="0" y="187833"/>
                  </a:moveTo>
                  <a:cubicBezTo>
                    <a:pt x="0" y="84074"/>
                    <a:pt x="84582" y="0"/>
                    <a:pt x="188722" y="0"/>
                  </a:cubicBezTo>
                  <a:lnTo>
                    <a:pt x="2638044" y="0"/>
                  </a:lnTo>
                  <a:lnTo>
                    <a:pt x="2638044" y="12700"/>
                  </a:lnTo>
                  <a:lnTo>
                    <a:pt x="2638044" y="0"/>
                  </a:lnTo>
                  <a:cubicBezTo>
                    <a:pt x="2742184" y="0"/>
                    <a:pt x="2826766" y="84074"/>
                    <a:pt x="2826766" y="187833"/>
                  </a:cubicBezTo>
                  <a:lnTo>
                    <a:pt x="2814066" y="187833"/>
                  </a:lnTo>
                  <a:lnTo>
                    <a:pt x="2826766" y="187833"/>
                  </a:lnTo>
                  <a:lnTo>
                    <a:pt x="2826766" y="1588516"/>
                  </a:lnTo>
                  <a:lnTo>
                    <a:pt x="2814066" y="1588516"/>
                  </a:lnTo>
                  <a:lnTo>
                    <a:pt x="2826766" y="1588516"/>
                  </a:lnTo>
                  <a:cubicBezTo>
                    <a:pt x="2826766" y="1692275"/>
                    <a:pt x="2742184" y="1776349"/>
                    <a:pt x="2638044" y="1776349"/>
                  </a:cubicBezTo>
                  <a:lnTo>
                    <a:pt x="2638044" y="1763649"/>
                  </a:lnTo>
                  <a:lnTo>
                    <a:pt x="2638044" y="1776349"/>
                  </a:lnTo>
                  <a:lnTo>
                    <a:pt x="188722" y="1776349"/>
                  </a:lnTo>
                  <a:lnTo>
                    <a:pt x="188722" y="1763649"/>
                  </a:lnTo>
                  <a:lnTo>
                    <a:pt x="188722" y="1776349"/>
                  </a:lnTo>
                  <a:cubicBezTo>
                    <a:pt x="84582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425" y="1750949"/>
                    <a:pt x="188722" y="1750949"/>
                  </a:cubicBezTo>
                  <a:lnTo>
                    <a:pt x="2638044" y="1750949"/>
                  </a:lnTo>
                  <a:cubicBezTo>
                    <a:pt x="2728341" y="1750949"/>
                    <a:pt x="2801366" y="1678178"/>
                    <a:pt x="2801366" y="1588516"/>
                  </a:cubicBezTo>
                  <a:lnTo>
                    <a:pt x="2801366" y="187833"/>
                  </a:lnTo>
                  <a:cubicBezTo>
                    <a:pt x="2801366" y="98171"/>
                    <a:pt x="2728341" y="25400"/>
                    <a:pt x="2638044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425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44546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11694622" y="4477557"/>
            <a:ext cx="1989852" cy="574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>
                <a:solidFill>
                  <a:srgbClr val="000000"/>
                </a:solidFill>
                <a:latin typeface="Open Sans 2"/>
              </a:rPr>
              <a:t>Improving Quality of Life</a:t>
            </a:r>
          </a:p>
        </p:txBody>
      </p:sp>
      <p:grpSp>
        <p:nvGrpSpPr>
          <p:cNvPr id="51" name="Group 51"/>
          <p:cNvGrpSpPr/>
          <p:nvPr/>
        </p:nvGrpSpPr>
        <p:grpSpPr>
          <a:xfrm>
            <a:off x="11629491" y="5726083"/>
            <a:ext cx="2120115" cy="1332216"/>
            <a:chOff x="0" y="0"/>
            <a:chExt cx="2826820" cy="1776288"/>
          </a:xfrm>
        </p:grpSpPr>
        <p:sp>
          <p:nvSpPr>
            <p:cNvPr id="52" name="Freeform 52"/>
            <p:cNvSpPr/>
            <p:nvPr/>
          </p:nvSpPr>
          <p:spPr>
            <a:xfrm>
              <a:off x="12700" y="12700"/>
              <a:ext cx="2801366" cy="1750949"/>
            </a:xfrm>
            <a:custGeom>
              <a:avLst/>
              <a:gdLst/>
              <a:ahLst/>
              <a:cxnLst/>
              <a:rect l="l" t="t" r="r" b="b"/>
              <a:pathLst>
                <a:path w="2801366" h="1750949">
                  <a:moveTo>
                    <a:pt x="0" y="175133"/>
                  </a:moveTo>
                  <a:cubicBezTo>
                    <a:pt x="0" y="78359"/>
                    <a:pt x="78867" y="0"/>
                    <a:pt x="176022" y="0"/>
                  </a:cubicBezTo>
                  <a:lnTo>
                    <a:pt x="2625344" y="0"/>
                  </a:lnTo>
                  <a:cubicBezTo>
                    <a:pt x="2722626" y="0"/>
                    <a:pt x="2801366" y="78359"/>
                    <a:pt x="2801366" y="175133"/>
                  </a:cubicBezTo>
                  <a:lnTo>
                    <a:pt x="2801366" y="1575816"/>
                  </a:lnTo>
                  <a:cubicBezTo>
                    <a:pt x="2801366" y="1672463"/>
                    <a:pt x="2722499" y="1750949"/>
                    <a:pt x="2625344" y="1750949"/>
                  </a:cubicBezTo>
                  <a:lnTo>
                    <a:pt x="176022" y="1750949"/>
                  </a:lnTo>
                  <a:cubicBezTo>
                    <a:pt x="78867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E7E6E6">
                <a:alpha val="8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0" y="0"/>
              <a:ext cx="2826766" cy="1776349"/>
            </a:xfrm>
            <a:custGeom>
              <a:avLst/>
              <a:gdLst/>
              <a:ahLst/>
              <a:cxnLst/>
              <a:rect l="l" t="t" r="r" b="b"/>
              <a:pathLst>
                <a:path w="2826766" h="1776349">
                  <a:moveTo>
                    <a:pt x="0" y="187833"/>
                  </a:moveTo>
                  <a:cubicBezTo>
                    <a:pt x="0" y="84074"/>
                    <a:pt x="84582" y="0"/>
                    <a:pt x="188722" y="0"/>
                  </a:cubicBezTo>
                  <a:lnTo>
                    <a:pt x="2638044" y="0"/>
                  </a:lnTo>
                  <a:lnTo>
                    <a:pt x="2638044" y="12700"/>
                  </a:lnTo>
                  <a:lnTo>
                    <a:pt x="2638044" y="0"/>
                  </a:lnTo>
                  <a:cubicBezTo>
                    <a:pt x="2742184" y="0"/>
                    <a:pt x="2826766" y="84074"/>
                    <a:pt x="2826766" y="187833"/>
                  </a:cubicBezTo>
                  <a:lnTo>
                    <a:pt x="2814066" y="187833"/>
                  </a:lnTo>
                  <a:lnTo>
                    <a:pt x="2826766" y="187833"/>
                  </a:lnTo>
                  <a:lnTo>
                    <a:pt x="2826766" y="1588516"/>
                  </a:lnTo>
                  <a:lnTo>
                    <a:pt x="2814066" y="1588516"/>
                  </a:lnTo>
                  <a:lnTo>
                    <a:pt x="2826766" y="1588516"/>
                  </a:lnTo>
                  <a:cubicBezTo>
                    <a:pt x="2826766" y="1692275"/>
                    <a:pt x="2742184" y="1776349"/>
                    <a:pt x="2638044" y="1776349"/>
                  </a:cubicBezTo>
                  <a:lnTo>
                    <a:pt x="2638044" y="1763649"/>
                  </a:lnTo>
                  <a:lnTo>
                    <a:pt x="2638044" y="1776349"/>
                  </a:lnTo>
                  <a:lnTo>
                    <a:pt x="188722" y="1776349"/>
                  </a:lnTo>
                  <a:lnTo>
                    <a:pt x="188722" y="1763649"/>
                  </a:lnTo>
                  <a:lnTo>
                    <a:pt x="188722" y="1776349"/>
                  </a:lnTo>
                  <a:cubicBezTo>
                    <a:pt x="84582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425" y="1750949"/>
                    <a:pt x="188722" y="1750949"/>
                  </a:cubicBezTo>
                  <a:lnTo>
                    <a:pt x="2638044" y="1750949"/>
                  </a:lnTo>
                  <a:cubicBezTo>
                    <a:pt x="2728341" y="1750949"/>
                    <a:pt x="2801366" y="1678178"/>
                    <a:pt x="2801366" y="1588516"/>
                  </a:cubicBezTo>
                  <a:lnTo>
                    <a:pt x="2801366" y="187833"/>
                  </a:lnTo>
                  <a:cubicBezTo>
                    <a:pt x="2801366" y="98171"/>
                    <a:pt x="2728341" y="25400"/>
                    <a:pt x="2638044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425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44546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11694622" y="6119015"/>
            <a:ext cx="1989852" cy="574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>
                <a:solidFill>
                  <a:srgbClr val="000000"/>
                </a:solidFill>
                <a:latin typeface="Open Sans 2"/>
              </a:rPr>
              <a:t>Promoting Wellness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11629491" y="7367541"/>
            <a:ext cx="2120115" cy="1332216"/>
            <a:chOff x="0" y="0"/>
            <a:chExt cx="2826820" cy="1776288"/>
          </a:xfrm>
        </p:grpSpPr>
        <p:sp>
          <p:nvSpPr>
            <p:cNvPr id="56" name="Freeform 56"/>
            <p:cNvSpPr/>
            <p:nvPr/>
          </p:nvSpPr>
          <p:spPr>
            <a:xfrm>
              <a:off x="12700" y="12700"/>
              <a:ext cx="2801366" cy="1750949"/>
            </a:xfrm>
            <a:custGeom>
              <a:avLst/>
              <a:gdLst/>
              <a:ahLst/>
              <a:cxnLst/>
              <a:rect l="l" t="t" r="r" b="b"/>
              <a:pathLst>
                <a:path w="2801366" h="1750949">
                  <a:moveTo>
                    <a:pt x="0" y="175133"/>
                  </a:moveTo>
                  <a:cubicBezTo>
                    <a:pt x="0" y="78359"/>
                    <a:pt x="78867" y="0"/>
                    <a:pt x="176022" y="0"/>
                  </a:cubicBezTo>
                  <a:lnTo>
                    <a:pt x="2625344" y="0"/>
                  </a:lnTo>
                  <a:cubicBezTo>
                    <a:pt x="2722626" y="0"/>
                    <a:pt x="2801366" y="78359"/>
                    <a:pt x="2801366" y="175133"/>
                  </a:cubicBezTo>
                  <a:lnTo>
                    <a:pt x="2801366" y="1575816"/>
                  </a:lnTo>
                  <a:cubicBezTo>
                    <a:pt x="2801366" y="1672463"/>
                    <a:pt x="2722499" y="1750949"/>
                    <a:pt x="2625344" y="1750949"/>
                  </a:cubicBezTo>
                  <a:lnTo>
                    <a:pt x="176022" y="1750949"/>
                  </a:lnTo>
                  <a:cubicBezTo>
                    <a:pt x="78867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E7E6E6">
                <a:alpha val="8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0" y="0"/>
              <a:ext cx="2826766" cy="1776349"/>
            </a:xfrm>
            <a:custGeom>
              <a:avLst/>
              <a:gdLst/>
              <a:ahLst/>
              <a:cxnLst/>
              <a:rect l="l" t="t" r="r" b="b"/>
              <a:pathLst>
                <a:path w="2826766" h="1776349">
                  <a:moveTo>
                    <a:pt x="0" y="187833"/>
                  </a:moveTo>
                  <a:cubicBezTo>
                    <a:pt x="0" y="84074"/>
                    <a:pt x="84582" y="0"/>
                    <a:pt x="188722" y="0"/>
                  </a:cubicBezTo>
                  <a:lnTo>
                    <a:pt x="2638044" y="0"/>
                  </a:lnTo>
                  <a:lnTo>
                    <a:pt x="2638044" y="12700"/>
                  </a:lnTo>
                  <a:lnTo>
                    <a:pt x="2638044" y="0"/>
                  </a:lnTo>
                  <a:cubicBezTo>
                    <a:pt x="2742184" y="0"/>
                    <a:pt x="2826766" y="84074"/>
                    <a:pt x="2826766" y="187833"/>
                  </a:cubicBezTo>
                  <a:lnTo>
                    <a:pt x="2814066" y="187833"/>
                  </a:lnTo>
                  <a:lnTo>
                    <a:pt x="2826766" y="187833"/>
                  </a:lnTo>
                  <a:lnTo>
                    <a:pt x="2826766" y="1588516"/>
                  </a:lnTo>
                  <a:lnTo>
                    <a:pt x="2814066" y="1588516"/>
                  </a:lnTo>
                  <a:lnTo>
                    <a:pt x="2826766" y="1588516"/>
                  </a:lnTo>
                  <a:cubicBezTo>
                    <a:pt x="2826766" y="1692275"/>
                    <a:pt x="2742184" y="1776349"/>
                    <a:pt x="2638044" y="1776349"/>
                  </a:cubicBezTo>
                  <a:lnTo>
                    <a:pt x="2638044" y="1763649"/>
                  </a:lnTo>
                  <a:lnTo>
                    <a:pt x="2638044" y="1776349"/>
                  </a:lnTo>
                  <a:lnTo>
                    <a:pt x="188722" y="1776349"/>
                  </a:lnTo>
                  <a:lnTo>
                    <a:pt x="188722" y="1763649"/>
                  </a:lnTo>
                  <a:lnTo>
                    <a:pt x="188722" y="1776349"/>
                  </a:lnTo>
                  <a:cubicBezTo>
                    <a:pt x="84582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425" y="1750949"/>
                    <a:pt x="188722" y="1750949"/>
                  </a:cubicBezTo>
                  <a:lnTo>
                    <a:pt x="2638044" y="1750949"/>
                  </a:lnTo>
                  <a:cubicBezTo>
                    <a:pt x="2728341" y="1750949"/>
                    <a:pt x="2801366" y="1678178"/>
                    <a:pt x="2801366" y="1588516"/>
                  </a:cubicBezTo>
                  <a:lnTo>
                    <a:pt x="2801366" y="187833"/>
                  </a:lnTo>
                  <a:cubicBezTo>
                    <a:pt x="2801366" y="98171"/>
                    <a:pt x="2728341" y="25400"/>
                    <a:pt x="2638044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425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44546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11694622" y="7617597"/>
            <a:ext cx="1989852" cy="86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 dirty="0">
                <a:solidFill>
                  <a:srgbClr val="000000"/>
                </a:solidFill>
                <a:latin typeface="Open Sans 2"/>
              </a:rPr>
              <a:t>Long-Term Impact Requires Study</a:t>
            </a:r>
          </a:p>
        </p:txBody>
      </p:sp>
      <p:grpSp>
        <p:nvGrpSpPr>
          <p:cNvPr id="59" name="Group 59"/>
          <p:cNvGrpSpPr/>
          <p:nvPr/>
        </p:nvGrpSpPr>
        <p:grpSpPr>
          <a:xfrm>
            <a:off x="14649772" y="2447610"/>
            <a:ext cx="2645382" cy="1332216"/>
            <a:chOff x="0" y="0"/>
            <a:chExt cx="3527176" cy="1776288"/>
          </a:xfrm>
        </p:grpSpPr>
        <p:sp>
          <p:nvSpPr>
            <p:cNvPr id="60" name="Freeform 60"/>
            <p:cNvSpPr/>
            <p:nvPr/>
          </p:nvSpPr>
          <p:spPr>
            <a:xfrm>
              <a:off x="12700" y="12700"/>
              <a:ext cx="3501771" cy="1750949"/>
            </a:xfrm>
            <a:custGeom>
              <a:avLst/>
              <a:gdLst/>
              <a:ahLst/>
              <a:cxnLst/>
              <a:rect l="l" t="t" r="r" b="b"/>
              <a:pathLst>
                <a:path w="3501771" h="1750949">
                  <a:moveTo>
                    <a:pt x="0" y="175133"/>
                  </a:moveTo>
                  <a:cubicBezTo>
                    <a:pt x="0" y="78359"/>
                    <a:pt x="78994" y="0"/>
                    <a:pt x="176403" y="0"/>
                  </a:cubicBezTo>
                  <a:lnTo>
                    <a:pt x="3325368" y="0"/>
                  </a:lnTo>
                  <a:cubicBezTo>
                    <a:pt x="3422777" y="0"/>
                    <a:pt x="3501771" y="78359"/>
                    <a:pt x="3501771" y="175133"/>
                  </a:cubicBezTo>
                  <a:lnTo>
                    <a:pt x="3501771" y="1575816"/>
                  </a:lnTo>
                  <a:cubicBezTo>
                    <a:pt x="3501771" y="1672463"/>
                    <a:pt x="3422777" y="1750949"/>
                    <a:pt x="3325368" y="1750949"/>
                  </a:cubicBezTo>
                  <a:lnTo>
                    <a:pt x="176403" y="1750949"/>
                  </a:lnTo>
                  <a:cubicBezTo>
                    <a:pt x="78994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0" y="0"/>
              <a:ext cx="3527171" cy="1776349"/>
            </a:xfrm>
            <a:custGeom>
              <a:avLst/>
              <a:gdLst/>
              <a:ahLst/>
              <a:cxnLst/>
              <a:rect l="l" t="t" r="r" b="b"/>
              <a:pathLst>
                <a:path w="3527171" h="1776349">
                  <a:moveTo>
                    <a:pt x="0" y="187833"/>
                  </a:moveTo>
                  <a:cubicBezTo>
                    <a:pt x="0" y="83947"/>
                    <a:pt x="84709" y="0"/>
                    <a:pt x="189103" y="0"/>
                  </a:cubicBezTo>
                  <a:lnTo>
                    <a:pt x="3338068" y="0"/>
                  </a:lnTo>
                  <a:lnTo>
                    <a:pt x="3338068" y="12700"/>
                  </a:lnTo>
                  <a:lnTo>
                    <a:pt x="3338068" y="0"/>
                  </a:lnTo>
                  <a:cubicBezTo>
                    <a:pt x="3442335" y="0"/>
                    <a:pt x="3527171" y="83947"/>
                    <a:pt x="3527171" y="187833"/>
                  </a:cubicBezTo>
                  <a:lnTo>
                    <a:pt x="3514471" y="187833"/>
                  </a:lnTo>
                  <a:lnTo>
                    <a:pt x="3527171" y="187833"/>
                  </a:lnTo>
                  <a:lnTo>
                    <a:pt x="3527171" y="1588516"/>
                  </a:lnTo>
                  <a:lnTo>
                    <a:pt x="3514471" y="1588516"/>
                  </a:lnTo>
                  <a:lnTo>
                    <a:pt x="3527171" y="1588516"/>
                  </a:lnTo>
                  <a:cubicBezTo>
                    <a:pt x="3527171" y="1692275"/>
                    <a:pt x="3442462" y="1776349"/>
                    <a:pt x="3338068" y="1776349"/>
                  </a:cubicBezTo>
                  <a:lnTo>
                    <a:pt x="3338068" y="1763649"/>
                  </a:lnTo>
                  <a:lnTo>
                    <a:pt x="3338068" y="1776349"/>
                  </a:lnTo>
                  <a:lnTo>
                    <a:pt x="189103" y="1776349"/>
                  </a:lnTo>
                  <a:lnTo>
                    <a:pt x="189103" y="1763649"/>
                  </a:lnTo>
                  <a:lnTo>
                    <a:pt x="189103" y="1776349"/>
                  </a:lnTo>
                  <a:cubicBezTo>
                    <a:pt x="84709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552" y="1750949"/>
                    <a:pt x="189103" y="1750949"/>
                  </a:cubicBezTo>
                  <a:lnTo>
                    <a:pt x="3338068" y="1750949"/>
                  </a:lnTo>
                  <a:cubicBezTo>
                    <a:pt x="3428492" y="1750949"/>
                    <a:pt x="3501771" y="1678178"/>
                    <a:pt x="3501771" y="1588516"/>
                  </a:cubicBezTo>
                  <a:lnTo>
                    <a:pt x="3501771" y="187833"/>
                  </a:lnTo>
                  <a:cubicBezTo>
                    <a:pt x="3501771" y="98171"/>
                    <a:pt x="3428619" y="25400"/>
                    <a:pt x="3338068" y="25400"/>
                  </a:cubicBezTo>
                  <a:lnTo>
                    <a:pt x="189103" y="25400"/>
                  </a:lnTo>
                  <a:lnTo>
                    <a:pt x="189103" y="12700"/>
                  </a:lnTo>
                  <a:lnTo>
                    <a:pt x="189103" y="25400"/>
                  </a:lnTo>
                  <a:cubicBezTo>
                    <a:pt x="98552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E7E6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TextBox 62"/>
          <p:cNvSpPr txBox="1"/>
          <p:nvPr/>
        </p:nvSpPr>
        <p:spPr>
          <a:xfrm>
            <a:off x="14722524" y="2569269"/>
            <a:ext cx="2499879" cy="1107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sz="2700" spc="-107">
                <a:solidFill>
                  <a:srgbClr val="FFFFFF"/>
                </a:solidFill>
                <a:latin typeface="Open Sans 2 Bold"/>
              </a:rPr>
              <a:t>AI-Powered Tools in Healthcare</a:t>
            </a:r>
            <a:r>
              <a:rPr lang="en-US" sz="2700" spc="-107">
                <a:solidFill>
                  <a:srgbClr val="FFFFFF"/>
                </a:solidFill>
                <a:latin typeface="Open Sans 2"/>
              </a:rPr>
              <a:t>: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14912406" y="4084626"/>
            <a:ext cx="2120115" cy="1332216"/>
            <a:chOff x="0" y="0"/>
            <a:chExt cx="2826820" cy="1776288"/>
          </a:xfrm>
        </p:grpSpPr>
        <p:sp>
          <p:nvSpPr>
            <p:cNvPr id="64" name="Freeform 64"/>
            <p:cNvSpPr/>
            <p:nvPr/>
          </p:nvSpPr>
          <p:spPr>
            <a:xfrm>
              <a:off x="12700" y="12700"/>
              <a:ext cx="2801366" cy="1750949"/>
            </a:xfrm>
            <a:custGeom>
              <a:avLst/>
              <a:gdLst/>
              <a:ahLst/>
              <a:cxnLst/>
              <a:rect l="l" t="t" r="r" b="b"/>
              <a:pathLst>
                <a:path w="2801366" h="1750949">
                  <a:moveTo>
                    <a:pt x="0" y="175133"/>
                  </a:moveTo>
                  <a:cubicBezTo>
                    <a:pt x="0" y="78359"/>
                    <a:pt x="78867" y="0"/>
                    <a:pt x="176022" y="0"/>
                  </a:cubicBezTo>
                  <a:lnTo>
                    <a:pt x="2625344" y="0"/>
                  </a:lnTo>
                  <a:cubicBezTo>
                    <a:pt x="2722626" y="0"/>
                    <a:pt x="2801366" y="78359"/>
                    <a:pt x="2801366" y="175133"/>
                  </a:cubicBezTo>
                  <a:lnTo>
                    <a:pt x="2801366" y="1575816"/>
                  </a:lnTo>
                  <a:cubicBezTo>
                    <a:pt x="2801366" y="1672463"/>
                    <a:pt x="2722499" y="1750949"/>
                    <a:pt x="2625344" y="1750949"/>
                  </a:cubicBezTo>
                  <a:lnTo>
                    <a:pt x="176022" y="1750949"/>
                  </a:lnTo>
                  <a:cubicBezTo>
                    <a:pt x="78867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E7E6E6">
                <a:alpha val="8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0" y="0"/>
              <a:ext cx="2826766" cy="1776349"/>
            </a:xfrm>
            <a:custGeom>
              <a:avLst/>
              <a:gdLst/>
              <a:ahLst/>
              <a:cxnLst/>
              <a:rect l="l" t="t" r="r" b="b"/>
              <a:pathLst>
                <a:path w="2826766" h="1776349">
                  <a:moveTo>
                    <a:pt x="0" y="187833"/>
                  </a:moveTo>
                  <a:cubicBezTo>
                    <a:pt x="0" y="84074"/>
                    <a:pt x="84582" y="0"/>
                    <a:pt x="188722" y="0"/>
                  </a:cubicBezTo>
                  <a:lnTo>
                    <a:pt x="2638044" y="0"/>
                  </a:lnTo>
                  <a:lnTo>
                    <a:pt x="2638044" y="12700"/>
                  </a:lnTo>
                  <a:lnTo>
                    <a:pt x="2638044" y="0"/>
                  </a:lnTo>
                  <a:cubicBezTo>
                    <a:pt x="2742184" y="0"/>
                    <a:pt x="2826766" y="84074"/>
                    <a:pt x="2826766" y="187833"/>
                  </a:cubicBezTo>
                  <a:lnTo>
                    <a:pt x="2814066" y="187833"/>
                  </a:lnTo>
                  <a:lnTo>
                    <a:pt x="2826766" y="187833"/>
                  </a:lnTo>
                  <a:lnTo>
                    <a:pt x="2826766" y="1588516"/>
                  </a:lnTo>
                  <a:lnTo>
                    <a:pt x="2814066" y="1588516"/>
                  </a:lnTo>
                  <a:lnTo>
                    <a:pt x="2826766" y="1588516"/>
                  </a:lnTo>
                  <a:cubicBezTo>
                    <a:pt x="2826766" y="1692275"/>
                    <a:pt x="2742184" y="1776349"/>
                    <a:pt x="2638044" y="1776349"/>
                  </a:cubicBezTo>
                  <a:lnTo>
                    <a:pt x="2638044" y="1763649"/>
                  </a:lnTo>
                  <a:lnTo>
                    <a:pt x="2638044" y="1776349"/>
                  </a:lnTo>
                  <a:lnTo>
                    <a:pt x="188722" y="1776349"/>
                  </a:lnTo>
                  <a:lnTo>
                    <a:pt x="188722" y="1763649"/>
                  </a:lnTo>
                  <a:lnTo>
                    <a:pt x="188722" y="1776349"/>
                  </a:lnTo>
                  <a:cubicBezTo>
                    <a:pt x="84582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425" y="1750949"/>
                    <a:pt x="188722" y="1750949"/>
                  </a:cubicBezTo>
                  <a:lnTo>
                    <a:pt x="2638044" y="1750949"/>
                  </a:lnTo>
                  <a:cubicBezTo>
                    <a:pt x="2728341" y="1750949"/>
                    <a:pt x="2801366" y="1678178"/>
                    <a:pt x="2801366" y="1588516"/>
                  </a:cubicBezTo>
                  <a:lnTo>
                    <a:pt x="2801366" y="187833"/>
                  </a:lnTo>
                  <a:cubicBezTo>
                    <a:pt x="2801366" y="98171"/>
                    <a:pt x="2728341" y="25400"/>
                    <a:pt x="2638044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425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44546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14977538" y="4334682"/>
            <a:ext cx="1989852" cy="86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>
                <a:solidFill>
                  <a:srgbClr val="000000"/>
                </a:solidFill>
                <a:latin typeface="Open Sans 2"/>
              </a:rPr>
              <a:t>Enhancing Diagnosis &amp; Treatment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14912406" y="5726083"/>
            <a:ext cx="2120115" cy="1332216"/>
            <a:chOff x="0" y="0"/>
            <a:chExt cx="2826820" cy="1776288"/>
          </a:xfrm>
        </p:grpSpPr>
        <p:sp>
          <p:nvSpPr>
            <p:cNvPr id="68" name="Freeform 68"/>
            <p:cNvSpPr/>
            <p:nvPr/>
          </p:nvSpPr>
          <p:spPr>
            <a:xfrm>
              <a:off x="12700" y="12700"/>
              <a:ext cx="2801366" cy="1750949"/>
            </a:xfrm>
            <a:custGeom>
              <a:avLst/>
              <a:gdLst/>
              <a:ahLst/>
              <a:cxnLst/>
              <a:rect l="l" t="t" r="r" b="b"/>
              <a:pathLst>
                <a:path w="2801366" h="1750949">
                  <a:moveTo>
                    <a:pt x="0" y="175133"/>
                  </a:moveTo>
                  <a:cubicBezTo>
                    <a:pt x="0" y="78359"/>
                    <a:pt x="78867" y="0"/>
                    <a:pt x="176022" y="0"/>
                  </a:cubicBezTo>
                  <a:lnTo>
                    <a:pt x="2625344" y="0"/>
                  </a:lnTo>
                  <a:cubicBezTo>
                    <a:pt x="2722626" y="0"/>
                    <a:pt x="2801366" y="78359"/>
                    <a:pt x="2801366" y="175133"/>
                  </a:cubicBezTo>
                  <a:lnTo>
                    <a:pt x="2801366" y="1575816"/>
                  </a:lnTo>
                  <a:cubicBezTo>
                    <a:pt x="2801366" y="1672463"/>
                    <a:pt x="2722499" y="1750949"/>
                    <a:pt x="2625344" y="1750949"/>
                  </a:cubicBezTo>
                  <a:lnTo>
                    <a:pt x="176022" y="1750949"/>
                  </a:lnTo>
                  <a:cubicBezTo>
                    <a:pt x="78867" y="1750949"/>
                    <a:pt x="0" y="1672463"/>
                    <a:pt x="0" y="1575816"/>
                  </a:cubicBezTo>
                  <a:close/>
                </a:path>
              </a:pathLst>
            </a:custGeom>
            <a:solidFill>
              <a:srgbClr val="E7E6E6">
                <a:alpha val="8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0" y="0"/>
              <a:ext cx="2826766" cy="1776349"/>
            </a:xfrm>
            <a:custGeom>
              <a:avLst/>
              <a:gdLst/>
              <a:ahLst/>
              <a:cxnLst/>
              <a:rect l="l" t="t" r="r" b="b"/>
              <a:pathLst>
                <a:path w="2826766" h="1776349">
                  <a:moveTo>
                    <a:pt x="0" y="187833"/>
                  </a:moveTo>
                  <a:cubicBezTo>
                    <a:pt x="0" y="84074"/>
                    <a:pt x="84582" y="0"/>
                    <a:pt x="188722" y="0"/>
                  </a:cubicBezTo>
                  <a:lnTo>
                    <a:pt x="2638044" y="0"/>
                  </a:lnTo>
                  <a:lnTo>
                    <a:pt x="2638044" y="12700"/>
                  </a:lnTo>
                  <a:lnTo>
                    <a:pt x="2638044" y="0"/>
                  </a:lnTo>
                  <a:cubicBezTo>
                    <a:pt x="2742184" y="0"/>
                    <a:pt x="2826766" y="84074"/>
                    <a:pt x="2826766" y="187833"/>
                  </a:cubicBezTo>
                  <a:lnTo>
                    <a:pt x="2814066" y="187833"/>
                  </a:lnTo>
                  <a:lnTo>
                    <a:pt x="2826766" y="187833"/>
                  </a:lnTo>
                  <a:lnTo>
                    <a:pt x="2826766" y="1588516"/>
                  </a:lnTo>
                  <a:lnTo>
                    <a:pt x="2814066" y="1588516"/>
                  </a:lnTo>
                  <a:lnTo>
                    <a:pt x="2826766" y="1588516"/>
                  </a:lnTo>
                  <a:cubicBezTo>
                    <a:pt x="2826766" y="1692275"/>
                    <a:pt x="2742184" y="1776349"/>
                    <a:pt x="2638044" y="1776349"/>
                  </a:cubicBezTo>
                  <a:lnTo>
                    <a:pt x="2638044" y="1763649"/>
                  </a:lnTo>
                  <a:lnTo>
                    <a:pt x="2638044" y="1776349"/>
                  </a:lnTo>
                  <a:lnTo>
                    <a:pt x="188722" y="1776349"/>
                  </a:lnTo>
                  <a:lnTo>
                    <a:pt x="188722" y="1763649"/>
                  </a:lnTo>
                  <a:lnTo>
                    <a:pt x="188722" y="1776349"/>
                  </a:lnTo>
                  <a:cubicBezTo>
                    <a:pt x="84582" y="1776349"/>
                    <a:pt x="0" y="1692275"/>
                    <a:pt x="0" y="1588516"/>
                  </a:cubicBezTo>
                  <a:lnTo>
                    <a:pt x="0" y="187833"/>
                  </a:lnTo>
                  <a:lnTo>
                    <a:pt x="12700" y="187833"/>
                  </a:lnTo>
                  <a:lnTo>
                    <a:pt x="0" y="187833"/>
                  </a:lnTo>
                  <a:moveTo>
                    <a:pt x="25400" y="187833"/>
                  </a:moveTo>
                  <a:lnTo>
                    <a:pt x="25400" y="1588516"/>
                  </a:lnTo>
                  <a:lnTo>
                    <a:pt x="12700" y="1588516"/>
                  </a:lnTo>
                  <a:lnTo>
                    <a:pt x="25400" y="1588516"/>
                  </a:lnTo>
                  <a:cubicBezTo>
                    <a:pt x="25400" y="1678178"/>
                    <a:pt x="98425" y="1750949"/>
                    <a:pt x="188722" y="1750949"/>
                  </a:cubicBezTo>
                  <a:lnTo>
                    <a:pt x="2638044" y="1750949"/>
                  </a:lnTo>
                  <a:cubicBezTo>
                    <a:pt x="2728341" y="1750949"/>
                    <a:pt x="2801366" y="1678178"/>
                    <a:pt x="2801366" y="1588516"/>
                  </a:cubicBezTo>
                  <a:lnTo>
                    <a:pt x="2801366" y="187833"/>
                  </a:lnTo>
                  <a:cubicBezTo>
                    <a:pt x="2801366" y="98171"/>
                    <a:pt x="2728341" y="25400"/>
                    <a:pt x="2638044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425" y="25400"/>
                    <a:pt x="25400" y="98171"/>
                    <a:pt x="25400" y="187833"/>
                  </a:cubicBezTo>
                  <a:close/>
                </a:path>
              </a:pathLst>
            </a:custGeom>
            <a:solidFill>
              <a:srgbClr val="44546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70"/>
          <p:cNvSpPr txBox="1"/>
          <p:nvPr/>
        </p:nvSpPr>
        <p:spPr>
          <a:xfrm>
            <a:off x="14977538" y="5976139"/>
            <a:ext cx="1989852" cy="86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>
                <a:solidFill>
                  <a:srgbClr val="000000"/>
                </a:solidFill>
                <a:latin typeface="Open Sans 2"/>
              </a:rPr>
              <a:t>Potential to Transform Healthcare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0" y="3056422"/>
            <a:ext cx="11327686" cy="4174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3300" lvl="1" indent="-301650" algn="l">
              <a:lnSpc>
                <a:spcPts val="4107"/>
              </a:lnSpc>
              <a:buFont typeface="Arial"/>
              <a:buChar char="•"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Tech, research, and related challenges persist.</a:t>
            </a:r>
          </a:p>
          <a:p>
            <a:pPr marL="603300" lvl="1" indent="-301650" algn="l">
              <a:lnSpc>
                <a:spcPts val="4107"/>
              </a:lnSpc>
              <a:buFont typeface="Arial"/>
              <a:buChar char="•"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Data privacy, security concerns in digital health.</a:t>
            </a:r>
            <a:endParaRPr lang="en-US" sz="3000" dirty="0">
              <a:solidFill>
                <a:srgbClr val="374151"/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  <a:p>
            <a:pPr marL="603300" lvl="1" indent="-301650" algn="l">
              <a:lnSpc>
                <a:spcPts val="4107"/>
              </a:lnSpc>
              <a:buFont typeface="Arial"/>
              <a:buChar char="•"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Interoperability hampers data exchange, care integration.</a:t>
            </a:r>
          </a:p>
          <a:p>
            <a:pPr marL="603300" lvl="1" indent="-301650" algn="l">
              <a:lnSpc>
                <a:spcPts val="4107"/>
              </a:lnSpc>
              <a:buFont typeface="Arial"/>
              <a:buChar char="•"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Ongoing research vital for digital health sustainability.</a:t>
            </a:r>
            <a:endParaRPr lang="en-US" sz="3000" dirty="0">
              <a:solidFill>
                <a:srgbClr val="374151"/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  <a:p>
            <a:pPr marL="603300" lvl="1" indent="-301650" algn="l">
              <a:lnSpc>
                <a:spcPts val="4107"/>
              </a:lnSpc>
              <a:buFont typeface="Arial"/>
              <a:buChar char="•"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Bridging digital gap morally and practically vital.</a:t>
            </a:r>
          </a:p>
          <a:p>
            <a:pPr marL="603300" lvl="1" indent="-301650" algn="l">
              <a:lnSpc>
                <a:spcPts val="4107"/>
              </a:lnSpc>
              <a:buFont typeface="Arial"/>
              <a:buChar char="•"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Universal access to digital health is crucial.</a:t>
            </a:r>
            <a:endParaRPr lang="en-US" sz="3000" dirty="0">
              <a:solidFill>
                <a:srgbClr val="374151"/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  <a:p>
            <a:pPr marL="603300" lvl="1" indent="-301650" algn="l">
              <a:lnSpc>
                <a:spcPts val="4107"/>
              </a:lnSpc>
              <a:buFont typeface="Arial"/>
              <a:buChar char="•"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Socioeconomic factors impact digital health equity.</a:t>
            </a:r>
          </a:p>
          <a:p>
            <a:pPr marL="603300" lvl="1" indent="-301650" algn="l">
              <a:lnSpc>
                <a:spcPts val="4107"/>
              </a:lnSpc>
              <a:buFont typeface="Arial"/>
              <a:buChar char="•"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Ethical, practical reasons to bridge digital gap.</a:t>
            </a:r>
            <a:endParaRPr lang="en-US" sz="3000" u="none" strike="noStrike" spc="-111" dirty="0">
              <a:solidFill>
                <a:srgbClr val="000000"/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84464" y="1743166"/>
            <a:ext cx="4762500" cy="2009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49"/>
              </a:lnSpc>
              <a:spcBef>
                <a:spcPct val="0"/>
              </a:spcBef>
            </a:pPr>
            <a:r>
              <a:rPr lang="en-US" sz="8499" u="none" strike="noStrike" spc="-338" dirty="0">
                <a:solidFill>
                  <a:srgbClr val="004AAD"/>
                </a:solidFill>
                <a:latin typeface="Open Sans 1"/>
              </a:rPr>
              <a:t>Critical Analysis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704643"/>
            <a:ext cx="18288049" cy="9525"/>
          </a:xfrm>
          <a:prstGeom prst="line">
            <a:avLst/>
          </a:prstGeom>
          <a:ln w="190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5486400" y="-108005"/>
            <a:ext cx="0" cy="10395005"/>
          </a:xfrm>
          <a:prstGeom prst="line">
            <a:avLst/>
          </a:prstGeom>
          <a:ln w="190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0" y="1542278"/>
            <a:ext cx="17068798" cy="5628669"/>
            <a:chOff x="-7484533" y="745641"/>
            <a:chExt cx="22758398" cy="7504897"/>
          </a:xfrm>
        </p:grpSpPr>
        <p:sp>
          <p:nvSpPr>
            <p:cNvPr id="3" name="TextBox 3"/>
            <p:cNvSpPr txBox="1"/>
            <p:nvPr/>
          </p:nvSpPr>
          <p:spPr>
            <a:xfrm>
              <a:off x="-67733" y="3616872"/>
              <a:ext cx="15341598" cy="46336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604518" lvl="1" indent="-302259" algn="l">
                <a:lnSpc>
                  <a:spcPts val="3891"/>
                </a:lnSpc>
                <a:buFont typeface="Arial"/>
                <a:buChar char="•"/>
              </a:pPr>
              <a:r>
                <a:rPr lang="en-US" sz="3000" b="0" i="0" dirty="0">
                  <a:solidFill>
                    <a:srgbClr val="374151"/>
                  </a:solidFill>
                  <a:effectLst/>
                  <a:latin typeface="Open Sans 1" panose="020B0604020202020204" charset="0"/>
                  <a:ea typeface="Open Sans 1" panose="020B0604020202020204" charset="0"/>
                  <a:cs typeface="Open Sans 1" panose="020B0604020202020204" charset="0"/>
                </a:rPr>
                <a:t>Digital Health revolutionizes healthcare through technology.</a:t>
              </a:r>
            </a:p>
            <a:p>
              <a:pPr marL="604518" lvl="1" indent="-302259" algn="l">
                <a:lnSpc>
                  <a:spcPts val="3891"/>
                </a:lnSpc>
                <a:buFont typeface="Arial"/>
                <a:buChar char="•"/>
              </a:pPr>
              <a:r>
                <a:rPr lang="en-US" sz="3000" b="0" i="0" dirty="0">
                  <a:solidFill>
                    <a:srgbClr val="374151"/>
                  </a:solidFill>
                  <a:effectLst/>
                  <a:latin typeface="Open Sans 1" panose="020B0604020202020204" charset="0"/>
                  <a:ea typeface="Open Sans 1" panose="020B0604020202020204" charset="0"/>
                  <a:cs typeface="Open Sans 1" panose="020B0604020202020204" charset="0"/>
                </a:rPr>
                <a:t>Wearables, telemedicine, AI reshape healthcare delivery.</a:t>
              </a:r>
              <a:endParaRPr lang="en-US" sz="3000" dirty="0">
                <a:solidFill>
                  <a:srgbClr val="374151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endParaRPr>
            </a:p>
            <a:p>
              <a:pPr marL="604518" lvl="1" indent="-302259" algn="l">
                <a:lnSpc>
                  <a:spcPts val="3891"/>
                </a:lnSpc>
                <a:buFont typeface="Arial"/>
                <a:buChar char="•"/>
              </a:pPr>
              <a:r>
                <a:rPr lang="en-US" sz="3000" b="0" i="0" dirty="0">
                  <a:solidFill>
                    <a:srgbClr val="374151"/>
                  </a:solidFill>
                  <a:effectLst/>
                  <a:latin typeface="Open Sans 1" panose="020B0604020202020204" charset="0"/>
                  <a:ea typeface="Open Sans 1" panose="020B0604020202020204" charset="0"/>
                  <a:cs typeface="Open Sans 1" panose="020B0604020202020204" charset="0"/>
                </a:rPr>
                <a:t>Study findings guide integration into healthcare.</a:t>
              </a:r>
            </a:p>
            <a:p>
              <a:pPr marL="604518" lvl="1" indent="-302259" algn="l">
                <a:lnSpc>
                  <a:spcPts val="3891"/>
                </a:lnSpc>
                <a:buFont typeface="Arial"/>
                <a:buChar char="•"/>
              </a:pPr>
              <a:r>
                <a:rPr lang="en-US" sz="3000" b="0" i="0" dirty="0">
                  <a:solidFill>
                    <a:srgbClr val="374151"/>
                  </a:solidFill>
                  <a:effectLst/>
                  <a:latin typeface="Open Sans 1" panose="020B0604020202020204" charset="0"/>
                  <a:ea typeface="Open Sans 1" panose="020B0604020202020204" charset="0"/>
                  <a:cs typeface="Open Sans 1" panose="020B0604020202020204" charset="0"/>
                </a:rPr>
                <a:t>Wearable trackers and AI diagnostics redefine healthcare.</a:t>
              </a:r>
            </a:p>
            <a:p>
              <a:pPr marL="604518" lvl="1" indent="-302259" algn="l">
                <a:lnSpc>
                  <a:spcPts val="3891"/>
                </a:lnSpc>
                <a:buFont typeface="Arial"/>
                <a:buChar char="•"/>
              </a:pPr>
              <a:r>
                <a:rPr lang="en-US" sz="3000" b="0" i="0" dirty="0">
                  <a:solidFill>
                    <a:srgbClr val="374151"/>
                  </a:solidFill>
                  <a:effectLst/>
                  <a:latin typeface="Open Sans 1" panose="020B0604020202020204" charset="0"/>
                  <a:ea typeface="Open Sans 1" panose="020B0604020202020204" charset="0"/>
                  <a:cs typeface="Open Sans 1" panose="020B0604020202020204" charset="0"/>
                </a:rPr>
                <a:t>Empowering individuals to actively manage health.</a:t>
              </a:r>
              <a:endParaRPr lang="en-US" sz="3000" dirty="0">
                <a:solidFill>
                  <a:srgbClr val="374151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endParaRPr>
            </a:p>
            <a:p>
              <a:pPr marL="604518" lvl="1" indent="-302259" algn="l">
                <a:lnSpc>
                  <a:spcPts val="3891"/>
                </a:lnSpc>
                <a:buFont typeface="Arial"/>
                <a:buChar char="•"/>
              </a:pPr>
              <a:r>
                <a:rPr lang="en-US" sz="3000" b="0" i="0" dirty="0">
                  <a:solidFill>
                    <a:srgbClr val="374151"/>
                  </a:solidFill>
                  <a:effectLst/>
                  <a:latin typeface="Open Sans 1" panose="020B0604020202020204" charset="0"/>
                  <a:ea typeface="Open Sans 1" panose="020B0604020202020204" charset="0"/>
                  <a:cs typeface="Open Sans 1" panose="020B0604020202020204" charset="0"/>
                </a:rPr>
                <a:t>Telemedicine bridges gaps in healthcare accessibility.</a:t>
              </a:r>
            </a:p>
            <a:p>
              <a:pPr marL="604518" lvl="1" indent="-302259" algn="l">
                <a:lnSpc>
                  <a:spcPts val="3891"/>
                </a:lnSpc>
                <a:buFont typeface="Arial"/>
                <a:buChar char="•"/>
              </a:pPr>
              <a:r>
                <a:rPr lang="en-US" sz="3000" b="0" i="0" dirty="0">
                  <a:solidFill>
                    <a:srgbClr val="374151"/>
                  </a:solidFill>
                  <a:effectLst/>
                  <a:latin typeface="Open Sans 1" panose="020B0604020202020204" charset="0"/>
                  <a:ea typeface="Open Sans 1" panose="020B0604020202020204" charset="0"/>
                  <a:cs typeface="Open Sans 1" panose="020B0604020202020204" charset="0"/>
                </a:rPr>
                <a:t>Policy guidance for tech integration in healthcare.</a:t>
              </a:r>
              <a:endParaRPr lang="en-US" sz="3000" u="none" strike="noStrike" spc="-111" dirty="0">
                <a:solidFill>
                  <a:srgbClr val="000000"/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7484533" y="745641"/>
              <a:ext cx="7111995" cy="13497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7649"/>
                </a:lnSpc>
              </a:pPr>
              <a:r>
                <a:rPr lang="en-US" sz="8499" u="none" strike="noStrike" spc="-338" dirty="0">
                  <a:solidFill>
                    <a:srgbClr val="004AAD"/>
                  </a:solidFill>
                  <a:latin typeface="Open Sans 1"/>
                </a:rPr>
                <a:t>Conclusion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704643"/>
            <a:ext cx="18288049" cy="952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V="1">
            <a:off x="5943600" y="-15903"/>
            <a:ext cx="0" cy="1039500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447</Words>
  <Application>Microsoft Macintosh PowerPoint</Application>
  <PresentationFormat>Custom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Open Sans 2 Bold</vt:lpstr>
      <vt:lpstr>Open Sans 2</vt:lpstr>
      <vt:lpstr>Arial</vt:lpstr>
      <vt:lpstr>Open Sans 1</vt:lpstr>
      <vt:lpstr>Canva Sans</vt:lpstr>
      <vt:lpstr>Open Sans 1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DHppt_V1.pptx</dc:title>
  <dc:creator>Messi</dc:creator>
  <cp:lastModifiedBy>Kallu, Rishitha Reddy</cp:lastModifiedBy>
  <cp:revision>5</cp:revision>
  <dcterms:created xsi:type="dcterms:W3CDTF">2006-08-16T00:00:00Z</dcterms:created>
  <dcterms:modified xsi:type="dcterms:W3CDTF">2023-10-05T20:48:28Z</dcterms:modified>
  <dc:identifier>DAFwXJixAkw</dc:identifier>
</cp:coreProperties>
</file>