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90" r:id="rId1"/>
  </p:sldMasterIdLst>
  <p:notesMasterIdLst>
    <p:notesMasterId r:id="rId5"/>
  </p:notesMasterIdLst>
  <p:sldIdLst>
    <p:sldId id="257" r:id="rId2"/>
    <p:sldId id="260" r:id="rId3"/>
    <p:sldId id="261" r:id="rId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Open Sans" panose="020B0606030504020204" pitchFamily="34" charset="0"/>
      <p:regular r:id="rId10"/>
      <p:bold r:id="rId11"/>
      <p:italic r:id="rId12"/>
      <p:boldItalic r:id="rId13"/>
    </p:embeddedFont>
    <p:embeddedFont>
      <p:font typeface="Trebuchet MS" panose="020B0603020202020204" pitchFamily="34" charset="0"/>
      <p:regular r:id="rId14"/>
      <p:bold r:id="rId15"/>
      <p:italic r:id="rId16"/>
      <p:boldItalic r:id="rId17"/>
    </p:embeddedFont>
    <p:embeddedFont>
      <p:font typeface="Wingdings 3" panose="05040102010807070707" pitchFamily="18" charset="2"/>
      <p:regular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tableStyles" Target="tableStyle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MahshidK\Desktop\Udacity\spreadsheet\Final%20Project\projectdata-nyse-final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MahshidK\Desktop\Udacity\spreadsheet\Final%20Project\projectdata-nyse-final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'Statistical analysis'!$B$4:$B$193</cx:f>
        <cx:lvl ptCount="190" formatCode="&quot;$&quot;#,##0_);[Red]\(&quot;$&quot;#,##0\)">
          <cx:pt idx="0">18380000000</cx:pt>
          <cx:pt idx="1">18790000000</cx:pt>
          <cx:pt idx="2">19960000000</cx:pt>
          <cx:pt idx="3">22859000000</cx:pt>
          <cx:pt idx="4">87959167000</cx:pt>
          <cx:pt idx="5">119569127000</cx:pt>
          <cx:pt idx="6">135961803000</cx:pt>
          <cx:pt idx="7">146849686000</cx:pt>
          <cx:pt idx="8">19050000000</cx:pt>
          <cx:pt idx="9">19657000000</cx:pt>
          <cx:pt idx="10">20247000000</cx:pt>
          <cx:pt idx="11">20405000000</cx:pt>
          <cx:pt idx="12">1551346000</cx:pt>
          <cx:pt idx="13">2234000000</cx:pt>
          <cx:pt idx="14">2604000000</cx:pt>
          <cx:pt idx="15">3084000000</cx:pt>
          <cx:pt idx="16">18676000000</cx:pt>
          <cx:pt idx="17">20063000000</cx:pt>
          <cx:pt idx="18">21662000000</cx:pt>
          <cx:pt idx="19">22991000000</cx:pt>
          <cx:pt idx="20">61497200000</cx:pt>
          <cx:pt idx="21">71023500000</cx:pt>
          <cx:pt idx="22">73874100000</cx:pt>
          <cx:pt idx="23">79156500000</cx:pt>
          <cx:pt idx="24">13936000000</cx:pt>
          <cx:pt idx="25">9413000000</cx:pt>
          <cx:pt idx="26">10719000000</cx:pt>
          <cx:pt idx="27">9968000000</cx:pt>
          <cx:pt idx="28">3049500000</cx:pt>
          <cx:pt idx="29">3323600000</cx:pt>
          <cx:pt idx="30">3416000000</cx:pt>
          <cx:pt idx="31">3714000000</cx:pt>
          <cx:pt idx="32">8054000000</cx:pt>
          <cx:pt idx="33">8446000000</cx:pt>
          <cx:pt idx="34">10282000000</cx:pt>
          <cx:pt idx="35">12483000000</cx:pt>
          <cx:pt idx="36">6932200000</cx:pt>
          <cx:pt idx="37">9703300000</cx:pt>
          <cx:pt idx="38">10763800000</cx:pt>
          <cx:pt idx="39">11448800000</cx:pt>
          <cx:pt idx="40">17621000000</cx:pt>
          <cx:pt idx="41">16385000000</cx:pt>
          <cx:pt idx="42">15879000000</cx:pt>
          <cx:pt idx="43">16560000000</cx:pt>
          <cx:pt idx="44">7249000000</cx:pt>
          <cx:pt idx="45">7143000000</cx:pt>
          <cx:pt idx="46">7380000000</cx:pt>
          <cx:pt idx="47">7477000000</cx:pt>
          <cx:pt idx="48">101093000000</cx:pt>
          <cx:pt idx="49">91084000000</cx:pt>
          <cx:pt idx="50">102531000000</cx:pt>
          <cx:pt idx="51">121546000000</cx:pt>
          <cx:pt idx="52">6493900000</cx:pt>
          <cx:pt idx="53">7670400000</cx:pt>
          <cx:pt idx="54">9256000000</cx:pt>
          <cx:pt idx="55">11229200000</cx:pt>
          <cx:pt idx="56">2910748000</cx:pt>
          <cx:pt idx="57">3402703000</cx:pt>
          <cx:pt idx="58">4425267000</cx:pt>
          <cx:pt idx="59">4796473000</cx:pt>
          <cx:pt idx="60">29119000000</cx:pt>
          <cx:pt idx="61">32380000000</cx:pt>
          <cx:pt idx="62">34914000000</cx:pt>
          <cx:pt idx="63">37876000000</cx:pt>
          <cx:pt idx="64">8110000000</cx:pt>
          <cx:pt idx="65">10863000000</cx:pt>
          <cx:pt idx="66">16560000000</cx:pt>
          <cx:pt idx="67">22760000000</cx:pt>
          <cx:pt idx="68">1587725000</cx:pt>
          <cx:pt idx="69">1717776000</cx:pt>
          <cx:pt idx="70">1797060000</cx:pt>
          <cx:pt idx="71">1966814000</cx:pt>
          <cx:pt idx="72">7383000000</cx:pt>
          <cx:pt idx="73">7146000000</cx:pt>
          <cx:pt idx="74">7435000000</cx:pt>
          <cx:pt idx="75">7493000000</cx:pt>
          <cx:pt idx="76">8186280000</cx:pt>
          <cx:pt idx="77">11764050000</cx:pt>
          <cx:pt idx="78">12795106000</cx:pt>
          <cx:pt idx="79">13781837000</cx:pt>
          <cx:pt idx="80">1899600000</cx:pt>
          <cx:pt idx="81">2045500000</cx:pt>
          <cx:pt idx="82">2322900000</cx:pt>
          <cx:pt idx="83">2493700000</cx:pt>
          <cx:pt idx="84">9702000000</cx:pt>
          <cx:pt idx="85">11202000000</cx:pt>
          <cx:pt idx="86">24890000000</cx:pt>
          <cx:pt idx="87">32639000000</cx:pt>
          <cx:pt idx="88">33013000000</cx:pt>
          <cx:pt idx="89">34182000000</cx:pt>
          <cx:pt idx="90">36918000000</cx:pt>
          <cx:pt idx="91">39678000000</cx:pt>
          <cx:pt idx="92">2492300000</cx:pt>
          <cx:pt idx="93">2530700000</cx:pt>
          <cx:pt idx="94">2705000000</cx:pt>
          <cx:pt idx="95">2832700000</cx:pt>
          <cx:pt idx="96">8939967000</cx:pt>
          <cx:pt idx="97">9560647000</cx:pt>
          <cx:pt idx="98">10371390000</cx:pt>
          <cx:pt idx="99">10629719000</cx:pt>
          <cx:pt idx="100">41313000000</cx:pt>
          <cx:pt idx="101">48500000000</cx:pt>
          <cx:pt idx="102">54289000000</cx:pt>
          <cx:pt idx="103">54379000000</cx:pt>
          <cx:pt idx="104">1293338000</cx:pt>
          <cx:pt idx="105">1377058000</cx:pt>
          <cx:pt idx="106">1485807000</cx:pt>
          <cx:pt idx="107">1601892000</cx:pt>
          <cx:pt idx="108">1421178000</cx:pt>
          <cx:pt idx="109">1861358000</cx:pt>
          <cx:pt idx="110">2219762000</cx:pt>
          <cx:pt idx="111">2398373000</cx:pt>
          <cx:pt idx="112">2265100000</cx:pt>
          <cx:pt idx="113">2131700000</cx:pt>
          <cx:pt idx="114">2384400000</cx:pt>
          <cx:pt idx="115">2704400000</cx:pt>
          <cx:pt idx="116">5671400000</cx:pt>
          <cx:pt idx="117">5808300000</cx:pt>
          <cx:pt idx="118">6011600000</cx:pt>
          <cx:pt idx="119">8680100000</cx:pt>
          <cx:pt idx="120">22603400000</cx:pt>
          <cx:pt idx="121">23113100000</cx:pt>
          <cx:pt idx="122">19615600000</cx:pt>
          <cx:pt idx="123">19958700000</cx:pt>
          <cx:pt idx="124">122196000000</cx:pt>
          <cx:pt idx="125">137392000000</cx:pt>
          <cx:pt idx="126">179045000000</cx:pt>
          <cx:pt idx="127">190884000000</cx:pt>
          <cx:pt idx="128">47267000000</cx:pt>
          <cx:pt idx="129">44033000000</cx:pt>
          <cx:pt idx="130">42237000000</cx:pt>
          <cx:pt idx="131">39498000000</cx:pt>
          <cx:pt idx="132">2378972000</cx:pt>
          <cx:pt idx="133">2485983000</cx:pt>
          <cx:pt idx="134">2395447000</cx:pt>
          <cx:pt idx="135">2508257000</cx:pt>
          <cx:pt idx="136">7719600000</cx:pt>
          <cx:pt idx="137">9429300000</cx:pt>
          <cx:pt idx="138">3637212000</cx:pt>
          <cx:pt idx="139">3585141000</cx:pt>
          <cx:pt idx="140">3910865000</cx:pt>
          <cx:pt idx="141">5386703000</cx:pt>
          <cx:pt idx="142">54657000000</cx:pt>
          <cx:pt idx="143">51584000000</cx:pt>
          <cx:pt idx="144">49605000000</cx:pt>
          <cx:pt idx="145">48851000000</cx:pt>
          <cx:pt idx="146">2105188000</cx:pt>
          <cx:pt idx="147">2157586000</cx:pt>
          <cx:pt idx="148">2237219000</cx:pt>
          <cx:pt idx="149">2262359000</cx:pt>
          <cx:pt idx="150">2104745000</cx:pt>
          <cx:pt idx="151">2819557000</cx:pt>
          <cx:pt idx="152">4103728000</cx:pt>
          <cx:pt idx="153">4860427000</cx:pt>
          <cx:pt idx="154">9021000000</cx:pt>
          <cx:pt idx="155">9675000000</cx:pt>
          <cx:pt idx="156">9946000000</cx:pt>
          <cx:pt idx="157">11325000000</cx:pt>
          <cx:pt idx="158">12509900000</cx:pt>
          <cx:pt idx="159">13090300000</cx:pt>
          <cx:pt idx="160">16889600000</cx:pt>
          <cx:pt idx="161">16965400000</cx:pt>
          <cx:pt idx="162">122489000000</cx:pt>
          <cx:pt idx="163">130474000000</cx:pt>
          <cx:pt idx="164">157107000000</cx:pt>
          <cx:pt idx="165">184840000000</cx:pt>
          <cx:pt idx="166">2942897000</cx:pt>
          <cx:pt idx="167">3049800000</cx:pt>
          <cx:pt idx="168">3099100000</cx:pt>
          <cx:pt idx="169">3217800000</cx:pt>
          <cx:pt idx="170">1527042000</cx:pt>
          <cx:pt idx="171">1211975000</cx:pt>
          <cx:pt idx="172">580415000</cx:pt>
          <cx:pt idx="173">1032336000</cx:pt>
          <cx:pt idx="174">1843641000</cx:pt>
          <cx:pt idx="175">1904218000</cx:pt>
          <cx:pt idx="176">1989344000</cx:pt>
          <cx:pt idx="177">2042332000</cx:pt>
          <cx:pt idx="178">2928429000</cx:pt>
          <cx:pt idx="179">2950800000</cx:pt>
          <cx:pt idx="180">2922600000</cx:pt>
          <cx:pt idx="181">2674300000</cx:pt>
          <cx:pt idx="182">4471700000</cx:pt>
          <cx:pt idx="183">4623400000</cx:pt>
          <cx:pt idx="184">4673300000</cx:pt>
          <cx:pt idx="185">5997800000</cx:pt>
          <cx:pt idx="186">4561000000</cx:pt>
          <cx:pt idx="187">4785000000</cx:pt>
          <cx:pt idx="188">4765000000</cx:pt>
          <cx:pt idx="189">4888000000</cx:pt>
        </cx:lvl>
      </cx:numDim>
    </cx:data>
  </cx:chartData>
  <cx:chart>
    <cx:title pos="t" align="ctr" overlay="0">
      <cx:tx>
        <cx:txData>
          <cx:v>Total revenue of healthcare sector for four years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800" b="1" i="0" u="none" strike="noStrike" baseline="0">
              <a:solidFill>
                <a:sysClr val="windowText" lastClr="000000">
                  <a:lumMod val="75000"/>
                  <a:lumOff val="25000"/>
                </a:sysClr>
              </a:solidFill>
              <a:latin typeface="Calibri" panose="020F0502020204030204"/>
            </a:rPr>
            <a:t>Total revenue of healthcare sector for four years</a:t>
          </a:r>
        </a:p>
      </cx:txPr>
    </cx:title>
    <cx:plotArea>
      <cx:plotAreaRegion>
        <cx:series layoutId="clusteredColumn" uniqueId="{1C034E52-49E3-4596-B7A3-4B44DC7CAE8D}">
          <cx:tx>
            <cx:txData>
              <cx:f>'Statistical analysis'!$B$3</cx:f>
              <cx:v>Total revenue for Health care sector</cx:v>
            </cx:txData>
          </cx:tx>
          <cx:dataId val="0"/>
          <cx:layoutPr>
            <cx:binning intervalClosed="r">
              <cx:binCount val="20"/>
            </cx:binning>
          </cx:layoutPr>
        </cx:series>
      </cx:plotAreaRegion>
      <cx:axis id="0">
        <cx:catScaling gapWidth="0"/>
        <cx:title>
          <cx:tx>
            <cx:txData>
              <cx:v>Total revenue in $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400" b="1" i="0" u="none" strike="noStrike" baseline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Calibri" panose="020F0502020204030204"/>
                </a:rPr>
                <a:t>Total revenue in $</a:t>
              </a:r>
            </a:p>
          </cx:txPr>
        </cx:title>
        <cx:tickLabels/>
      </cx:axis>
      <cx:axis id="1">
        <cx:valScaling/>
        <cx:title>
          <cx:tx>
            <cx:txData>
              <cx:v>Frequency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400" b="1" i="0" u="none" strike="noStrike" baseline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Calibri" panose="020F0502020204030204"/>
                </a:rPr>
                <a:t>Frequency</a:t>
              </a:r>
            </a:p>
          </cx:txPr>
        </cx:title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'Statistical analysis'!$H$4:$H$127</cx:f>
        <cx:lvl ptCount="124" formatCode="&quot;$&quot;#,##0_);[Red]\(&quot;$&quot;#,##0\)">
          <cx:pt idx="0">16428000000</cx:pt>
          <cx:pt idx="1">14771000000</cx:pt>
          <cx:pt idx="2">12691000000</cx:pt>
          <cx:pt idx="3">6383000000</cx:pt>
          <cx:pt idx="4">14581000000</cx:pt>
          <cx:pt idx="5">18470000000</cx:pt>
          <cx:pt idx="6">8698000000</cx:pt>
          <cx:pt idx="7">7869000000</cx:pt>
          <cx:pt idx="8">22364000000</cx:pt>
          <cx:pt idx="9">24551000000</cx:pt>
          <cx:pt idx="10">15742000000</cx:pt>
          <cx:pt idx="11">9841000000</cx:pt>
          <cx:pt idx="12">12316000000</cx:pt>
          <cx:pt idx="13">19080000000</cx:pt>
          <cx:pt idx="14">23125000000</cx:pt>
          <cx:pt idx="15">12764000000</cx:pt>
          <cx:pt idx="16">1204546000</cx:pt>
          <cx:pt idx="17">1746278000</cx:pt>
          <cx:pt idx="18">2173011000</cx:pt>
          <cx:pt idx="19">1357150000</cx:pt>
          <cx:pt idx="20">230590000000</cx:pt>
          <cx:pt idx="21">220156000000</cx:pt>
          <cx:pt idx="22">200494000000</cx:pt>
          <cx:pt idx="23">129925000000</cx:pt>
          <cx:pt idx="24">1819814000</cx:pt>
          <cx:pt idx="25">2319919000</cx:pt>
          <cx:pt idx="26">2660147000</cx:pt>
          <cx:pt idx="27">1803573000</cx:pt>
          <cx:pt idx="28">10397000000</cx:pt>
          <cx:pt idx="29">20638000000</cx:pt>
          <cx:pt idx="30">13145000000</cx:pt>
          <cx:pt idx="31">12197000000</cx:pt>
          <cx:pt idx="32">11682636000</cx:pt>
          <cx:pt idx="33">14487118000</cx:pt>
          <cx:pt idx="34">18035340000</cx:pt>
          <cx:pt idx="35">8757428000</cx:pt>
          <cx:pt idx="36">1859177000</cx:pt>
          <cx:pt idx="37">2388768000</cx:pt>
          <cx:pt idx="38">1954000000</cx:pt>
          <cx:pt idx="39">1857339000</cx:pt>
          <cx:pt idx="40">29402000000</cx:pt>
          <cx:pt idx="41">32870000000</cx:pt>
          <cx:pt idx="42">23633000000</cx:pt>
          <cx:pt idx="43">15887000000</cx:pt>
          <cx:pt idx="44">12245000000</cx:pt>
          <cx:pt idx="45">11905000000</cx:pt>
          <cx:pt idx="46">10737000000</cx:pt>
          <cx:pt idx="47">6636000000</cx:pt>
          <cx:pt idx="48">3387614000</cx:pt>
          <cx:pt idx="49">3715968000</cx:pt>
          <cx:pt idx="50">3161702000</cx:pt>
          <cx:pt idx="51">1624232000</cx:pt>
          <cx:pt idx="52">14070000000</cx:pt>
          <cx:pt idx="53">16226000000</cx:pt>
          <cx:pt idx="54">14403000000</cx:pt>
          <cx:pt idx="55">13058000000</cx:pt>
          <cx:pt idx="56">82243000000</cx:pt>
          <cx:pt idx="57">100160000000</cx:pt>
          <cx:pt idx="58">97817000000</cx:pt>
          <cx:pt idx="59">72051000000</cx:pt>
          <cx:pt idx="60">11966000000</cx:pt>
          <cx:pt idx="61">11325000000</cx:pt>
          <cx:pt idx="62">10846000000</cx:pt>
          <cx:pt idx="63">5522000000</cx:pt>
          <cx:pt idx="64">4608563000</cx:pt>
          <cx:pt idx="65">5312686000</cx:pt>
          <cx:pt idx="66">5288933000</cx:pt>
          <cx:pt idx="67">2787116000</cx:pt>
          <cx:pt idx="68">5015000000</cx:pt>
          <cx:pt idx="69">5115000000</cx:pt>
          <cx:pt idx="70">3183000000</cx:pt>
          <cx:pt idx="71">3491000000</cx:pt>
          <cx:pt idx="72">1562000000</cx:pt>
          <cx:pt idx="73">1857000000</cx:pt>
          <cx:pt idx="74">2288000000</cx:pt>
          <cx:pt idx="75">1557000000</cx:pt>
          <cx:pt idx="76">17194000000</cx:pt>
          <cx:pt idx="77">19221000000</cx:pt>
          <cx:pt idx="78">21440000000</cx:pt>
          <cx:pt idx="79">14757000000</cx:pt>
          <cx:pt idx="80">10184121000</cx:pt>
          <cx:pt idx="81">11871879000</cx:pt>
          <cx:pt idx="82">12195091000</cx:pt>
          <cx:pt idx="83">7763206000</cx:pt>
          <cx:pt idx="84">20100000000</cx:pt>
          <cx:pt idx="85">20170000000</cx:pt>
          <cx:pt idx="86">19312000000</cx:pt>
          <cx:pt idx="87">12480000000</cx:pt>
          <cx:pt idx="88">179290000000</cx:pt>
          <cx:pt idx="89">171596000000</cx:pt>
          <cx:pt idx="90">161212000000</cx:pt>
          <cx:pt idx="91">98975000000</cx:pt>
          <cx:pt idx="92">1367135000</cx:pt>
          <cx:pt idx="93">1832253000</cx:pt>
          <cx:pt idx="94">2042537000</cx:pt>
          <cx:pt idx="95">1181704000</cx:pt>
          <cx:pt idx="96">5075000000</cx:pt>
          <cx:pt idx="97">5518000000</cx:pt>
          <cx:pt idx="98">5903000000</cx:pt>
          <cx:pt idx="99">5234000000</cx:pt>
          <cx:pt idx="100">2730000000</cx:pt>
          <cx:pt idx="101">3371000000</cx:pt>
          <cx:pt idx="102">4038000000</cx:pt>
          <cx:pt idx="103">3133000000</cx:pt>
          <cx:pt idx="104">29809000000</cx:pt>
          <cx:pt idx="105">37601000000</cx:pt>
          <cx:pt idx="106">40633000000</cx:pt>
          <cx:pt idx="107">28711000000</cx:pt>
          <cx:pt idx="108">138393000000</cx:pt>
          <cx:pt idx="109">138074000000</cx:pt>
          <cx:pt idx="110">130844000000</cx:pt>
          <cx:pt idx="111">87804000000</cx:pt>
          <cx:pt idx="112">7486000000</cx:pt>
          <cx:pt idx="113">6860000000</cx:pt>
          <cx:pt idx="114">7637000000</cx:pt>
          <cx:pt idx="115">7360000000</cx:pt>
          <cx:pt idx="116">1623938000</cx:pt>
          <cx:pt idx="117">1998051000</cx:pt>
          <cx:pt idx="118">2424176000</cx:pt>
          <cx:pt idx="119">1452619000</cx:pt>
          <cx:pt idx="120">451509000000</cx:pt>
          <cx:pt idx="121">420836000000</cx:pt>
          <cx:pt idx="122">394105000000</cx:pt>
          <cx:pt idx="123">259488000000</cx:pt>
        </cx:lvl>
      </cx:numDim>
    </cx:data>
  </cx:chartData>
  <cx:chart>
    <cx:title pos="t" align="ctr" overlay="0">
      <cx:tx>
        <cx:txData>
          <cx:v>Total revenue of Energy sector for four years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600" b="1" i="0" u="none" strike="noStrike" spc="100" baseline="0">
              <a:solidFill>
                <a:sysClr val="window" lastClr="FFFFFF">
                  <a:lumMod val="95000"/>
                </a:sys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</a:rPr>
            <a:t>Total revenue of Energy sector for four years</a:t>
          </a:r>
        </a:p>
      </cx:txPr>
    </cx:title>
    <cx:plotArea>
      <cx:plotAreaRegion>
        <cx:series layoutId="clusteredColumn" uniqueId="{53FA4E80-7D4E-4E4F-8897-5BC9ED2C611C}">
          <cx:tx>
            <cx:txData>
              <cx:f>'Statistical analysis'!$H$3</cx:f>
              <cx:v>Total Revenue for Energy Sector</cx:v>
            </cx:txData>
          </cx:tx>
          <cx:dataId val="0"/>
          <cx:layoutPr>
            <cx:binning intervalClosed="r">
              <cx:binCount val="20"/>
            </cx:binning>
          </cx:layoutPr>
        </cx:series>
      </cx:plotAreaRegion>
      <cx:axis id="0">
        <cx:catScaling gapWidth="0"/>
        <cx:title>
          <cx:tx>
            <cx:txData>
              <cx:v>Total revenue in $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200" b="1" i="0" u="none" strike="noStrike" baseline="0">
                  <a:solidFill>
                    <a:sysClr val="window" lastClr="FFFFFF">
                      <a:lumMod val="95000"/>
                    </a:sysClr>
                  </a:solidFill>
                  <a:latin typeface="Calibri" panose="020F0502020204030204"/>
                </a:rPr>
                <a:t>Total revenue in $</a:t>
              </a:r>
            </a:p>
          </cx:txPr>
        </cx:title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endParaRPr lang="en-US" sz="900" b="0" i="0" u="none" strike="noStrike" baseline="0">
              <a:solidFill>
                <a:prstClr val="white">
                  <a:lumMod val="95000"/>
                </a:prstClr>
              </a:solidFill>
              <a:latin typeface="Trebuchet MS" panose="020B0603020202020204"/>
            </a:endParaRPr>
          </a:p>
        </cx:txPr>
      </cx:axis>
      <cx:axis id="1">
        <cx:valScaling/>
        <cx:title>
          <cx:tx>
            <cx:txData>
              <cx:v>Frequency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200" b="1" i="0" u="none" strike="noStrike" baseline="0">
                  <a:solidFill>
                    <a:sysClr val="window" lastClr="FFFFFF">
                      <a:lumMod val="95000"/>
                    </a:sysClr>
                  </a:solidFill>
                  <a:latin typeface="Calibri" panose="020F0502020204030204"/>
                </a:rPr>
                <a:t>Frequency</a:t>
              </a:r>
            </a:p>
          </cx:txPr>
        </cx:title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dk1"/>
    </cs:fontRef>
    <cs:defRPr sz="9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70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4280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3966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93536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291751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78287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107914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902347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391980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695894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4894226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891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912073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488626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4269763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163272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775889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90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54067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10/15/2022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0276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8796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4/relationships/chartEx" Target="../charts/chartEx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6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Are the revenues of the Health care Sector bigger or smaller than the energy sector?</a:t>
            </a:r>
            <a:endParaRPr sz="1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5086866" y="1262950"/>
            <a:ext cx="3719383" cy="3057217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000" dirty="0">
                <a:latin typeface="Open Sans"/>
                <a:ea typeface="Open Sans"/>
                <a:cs typeface="Open Sans"/>
                <a:sym typeface="Open Sans"/>
              </a:rPr>
              <a:t>This histogram indicates the total revenue of the healthcare sector for all companies in four years.</a:t>
            </a:r>
            <a:endParaRPr sz="1000" dirty="0"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 sz="1000" dirty="0">
                <a:latin typeface="Open Sans"/>
                <a:ea typeface="Open Sans"/>
                <a:cs typeface="Open Sans"/>
                <a:sym typeface="Open Sans"/>
              </a:rPr>
              <a:t>t highlights the positively skewed distribution, meaning the average is higher than the median. </a:t>
            </a:r>
            <a:r>
              <a:rPr lang="en-US" sz="1000" dirty="0"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sz="1000" dirty="0">
                <a:latin typeface="Open Sans"/>
                <a:ea typeface="Open Sans"/>
                <a:cs typeface="Open Sans"/>
                <a:sym typeface="Open Sans"/>
              </a:rPr>
              <a:t>he highest frequency for the total revenue (over 100) is in the range of $580,415,000 to $10,095,594,000. </a:t>
            </a:r>
            <a:endParaRPr sz="1000" dirty="0"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" sz="1000" dirty="0">
                <a:latin typeface="Open Sans"/>
                <a:ea typeface="Open Sans"/>
                <a:cs typeface="Open Sans"/>
                <a:sym typeface="Open Sans"/>
              </a:rPr>
              <a:t>By considering the graph and the summary statistics, we could see the maximum and minimum revenues in the healthcare sector have a large difference. The range number is between </a:t>
            </a:r>
            <a:r>
              <a:rPr lang="en-US" sz="1000" dirty="0">
                <a:latin typeface="Open Sans"/>
                <a:ea typeface="Open Sans"/>
                <a:cs typeface="Open Sans"/>
              </a:rPr>
              <a:t>$580,415,000 to $190,884,000,000 which are the minimum and maximum values for total revenue.</a:t>
            </a:r>
            <a:r>
              <a:rPr lang="en-US" sz="1000" dirty="0">
                <a:latin typeface="Open Sans"/>
                <a:ea typeface="Open Sans"/>
                <a:cs typeface="Open Sans"/>
                <a:sym typeface="Open Sans"/>
              </a:rPr>
              <a:t> O</a:t>
            </a:r>
            <a:r>
              <a:rPr lang="en" sz="1000" dirty="0">
                <a:latin typeface="Open Sans"/>
                <a:ea typeface="Open Sans"/>
                <a:cs typeface="Open Sans"/>
                <a:sym typeface="Open Sans"/>
              </a:rPr>
              <a:t>bserving the statistics summary, the mean and median values for health care sector are </a:t>
            </a:r>
            <a:r>
              <a:rPr lang="en-US" sz="1000" dirty="0">
                <a:latin typeface="Open Sans"/>
                <a:ea typeface="Open Sans"/>
                <a:cs typeface="Open Sans"/>
              </a:rPr>
              <a:t>$23,463,223,026 </a:t>
            </a:r>
            <a:r>
              <a:rPr lang="en" sz="1000" dirty="0"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lang="en-US" sz="1000" dirty="0">
                <a:latin typeface="Open Sans"/>
                <a:ea typeface="Open Sans"/>
                <a:cs typeface="Open Sans"/>
              </a:rPr>
              <a:t>$8,563,050,000, </a:t>
            </a:r>
            <a:r>
              <a:rPr lang="en" sz="1000" dirty="0">
                <a:latin typeface="Open Sans"/>
                <a:ea typeface="Open Sans"/>
                <a:cs typeface="Open Sans"/>
                <a:sym typeface="Open Sans"/>
              </a:rPr>
              <a:t>respectively. </a:t>
            </a:r>
            <a:r>
              <a:rPr lang="en-US" sz="1000" dirty="0"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sz="1000" dirty="0">
                <a:latin typeface="Open Sans"/>
                <a:ea typeface="Open Sans"/>
                <a:cs typeface="Open Sans"/>
                <a:sym typeface="Open Sans"/>
              </a:rPr>
              <a:t>he standard deviation of total revenue for this sector is </a:t>
            </a:r>
            <a:r>
              <a:rPr lang="en-US" sz="1000" dirty="0">
                <a:latin typeface="Open Sans"/>
                <a:ea typeface="Open Sans"/>
                <a:cs typeface="Open Sans"/>
              </a:rPr>
              <a:t>$37,710,947,029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</a:t>
            </a:r>
            <a:endParaRPr lang="en" sz="10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123569" y="881449"/>
            <a:ext cx="4781432" cy="40283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969C02CF-7696-75B3-1362-866303E3393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60414090"/>
                  </p:ext>
                </p:extLst>
              </p:nvPr>
            </p:nvGraphicFramePr>
            <p:xfrm>
              <a:off x="215566" y="1025933"/>
              <a:ext cx="4536283" cy="323611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969C02CF-7696-75B3-1362-866303E339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5566" y="1025933"/>
                <a:ext cx="4536283" cy="3236118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6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Are the revenues of the Health care Sector bigger or smaller than the energy sector?</a:t>
            </a:r>
            <a:endParaRPr sz="1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5086866" y="1262950"/>
            <a:ext cx="3719383" cy="3057217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000" dirty="0">
                <a:latin typeface="Open Sans"/>
                <a:ea typeface="Open Sans"/>
                <a:cs typeface="Open Sans"/>
                <a:sym typeface="Open Sans"/>
              </a:rPr>
              <a:t>This histogram indicates the total revenue of the energy sector for all companies in four years.</a:t>
            </a:r>
            <a:endParaRPr sz="1000" dirty="0"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 sz="1000" dirty="0">
                <a:latin typeface="Open Sans"/>
                <a:ea typeface="Open Sans"/>
                <a:cs typeface="Open Sans"/>
                <a:sym typeface="Open Sans"/>
              </a:rPr>
              <a:t>t highlights the positively skewed distribution, meaning the average is higher than the median. </a:t>
            </a:r>
            <a:r>
              <a:rPr lang="en-US" sz="1000" dirty="0"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sz="1000" dirty="0">
                <a:latin typeface="Open Sans"/>
                <a:ea typeface="Open Sans"/>
                <a:cs typeface="Open Sans"/>
                <a:sym typeface="Open Sans"/>
              </a:rPr>
              <a:t>he highest frequency for the total revenue (less than 100) is in the range of $1,181,704,000 to $23,698,06800. </a:t>
            </a:r>
            <a:endParaRPr sz="1000" dirty="0"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" sz="1000" dirty="0">
                <a:latin typeface="Open Sans"/>
                <a:ea typeface="Open Sans"/>
                <a:cs typeface="Open Sans"/>
                <a:sym typeface="Open Sans"/>
              </a:rPr>
              <a:t>By considering the graph and the summary statistics, we could see the maximum and minimum revenues in the energy sector have a large difference more than the healthcare sector.  The range number is between </a:t>
            </a:r>
            <a:r>
              <a:rPr lang="en-US" sz="1000" dirty="0">
                <a:latin typeface="Open Sans"/>
                <a:ea typeface="Open Sans"/>
                <a:cs typeface="Open Sans"/>
              </a:rPr>
              <a:t>$1,181,704,000 to $451,509,000,000 which are the minimum and maximum values for total revenue.</a:t>
            </a:r>
            <a:r>
              <a:rPr lang="en-US" sz="1000" dirty="0">
                <a:latin typeface="Open Sans"/>
                <a:ea typeface="Open Sans"/>
                <a:cs typeface="Open Sans"/>
                <a:sym typeface="Open Sans"/>
              </a:rPr>
              <a:t> O</a:t>
            </a:r>
            <a:r>
              <a:rPr lang="en" sz="1000" dirty="0">
                <a:latin typeface="Open Sans"/>
                <a:ea typeface="Open Sans"/>
                <a:cs typeface="Open Sans"/>
                <a:sym typeface="Open Sans"/>
              </a:rPr>
              <a:t>bserving the statistics summary, the mean and median values for health care sector are </a:t>
            </a:r>
            <a:r>
              <a:rPr lang="en-US" sz="1000" dirty="0">
                <a:latin typeface="Open Sans"/>
                <a:ea typeface="Open Sans"/>
                <a:cs typeface="Open Sans"/>
              </a:rPr>
              <a:t>$38,984,796,516 </a:t>
            </a:r>
            <a:r>
              <a:rPr lang="en" sz="1000" dirty="0"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lang="en-US" sz="1000" dirty="0">
                <a:latin typeface="Open Sans"/>
                <a:ea typeface="Open Sans"/>
                <a:cs typeface="Open Sans"/>
              </a:rPr>
              <a:t>$11,777,257,500, </a:t>
            </a:r>
            <a:r>
              <a:rPr lang="en" sz="1000" dirty="0">
                <a:latin typeface="Open Sans"/>
                <a:ea typeface="Open Sans"/>
                <a:cs typeface="Open Sans"/>
                <a:sym typeface="Open Sans"/>
              </a:rPr>
              <a:t>respectively. </a:t>
            </a:r>
            <a:r>
              <a:rPr lang="en-US" sz="1000" dirty="0"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sz="1000" dirty="0">
                <a:latin typeface="Open Sans"/>
                <a:ea typeface="Open Sans"/>
                <a:cs typeface="Open Sans"/>
                <a:sym typeface="Open Sans"/>
              </a:rPr>
              <a:t>he standard deviation of total revenue for this sector is </a:t>
            </a:r>
            <a:r>
              <a:rPr lang="en-US" sz="1000" dirty="0">
                <a:latin typeface="Open Sans"/>
                <a:ea typeface="Open Sans"/>
                <a:cs typeface="Open Sans"/>
              </a:rPr>
              <a:t>$79,864,818,250.</a:t>
            </a:r>
            <a:endParaRPr lang="en" sz="10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123569" y="881449"/>
            <a:ext cx="4781432" cy="40283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FD85900D-50EE-9110-F49F-EF06CBF4D2A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92928140"/>
                  </p:ext>
                </p:extLst>
              </p:nvPr>
            </p:nvGraphicFramePr>
            <p:xfrm>
              <a:off x="259492" y="1056727"/>
              <a:ext cx="4431958" cy="343289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FD85900D-50EE-9110-F49F-EF06CBF4D2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9492" y="1056727"/>
                <a:ext cx="4431958" cy="343289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9231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6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Are the revenues of the Health care Sector bigger or smaller than the energy sector?</a:t>
            </a:r>
            <a:endParaRPr sz="1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23952-E621-18C4-4305-E4B1A4085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488" y="617014"/>
            <a:ext cx="6871695" cy="4099148"/>
          </a:xfrm>
        </p:spPr>
        <p:txBody>
          <a:bodyPr/>
          <a:lstStyle/>
          <a:p>
            <a:pPr marL="0" lvl="0" indent="0">
              <a:spcBef>
                <a:spcPts val="1600"/>
              </a:spcBef>
              <a:spcAft>
                <a:spcPts val="1600"/>
              </a:spcAft>
              <a:buClr>
                <a:srgbClr val="3494BA"/>
              </a:buClr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709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The standard deviation of total revenue for the </a:t>
            </a:r>
            <a:r>
              <a:rPr lang="en-US" sz="1200" dirty="0">
                <a:solidFill>
                  <a:srgbClr val="000709"/>
                </a:solidFill>
                <a:latin typeface="Open Sans" panose="020B0606030504020204" pitchFamily="34" charset="0"/>
              </a:rPr>
              <a:t>energy sector ($79,864,818,250)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709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is higher than </a:t>
            </a:r>
            <a:r>
              <a:rPr lang="en-US" sz="1200" dirty="0">
                <a:solidFill>
                  <a:srgbClr val="000709"/>
                </a:solidFill>
                <a:latin typeface="Open Sans" panose="020B0606030504020204" pitchFamily="34" charset="0"/>
              </a:rPr>
              <a:t>the standard deviation of total revenue for the healthcare sector (</a:t>
            </a:r>
            <a:r>
              <a:rPr lang="en-US" sz="1200" dirty="0">
                <a:latin typeface="Open Sans"/>
                <a:ea typeface="Open Sans"/>
                <a:cs typeface="Open Sans"/>
              </a:rPr>
              <a:t>$37,710,947,029</a:t>
            </a:r>
            <a:r>
              <a:rPr lang="en-US" sz="1200" dirty="0">
                <a:solidFill>
                  <a:srgbClr val="000709"/>
                </a:solidFill>
                <a:latin typeface="Open Sans" panose="020B0606030504020204" pitchFamily="34" charset="0"/>
              </a:rPr>
              <a:t>).  It shows that there is a higher variability of total revenues in the energy sector compared to the healthcare sector.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3494BA"/>
              </a:buClr>
              <a:buSzPts val="1400"/>
              <a:buFont typeface="Wingdings 3" charset="2"/>
              <a:buNone/>
              <a:tabLst/>
              <a:defRPr/>
            </a:pPr>
            <a:r>
              <a:rPr lang="en-US" sz="1200" dirty="0">
                <a:solidFill>
                  <a:srgbClr val="000709"/>
                </a:solidFill>
                <a:latin typeface="Open Sans" panose="020B0606030504020204" pitchFamily="34" charset="0"/>
              </a:rPr>
              <a:t>The range value for the energy sector’s total revenue is $450,327,296,000 which is higher than the range of total revenue for the healthcare sector $190,303,585,000. It highlights that the energy sector has more significant variability in the total revenues they receive because their range is more spread out. 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3494BA"/>
              </a:buClr>
              <a:buSzPts val="1400"/>
              <a:buFont typeface="Wingdings 3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709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In addition, both histograms of the two sectors indicate a </a:t>
            </a: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positively skewed distribution which means both sectors’ average is higher than the median. 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Comparing the two sectors, the mean and the median values for the energy sector are higher than the healthcare sector. 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3494BA"/>
              </a:buClr>
              <a:buSzPts val="1400"/>
              <a:buFont typeface="Wingdings 3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709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Based on these results we could conclude that the revenue</a:t>
            </a:r>
            <a:r>
              <a:rPr lang="en-US" sz="1200" dirty="0">
                <a:solidFill>
                  <a:srgbClr val="000709"/>
                </a:solidFill>
                <a:latin typeface="Open Sans"/>
                <a:ea typeface="Open Sans"/>
                <a:cs typeface="Open Sans"/>
                <a:sym typeface="Open Sans"/>
              </a:rPr>
              <a:t>s for the energy sector are bigger than the healthcare sector.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709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3494BA"/>
              </a:buClr>
              <a:buSzPts val="1400"/>
              <a:buFont typeface="Wingdings 3" charset="2"/>
              <a:buNone/>
              <a:tabLst/>
              <a:defRPr/>
            </a:pPr>
            <a:endParaRPr lang="en-US" dirty="0">
              <a:solidFill>
                <a:srgbClr val="000709"/>
              </a:solidFill>
              <a:latin typeface="Open Sans" panose="020B0606030504020204" pitchFamily="34" charset="0"/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3494BA"/>
              </a:buClr>
              <a:buSzPts val="1400"/>
              <a:buFont typeface="Wingdings 3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709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3494BA"/>
              </a:buClr>
              <a:buSzPts val="1400"/>
              <a:buFont typeface="Wingdings 3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2651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190</TotalTime>
  <Words>538</Words>
  <Application>Microsoft Office PowerPoint</Application>
  <PresentationFormat>On-screen Show (16:9)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Wingdings 3</vt:lpstr>
      <vt:lpstr>Arial</vt:lpstr>
      <vt:lpstr>Open Sans</vt:lpstr>
      <vt:lpstr>Trebuchet MS</vt:lpstr>
      <vt:lpstr>Facet</vt:lpstr>
      <vt:lpstr> Are the revenues of the Health care Sector bigger or smaller than the energy sector?</vt:lpstr>
      <vt:lpstr> Are the revenues of the Health care Sector bigger or smaller than the energy sector?</vt:lpstr>
      <vt:lpstr> Are the revenues of the Health care Sector bigger or smaller than the energy sector?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the revenues of the Health care Sector bigger or smaller than the energy sector?</dc:title>
  <dc:creator>mahshid kalantari</dc:creator>
  <cp:lastModifiedBy>Kalantari Mahshid</cp:lastModifiedBy>
  <cp:revision>36</cp:revision>
  <dcterms:modified xsi:type="dcterms:W3CDTF">2022-10-15T11:48:28Z</dcterms:modified>
</cp:coreProperties>
</file>