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35"/>
  </p:notesMasterIdLst>
  <p:sldIdLst>
    <p:sldId id="391" r:id="rId2"/>
    <p:sldId id="464" r:id="rId3"/>
    <p:sldId id="465" r:id="rId4"/>
    <p:sldId id="470" r:id="rId5"/>
    <p:sldId id="472" r:id="rId6"/>
    <p:sldId id="471" r:id="rId7"/>
    <p:sldId id="477" r:id="rId8"/>
    <p:sldId id="475" r:id="rId9"/>
    <p:sldId id="466" r:id="rId10"/>
    <p:sldId id="474" r:id="rId11"/>
    <p:sldId id="476" r:id="rId12"/>
    <p:sldId id="482" r:id="rId13"/>
    <p:sldId id="478" r:id="rId14"/>
    <p:sldId id="490" r:id="rId15"/>
    <p:sldId id="485" r:id="rId16"/>
    <p:sldId id="498" r:id="rId17"/>
    <p:sldId id="481" r:id="rId18"/>
    <p:sldId id="483" r:id="rId19"/>
    <p:sldId id="486" r:id="rId20"/>
    <p:sldId id="488" r:id="rId21"/>
    <p:sldId id="487" r:id="rId22"/>
    <p:sldId id="491" r:id="rId23"/>
    <p:sldId id="496" r:id="rId24"/>
    <p:sldId id="494" r:id="rId25"/>
    <p:sldId id="493" r:id="rId26"/>
    <p:sldId id="495" r:id="rId27"/>
    <p:sldId id="497" r:id="rId28"/>
    <p:sldId id="499" r:id="rId29"/>
    <p:sldId id="489" r:id="rId30"/>
    <p:sldId id="502" r:id="rId31"/>
    <p:sldId id="501" r:id="rId32"/>
    <p:sldId id="500" r:id="rId33"/>
    <p:sldId id="503" r:id="rId34"/>
  </p:sldIdLst>
  <p:sldSz cx="9906000" cy="6858000" type="A4"/>
  <p:notesSz cx="7315200" cy="96012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3B"/>
    <a:srgbClr val="F20000"/>
    <a:srgbClr val="B2B2B2"/>
    <a:srgbClr val="0066CC"/>
    <a:srgbClr val="33CC33"/>
    <a:srgbClr val="FF0000"/>
    <a:srgbClr val="3333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4660"/>
  </p:normalViewPr>
  <p:slideViewPr>
    <p:cSldViewPr>
      <p:cViewPr varScale="1">
        <p:scale>
          <a:sx n="110" d="100"/>
          <a:sy n="110" d="100"/>
        </p:scale>
        <p:origin x="1248" y="1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915B3AFD-79B2-48B7-8E71-158EF3E49B51}" type="datetimeFigureOut">
              <a:rPr lang="en-US"/>
              <a:pPr>
                <a:defRPr/>
              </a:pPr>
              <a:t>10/7/2015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720725"/>
            <a:ext cx="52006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2C26CE6C-EB35-4DBF-9BB2-7B96210FE2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86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en-US" baseline="0" dirty="0" smtClean="0"/>
              <a:t> more yields.</a:t>
            </a:r>
          </a:p>
          <a:p>
            <a:r>
              <a:rPr lang="en-US" baseline="0" dirty="0" smtClean="0"/>
              <a:t>Communication / isolation is ill-defined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6CE6C-EB35-4DBF-9BB2-7B96210FE2C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93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OS is the scheduler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6CE6C-EB35-4DBF-9BB2-7B96210FE2C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80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 started</a:t>
            </a:r>
            <a:r>
              <a:rPr lang="en-US" baseline="0" dirty="0" smtClean="0"/>
              <a:t> development in the 1980s.</a:t>
            </a:r>
          </a:p>
          <a:p>
            <a:r>
              <a:rPr lang="en-US" baseline="0" dirty="0" smtClean="0"/>
              <a:t>There were “teach yourself C++” books around 1990.</a:t>
            </a:r>
          </a:p>
          <a:p>
            <a:r>
              <a:rPr lang="en-US" baseline="0" dirty="0" smtClean="0"/>
              <a:t>First C++ standard appeared in 1998.</a:t>
            </a:r>
          </a:p>
          <a:p>
            <a:r>
              <a:rPr lang="en-US" baseline="0" dirty="0" smtClean="0"/>
              <a:t>It took &gt;20 years to standardize thread usage!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6CE6C-EB35-4DBF-9BB2-7B96210FE2C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69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of how to use C++</a:t>
            </a:r>
            <a:r>
              <a:rPr lang="en-US" baseline="0" dirty="0" smtClean="0"/>
              <a:t> threads. Create + join.</a:t>
            </a:r>
          </a:p>
          <a:p>
            <a:r>
              <a:rPr lang="en-US" baseline="0" dirty="0" smtClean="0"/>
              <a:t>Note how the same function is invoked by two threads in parallel, but with different arguments.</a:t>
            </a:r>
          </a:p>
          <a:p>
            <a:r>
              <a:rPr lang="en-US" baseline="0" dirty="0" smtClean="0"/>
              <a:t>What will this program print?</a:t>
            </a:r>
          </a:p>
          <a:p>
            <a:r>
              <a:rPr lang="en-US" baseline="0" dirty="0" smtClean="0"/>
              <a:t>How many threads exist at once in this program?</a:t>
            </a:r>
          </a:p>
          <a:p>
            <a:r>
              <a:rPr lang="en-US" baseline="0" dirty="0" smtClean="0"/>
              <a:t>What happens if main() would return before the two first threads have completed?</a:t>
            </a:r>
          </a:p>
          <a:p>
            <a:r>
              <a:rPr lang="en-US" baseline="0" dirty="0" smtClean="0"/>
              <a:t>Is there a parent-child relationship between threads?</a:t>
            </a:r>
          </a:p>
          <a:p>
            <a:r>
              <a:rPr lang="en-US" baseline="0" dirty="0" smtClean="0"/>
              <a:t>Terminology: thread object, thread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6CE6C-EB35-4DBF-9BB2-7B96210FE2C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98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Code: one</a:t>
            </a:r>
            <a:r>
              <a:rPr lang="en-US" baseline="0" dirty="0" smtClean="0"/>
              <a:t> shared block of code</a:t>
            </a:r>
          </a:p>
          <a:p>
            <a:r>
              <a:rPr lang="en-US" baseline="0" dirty="0" smtClean="0"/>
              <a:t>Global variables, static local variables: shared</a:t>
            </a:r>
          </a:p>
          <a:p>
            <a:r>
              <a:rPr lang="en-US" baseline="0" dirty="0" smtClean="0"/>
              <a:t>Function arguments, parameters created on the stack: shared</a:t>
            </a:r>
          </a:p>
          <a:p>
            <a:r>
              <a:rPr lang="en-US" baseline="0" dirty="0" smtClean="0"/>
              <a:t>Objects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6CE6C-EB35-4DBF-9BB2-7B96210FE2C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61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Helper function introduced, because C++11</a:t>
            </a:r>
            <a:r>
              <a:rPr lang="en-US" baseline="0" dirty="0" smtClean="0"/>
              <a:t> thread functions cannot return any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6CE6C-EB35-4DBF-9BB2-7B96210FE2C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84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6CE6C-EB35-4DBF-9BB2-7B96210FE2C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40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6CE6C-EB35-4DBF-9BB2-7B96210FE2C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61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Lock</a:t>
            </a:r>
            <a:r>
              <a:rPr lang="en-US" baseline="0" dirty="0" smtClean="0"/>
              <a:t> guard guarantees that you always unlock. RAII pattern.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6CE6C-EB35-4DBF-9BB2-7B96210FE2C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15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6092825"/>
            <a:ext cx="9906000" cy="765175"/>
          </a:xfrm>
          <a:prstGeom prst="rect">
            <a:avLst/>
          </a:prstGeom>
          <a:solidFill>
            <a:srgbClr val="3B3B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6" descr="NHTV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963" y="6165850"/>
            <a:ext cx="1304925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MADE Logo WopZ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8" y="6081713"/>
            <a:ext cx="2087563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39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E664D-CDEA-4030-A74E-62BD4DD1FADD}" type="datetimeFigureOut">
              <a:rPr lang="en-US"/>
              <a:pPr>
                <a:defRPr/>
              </a:pPr>
              <a:t>10/7/2015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A3C2C-7F75-4711-ACC3-FE5E13396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0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6E2DF-D0D9-4036-B9CE-3FC5E3F782CC}" type="datetimeFigureOut">
              <a:rPr lang="en-US"/>
              <a:pPr>
                <a:defRPr/>
              </a:pPr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72704-C232-48F6-BEA6-6AC8D0B703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1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14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BFC4B-CC52-46AD-B5D3-BACBEC05D08E}" type="datetimeFigureOut">
              <a:rPr lang="en-US"/>
              <a:pPr>
                <a:defRPr/>
              </a:pPr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5E7EF-647E-47D3-A4F7-A60E714B4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3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6" y="1600206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1" y="1600206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1E403-D11D-473D-8D7C-F89FE3FC87B1}" type="datetimeFigureOut">
              <a:rPr lang="en-US"/>
              <a:pPr>
                <a:defRPr/>
              </a:pPr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89B54-699C-4A09-9340-4347555E6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22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D0E91-B089-4DB6-9700-2ABA537BAEE2}" type="datetimeFigureOut">
              <a:rPr lang="en-US"/>
              <a:pPr>
                <a:defRPr/>
              </a:pPr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FEA19-C731-46D3-8141-1819682E77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0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67F0E-F000-4DC1-8263-43CF1091CC32}" type="datetimeFigureOut">
              <a:rPr lang="en-US"/>
              <a:pPr>
                <a:defRPr/>
              </a:pPr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50053-24CE-4236-9FE0-7DEFD01CFE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6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58477-F53E-492C-B9BE-EDD2F8A51F83}" type="datetimeFigureOut">
              <a:rPr lang="en-US"/>
              <a:pPr>
                <a:defRPr/>
              </a:pPr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C468B-29AF-4645-B627-36043D2462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6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3" y="273064"/>
            <a:ext cx="553772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B429A-69A1-4C0A-BDF8-0621A545198E}" type="datetimeFigureOut">
              <a:rPr lang="en-US"/>
              <a:pPr>
                <a:defRPr/>
              </a:pPr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ED796-1E6E-4B41-9BEB-7F978F6032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2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B8853-048C-4B61-8A3A-B5E3A5D8A55F}" type="datetimeFigureOut">
              <a:rPr lang="en-US"/>
              <a:pPr>
                <a:defRPr/>
              </a:pPr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8D287-413A-464D-A169-27DC62560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2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ChangeArrowheads="1"/>
          </p:cNvSpPr>
          <p:nvPr userDrawn="1"/>
        </p:nvSpPr>
        <p:spPr bwMode="auto">
          <a:xfrm>
            <a:off x="0" y="6092825"/>
            <a:ext cx="9906000" cy="765175"/>
          </a:xfrm>
          <a:prstGeom prst="rect">
            <a:avLst/>
          </a:prstGeom>
          <a:solidFill>
            <a:srgbClr val="3B3B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7" name="Picture 16" descr="NHTV_Logo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963" y="6165850"/>
            <a:ext cx="1304925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7" descr="MADE Logo WopZ"/>
          <p:cNvPicPr>
            <a:picLocks noChangeAspect="1" noChangeArrowheads="1"/>
          </p:cNvPicPr>
          <p:nvPr userDrawn="1"/>
        </p:nvPicPr>
        <p:blipFill>
          <a:blip r:embed="rId1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8" y="6081713"/>
            <a:ext cx="2087563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8813" y="6356350"/>
            <a:ext cx="1152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AAC1FDF-3C05-4E68-AF5C-2F3E8D50AECB}" type="datetimeFigureOut">
              <a:rPr lang="en-US"/>
              <a:pPr>
                <a:defRPr/>
              </a:pPr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HA2 – Network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1166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37AEC1A-E856-4A38-A622-F6145F2C67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thread/" TargetMode="External"/><Relationship Id="rId2" Type="http://schemas.openxmlformats.org/officeDocument/2006/relationships/hyperlink" Target="http://www.github.com/kalmalyzer/FindPrim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plusplus.com/reference/mutex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Multithreaded programming in C++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Mikael Kalms</a:t>
            </a:r>
          </a:p>
          <a:p>
            <a:r>
              <a:rPr lang="en-US" dirty="0" smtClean="0"/>
              <a:t>kalms.m@nhtv.nl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3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Processes can only affect each other via the OS (Inter-Process Communication)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Threads in the same process can affect each other directly – powerful, but dangerous!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7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scheduling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2735599" y="1851866"/>
            <a:ext cx="93183" cy="370725"/>
          </a:xfrm>
          <a:custGeom>
            <a:avLst/>
            <a:gdLst>
              <a:gd name="connsiteX0" fmla="*/ 34967 w 93183"/>
              <a:gd name="connsiteY0" fmla="*/ 0 h 370725"/>
              <a:gd name="connsiteX1" fmla="*/ 51442 w 93183"/>
              <a:gd name="connsiteY1" fmla="*/ 49427 h 370725"/>
              <a:gd name="connsiteX2" fmla="*/ 67918 w 93183"/>
              <a:gd name="connsiteY2" fmla="*/ 74141 h 370725"/>
              <a:gd name="connsiteX3" fmla="*/ 26729 w 93183"/>
              <a:gd name="connsiteY3" fmla="*/ 107092 h 370725"/>
              <a:gd name="connsiteX4" fmla="*/ 10253 w 93183"/>
              <a:gd name="connsiteY4" fmla="*/ 131805 h 370725"/>
              <a:gd name="connsiteX5" fmla="*/ 18491 w 93183"/>
              <a:gd name="connsiteY5" fmla="*/ 156519 h 370725"/>
              <a:gd name="connsiteX6" fmla="*/ 67918 w 93183"/>
              <a:gd name="connsiteY6" fmla="*/ 172995 h 370725"/>
              <a:gd name="connsiteX7" fmla="*/ 59680 w 93183"/>
              <a:gd name="connsiteY7" fmla="*/ 205946 h 370725"/>
              <a:gd name="connsiteX8" fmla="*/ 10253 w 93183"/>
              <a:gd name="connsiteY8" fmla="*/ 230659 h 370725"/>
              <a:gd name="connsiteX9" fmla="*/ 2015 w 93183"/>
              <a:gd name="connsiteY9" fmla="*/ 255373 h 370725"/>
              <a:gd name="connsiteX10" fmla="*/ 51442 w 93183"/>
              <a:gd name="connsiteY10" fmla="*/ 263611 h 370725"/>
              <a:gd name="connsiteX11" fmla="*/ 92631 w 93183"/>
              <a:gd name="connsiteY11" fmla="*/ 271849 h 370725"/>
              <a:gd name="connsiteX12" fmla="*/ 84394 w 93183"/>
              <a:gd name="connsiteY12" fmla="*/ 329514 h 370725"/>
              <a:gd name="connsiteX13" fmla="*/ 10253 w 93183"/>
              <a:gd name="connsiteY13" fmla="*/ 337751 h 370725"/>
              <a:gd name="connsiteX14" fmla="*/ 18491 w 93183"/>
              <a:gd name="connsiteY14" fmla="*/ 362465 h 370725"/>
              <a:gd name="connsiteX15" fmla="*/ 51442 w 93183"/>
              <a:gd name="connsiteY15" fmla="*/ 370703 h 37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183" h="370725">
                <a:moveTo>
                  <a:pt x="34967" y="0"/>
                </a:moveTo>
                <a:cubicBezTo>
                  <a:pt x="6158" y="72022"/>
                  <a:pt x="10369" y="22044"/>
                  <a:pt x="51442" y="49427"/>
                </a:cubicBezTo>
                <a:cubicBezTo>
                  <a:pt x="59680" y="54919"/>
                  <a:pt x="62426" y="65903"/>
                  <a:pt x="67918" y="74141"/>
                </a:cubicBezTo>
                <a:cubicBezTo>
                  <a:pt x="20700" y="144965"/>
                  <a:pt x="83572" y="61618"/>
                  <a:pt x="26729" y="107092"/>
                </a:cubicBezTo>
                <a:cubicBezTo>
                  <a:pt x="18998" y="113277"/>
                  <a:pt x="15745" y="123567"/>
                  <a:pt x="10253" y="131805"/>
                </a:cubicBezTo>
                <a:cubicBezTo>
                  <a:pt x="12999" y="140043"/>
                  <a:pt x="11425" y="151472"/>
                  <a:pt x="18491" y="156519"/>
                </a:cubicBezTo>
                <a:cubicBezTo>
                  <a:pt x="32623" y="166613"/>
                  <a:pt x="67918" y="172995"/>
                  <a:pt x="67918" y="172995"/>
                </a:cubicBezTo>
                <a:cubicBezTo>
                  <a:pt x="65172" y="183979"/>
                  <a:pt x="65960" y="196526"/>
                  <a:pt x="59680" y="205946"/>
                </a:cubicBezTo>
                <a:cubicBezTo>
                  <a:pt x="50553" y="219636"/>
                  <a:pt x="24352" y="225960"/>
                  <a:pt x="10253" y="230659"/>
                </a:cubicBezTo>
                <a:cubicBezTo>
                  <a:pt x="7507" y="238897"/>
                  <a:pt x="-4766" y="249948"/>
                  <a:pt x="2015" y="255373"/>
                </a:cubicBezTo>
                <a:cubicBezTo>
                  <a:pt x="15058" y="265807"/>
                  <a:pt x="35008" y="260623"/>
                  <a:pt x="51442" y="263611"/>
                </a:cubicBezTo>
                <a:cubicBezTo>
                  <a:pt x="65218" y="266116"/>
                  <a:pt x="78901" y="269103"/>
                  <a:pt x="92631" y="271849"/>
                </a:cubicBezTo>
                <a:cubicBezTo>
                  <a:pt x="89885" y="291071"/>
                  <a:pt x="99556" y="317384"/>
                  <a:pt x="84394" y="329514"/>
                </a:cubicBezTo>
                <a:cubicBezTo>
                  <a:pt x="64977" y="345047"/>
                  <a:pt x="32494" y="326631"/>
                  <a:pt x="10253" y="337751"/>
                </a:cubicBezTo>
                <a:cubicBezTo>
                  <a:pt x="2486" y="341634"/>
                  <a:pt x="12351" y="356325"/>
                  <a:pt x="18491" y="362465"/>
                </a:cubicBezTo>
                <a:cubicBezTo>
                  <a:pt x="27597" y="371571"/>
                  <a:pt x="40280" y="370703"/>
                  <a:pt x="51442" y="37070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46744" y="1567825"/>
            <a:ext cx="735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Thread 1</a:t>
            </a:r>
            <a:endParaRPr lang="en-US" sz="1200" dirty="0">
              <a:latin typeface="+mn-lt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315442" y="1851866"/>
            <a:ext cx="93183" cy="370725"/>
          </a:xfrm>
          <a:custGeom>
            <a:avLst/>
            <a:gdLst>
              <a:gd name="connsiteX0" fmla="*/ 34967 w 93183"/>
              <a:gd name="connsiteY0" fmla="*/ 0 h 370725"/>
              <a:gd name="connsiteX1" fmla="*/ 51442 w 93183"/>
              <a:gd name="connsiteY1" fmla="*/ 49427 h 370725"/>
              <a:gd name="connsiteX2" fmla="*/ 67918 w 93183"/>
              <a:gd name="connsiteY2" fmla="*/ 74141 h 370725"/>
              <a:gd name="connsiteX3" fmla="*/ 26729 w 93183"/>
              <a:gd name="connsiteY3" fmla="*/ 107092 h 370725"/>
              <a:gd name="connsiteX4" fmla="*/ 10253 w 93183"/>
              <a:gd name="connsiteY4" fmla="*/ 131805 h 370725"/>
              <a:gd name="connsiteX5" fmla="*/ 18491 w 93183"/>
              <a:gd name="connsiteY5" fmla="*/ 156519 h 370725"/>
              <a:gd name="connsiteX6" fmla="*/ 67918 w 93183"/>
              <a:gd name="connsiteY6" fmla="*/ 172995 h 370725"/>
              <a:gd name="connsiteX7" fmla="*/ 59680 w 93183"/>
              <a:gd name="connsiteY7" fmla="*/ 205946 h 370725"/>
              <a:gd name="connsiteX8" fmla="*/ 10253 w 93183"/>
              <a:gd name="connsiteY8" fmla="*/ 230659 h 370725"/>
              <a:gd name="connsiteX9" fmla="*/ 2015 w 93183"/>
              <a:gd name="connsiteY9" fmla="*/ 255373 h 370725"/>
              <a:gd name="connsiteX10" fmla="*/ 51442 w 93183"/>
              <a:gd name="connsiteY10" fmla="*/ 263611 h 370725"/>
              <a:gd name="connsiteX11" fmla="*/ 92631 w 93183"/>
              <a:gd name="connsiteY11" fmla="*/ 271849 h 370725"/>
              <a:gd name="connsiteX12" fmla="*/ 84394 w 93183"/>
              <a:gd name="connsiteY12" fmla="*/ 329514 h 370725"/>
              <a:gd name="connsiteX13" fmla="*/ 10253 w 93183"/>
              <a:gd name="connsiteY13" fmla="*/ 337751 h 370725"/>
              <a:gd name="connsiteX14" fmla="*/ 18491 w 93183"/>
              <a:gd name="connsiteY14" fmla="*/ 362465 h 370725"/>
              <a:gd name="connsiteX15" fmla="*/ 51442 w 93183"/>
              <a:gd name="connsiteY15" fmla="*/ 370703 h 37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183" h="370725">
                <a:moveTo>
                  <a:pt x="34967" y="0"/>
                </a:moveTo>
                <a:cubicBezTo>
                  <a:pt x="6158" y="72022"/>
                  <a:pt x="10369" y="22044"/>
                  <a:pt x="51442" y="49427"/>
                </a:cubicBezTo>
                <a:cubicBezTo>
                  <a:pt x="59680" y="54919"/>
                  <a:pt x="62426" y="65903"/>
                  <a:pt x="67918" y="74141"/>
                </a:cubicBezTo>
                <a:cubicBezTo>
                  <a:pt x="20700" y="144965"/>
                  <a:pt x="83572" y="61618"/>
                  <a:pt x="26729" y="107092"/>
                </a:cubicBezTo>
                <a:cubicBezTo>
                  <a:pt x="18998" y="113277"/>
                  <a:pt x="15745" y="123567"/>
                  <a:pt x="10253" y="131805"/>
                </a:cubicBezTo>
                <a:cubicBezTo>
                  <a:pt x="12999" y="140043"/>
                  <a:pt x="11425" y="151472"/>
                  <a:pt x="18491" y="156519"/>
                </a:cubicBezTo>
                <a:cubicBezTo>
                  <a:pt x="32623" y="166613"/>
                  <a:pt x="67918" y="172995"/>
                  <a:pt x="67918" y="172995"/>
                </a:cubicBezTo>
                <a:cubicBezTo>
                  <a:pt x="65172" y="183979"/>
                  <a:pt x="65960" y="196526"/>
                  <a:pt x="59680" y="205946"/>
                </a:cubicBezTo>
                <a:cubicBezTo>
                  <a:pt x="50553" y="219636"/>
                  <a:pt x="24352" y="225960"/>
                  <a:pt x="10253" y="230659"/>
                </a:cubicBezTo>
                <a:cubicBezTo>
                  <a:pt x="7507" y="238897"/>
                  <a:pt x="-4766" y="249948"/>
                  <a:pt x="2015" y="255373"/>
                </a:cubicBezTo>
                <a:cubicBezTo>
                  <a:pt x="15058" y="265807"/>
                  <a:pt x="35008" y="260623"/>
                  <a:pt x="51442" y="263611"/>
                </a:cubicBezTo>
                <a:cubicBezTo>
                  <a:pt x="65218" y="266116"/>
                  <a:pt x="78901" y="269103"/>
                  <a:pt x="92631" y="271849"/>
                </a:cubicBezTo>
                <a:cubicBezTo>
                  <a:pt x="89885" y="291071"/>
                  <a:pt x="99556" y="317384"/>
                  <a:pt x="84394" y="329514"/>
                </a:cubicBezTo>
                <a:cubicBezTo>
                  <a:pt x="64977" y="345047"/>
                  <a:pt x="32494" y="326631"/>
                  <a:pt x="10253" y="337751"/>
                </a:cubicBezTo>
                <a:cubicBezTo>
                  <a:pt x="2486" y="341634"/>
                  <a:pt x="12351" y="356325"/>
                  <a:pt x="18491" y="362465"/>
                </a:cubicBezTo>
                <a:cubicBezTo>
                  <a:pt x="27597" y="371571"/>
                  <a:pt x="40280" y="370703"/>
                  <a:pt x="51442" y="37070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26587" y="1567825"/>
            <a:ext cx="735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Thread 2</a:t>
            </a:r>
            <a:endParaRPr lang="en-US" sz="1200" dirty="0">
              <a:latin typeface="+mn-lt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918291" y="1851866"/>
            <a:ext cx="93183" cy="370725"/>
          </a:xfrm>
          <a:custGeom>
            <a:avLst/>
            <a:gdLst>
              <a:gd name="connsiteX0" fmla="*/ 34967 w 93183"/>
              <a:gd name="connsiteY0" fmla="*/ 0 h 370725"/>
              <a:gd name="connsiteX1" fmla="*/ 51442 w 93183"/>
              <a:gd name="connsiteY1" fmla="*/ 49427 h 370725"/>
              <a:gd name="connsiteX2" fmla="*/ 67918 w 93183"/>
              <a:gd name="connsiteY2" fmla="*/ 74141 h 370725"/>
              <a:gd name="connsiteX3" fmla="*/ 26729 w 93183"/>
              <a:gd name="connsiteY3" fmla="*/ 107092 h 370725"/>
              <a:gd name="connsiteX4" fmla="*/ 10253 w 93183"/>
              <a:gd name="connsiteY4" fmla="*/ 131805 h 370725"/>
              <a:gd name="connsiteX5" fmla="*/ 18491 w 93183"/>
              <a:gd name="connsiteY5" fmla="*/ 156519 h 370725"/>
              <a:gd name="connsiteX6" fmla="*/ 67918 w 93183"/>
              <a:gd name="connsiteY6" fmla="*/ 172995 h 370725"/>
              <a:gd name="connsiteX7" fmla="*/ 59680 w 93183"/>
              <a:gd name="connsiteY7" fmla="*/ 205946 h 370725"/>
              <a:gd name="connsiteX8" fmla="*/ 10253 w 93183"/>
              <a:gd name="connsiteY8" fmla="*/ 230659 h 370725"/>
              <a:gd name="connsiteX9" fmla="*/ 2015 w 93183"/>
              <a:gd name="connsiteY9" fmla="*/ 255373 h 370725"/>
              <a:gd name="connsiteX10" fmla="*/ 51442 w 93183"/>
              <a:gd name="connsiteY10" fmla="*/ 263611 h 370725"/>
              <a:gd name="connsiteX11" fmla="*/ 92631 w 93183"/>
              <a:gd name="connsiteY11" fmla="*/ 271849 h 370725"/>
              <a:gd name="connsiteX12" fmla="*/ 84394 w 93183"/>
              <a:gd name="connsiteY12" fmla="*/ 329514 h 370725"/>
              <a:gd name="connsiteX13" fmla="*/ 10253 w 93183"/>
              <a:gd name="connsiteY13" fmla="*/ 337751 h 370725"/>
              <a:gd name="connsiteX14" fmla="*/ 18491 w 93183"/>
              <a:gd name="connsiteY14" fmla="*/ 362465 h 370725"/>
              <a:gd name="connsiteX15" fmla="*/ 51442 w 93183"/>
              <a:gd name="connsiteY15" fmla="*/ 370703 h 37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183" h="370725">
                <a:moveTo>
                  <a:pt x="34967" y="0"/>
                </a:moveTo>
                <a:cubicBezTo>
                  <a:pt x="6158" y="72022"/>
                  <a:pt x="10369" y="22044"/>
                  <a:pt x="51442" y="49427"/>
                </a:cubicBezTo>
                <a:cubicBezTo>
                  <a:pt x="59680" y="54919"/>
                  <a:pt x="62426" y="65903"/>
                  <a:pt x="67918" y="74141"/>
                </a:cubicBezTo>
                <a:cubicBezTo>
                  <a:pt x="20700" y="144965"/>
                  <a:pt x="83572" y="61618"/>
                  <a:pt x="26729" y="107092"/>
                </a:cubicBezTo>
                <a:cubicBezTo>
                  <a:pt x="18998" y="113277"/>
                  <a:pt x="15745" y="123567"/>
                  <a:pt x="10253" y="131805"/>
                </a:cubicBezTo>
                <a:cubicBezTo>
                  <a:pt x="12999" y="140043"/>
                  <a:pt x="11425" y="151472"/>
                  <a:pt x="18491" y="156519"/>
                </a:cubicBezTo>
                <a:cubicBezTo>
                  <a:pt x="32623" y="166613"/>
                  <a:pt x="67918" y="172995"/>
                  <a:pt x="67918" y="172995"/>
                </a:cubicBezTo>
                <a:cubicBezTo>
                  <a:pt x="65172" y="183979"/>
                  <a:pt x="65960" y="196526"/>
                  <a:pt x="59680" y="205946"/>
                </a:cubicBezTo>
                <a:cubicBezTo>
                  <a:pt x="50553" y="219636"/>
                  <a:pt x="24352" y="225960"/>
                  <a:pt x="10253" y="230659"/>
                </a:cubicBezTo>
                <a:cubicBezTo>
                  <a:pt x="7507" y="238897"/>
                  <a:pt x="-4766" y="249948"/>
                  <a:pt x="2015" y="255373"/>
                </a:cubicBezTo>
                <a:cubicBezTo>
                  <a:pt x="15058" y="265807"/>
                  <a:pt x="35008" y="260623"/>
                  <a:pt x="51442" y="263611"/>
                </a:cubicBezTo>
                <a:cubicBezTo>
                  <a:pt x="65218" y="266116"/>
                  <a:pt x="78901" y="269103"/>
                  <a:pt x="92631" y="271849"/>
                </a:cubicBezTo>
                <a:cubicBezTo>
                  <a:pt x="89885" y="291071"/>
                  <a:pt x="99556" y="317384"/>
                  <a:pt x="84394" y="329514"/>
                </a:cubicBezTo>
                <a:cubicBezTo>
                  <a:pt x="64977" y="345047"/>
                  <a:pt x="32494" y="326631"/>
                  <a:pt x="10253" y="337751"/>
                </a:cubicBezTo>
                <a:cubicBezTo>
                  <a:pt x="2486" y="341634"/>
                  <a:pt x="12351" y="356325"/>
                  <a:pt x="18491" y="362465"/>
                </a:cubicBezTo>
                <a:cubicBezTo>
                  <a:pt x="27597" y="371571"/>
                  <a:pt x="40280" y="370703"/>
                  <a:pt x="51442" y="37070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29436" y="1567825"/>
            <a:ext cx="735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Thread 3</a:t>
            </a:r>
            <a:endParaRPr lang="en-US" sz="1200" dirty="0">
              <a:latin typeface="+mn-lt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20952" y="1844824"/>
            <a:ext cx="93183" cy="370725"/>
          </a:xfrm>
          <a:custGeom>
            <a:avLst/>
            <a:gdLst>
              <a:gd name="connsiteX0" fmla="*/ 34967 w 93183"/>
              <a:gd name="connsiteY0" fmla="*/ 0 h 370725"/>
              <a:gd name="connsiteX1" fmla="*/ 51442 w 93183"/>
              <a:gd name="connsiteY1" fmla="*/ 49427 h 370725"/>
              <a:gd name="connsiteX2" fmla="*/ 67918 w 93183"/>
              <a:gd name="connsiteY2" fmla="*/ 74141 h 370725"/>
              <a:gd name="connsiteX3" fmla="*/ 26729 w 93183"/>
              <a:gd name="connsiteY3" fmla="*/ 107092 h 370725"/>
              <a:gd name="connsiteX4" fmla="*/ 10253 w 93183"/>
              <a:gd name="connsiteY4" fmla="*/ 131805 h 370725"/>
              <a:gd name="connsiteX5" fmla="*/ 18491 w 93183"/>
              <a:gd name="connsiteY5" fmla="*/ 156519 h 370725"/>
              <a:gd name="connsiteX6" fmla="*/ 67918 w 93183"/>
              <a:gd name="connsiteY6" fmla="*/ 172995 h 370725"/>
              <a:gd name="connsiteX7" fmla="*/ 59680 w 93183"/>
              <a:gd name="connsiteY7" fmla="*/ 205946 h 370725"/>
              <a:gd name="connsiteX8" fmla="*/ 10253 w 93183"/>
              <a:gd name="connsiteY8" fmla="*/ 230659 h 370725"/>
              <a:gd name="connsiteX9" fmla="*/ 2015 w 93183"/>
              <a:gd name="connsiteY9" fmla="*/ 255373 h 370725"/>
              <a:gd name="connsiteX10" fmla="*/ 51442 w 93183"/>
              <a:gd name="connsiteY10" fmla="*/ 263611 h 370725"/>
              <a:gd name="connsiteX11" fmla="*/ 92631 w 93183"/>
              <a:gd name="connsiteY11" fmla="*/ 271849 h 370725"/>
              <a:gd name="connsiteX12" fmla="*/ 84394 w 93183"/>
              <a:gd name="connsiteY12" fmla="*/ 329514 h 370725"/>
              <a:gd name="connsiteX13" fmla="*/ 10253 w 93183"/>
              <a:gd name="connsiteY13" fmla="*/ 337751 h 370725"/>
              <a:gd name="connsiteX14" fmla="*/ 18491 w 93183"/>
              <a:gd name="connsiteY14" fmla="*/ 362465 h 370725"/>
              <a:gd name="connsiteX15" fmla="*/ 51442 w 93183"/>
              <a:gd name="connsiteY15" fmla="*/ 370703 h 37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183" h="370725">
                <a:moveTo>
                  <a:pt x="34967" y="0"/>
                </a:moveTo>
                <a:cubicBezTo>
                  <a:pt x="6158" y="72022"/>
                  <a:pt x="10369" y="22044"/>
                  <a:pt x="51442" y="49427"/>
                </a:cubicBezTo>
                <a:cubicBezTo>
                  <a:pt x="59680" y="54919"/>
                  <a:pt x="62426" y="65903"/>
                  <a:pt x="67918" y="74141"/>
                </a:cubicBezTo>
                <a:cubicBezTo>
                  <a:pt x="20700" y="144965"/>
                  <a:pt x="83572" y="61618"/>
                  <a:pt x="26729" y="107092"/>
                </a:cubicBezTo>
                <a:cubicBezTo>
                  <a:pt x="18998" y="113277"/>
                  <a:pt x="15745" y="123567"/>
                  <a:pt x="10253" y="131805"/>
                </a:cubicBezTo>
                <a:cubicBezTo>
                  <a:pt x="12999" y="140043"/>
                  <a:pt x="11425" y="151472"/>
                  <a:pt x="18491" y="156519"/>
                </a:cubicBezTo>
                <a:cubicBezTo>
                  <a:pt x="32623" y="166613"/>
                  <a:pt x="67918" y="172995"/>
                  <a:pt x="67918" y="172995"/>
                </a:cubicBezTo>
                <a:cubicBezTo>
                  <a:pt x="65172" y="183979"/>
                  <a:pt x="65960" y="196526"/>
                  <a:pt x="59680" y="205946"/>
                </a:cubicBezTo>
                <a:cubicBezTo>
                  <a:pt x="50553" y="219636"/>
                  <a:pt x="24352" y="225960"/>
                  <a:pt x="10253" y="230659"/>
                </a:cubicBezTo>
                <a:cubicBezTo>
                  <a:pt x="7507" y="238897"/>
                  <a:pt x="-4766" y="249948"/>
                  <a:pt x="2015" y="255373"/>
                </a:cubicBezTo>
                <a:cubicBezTo>
                  <a:pt x="15058" y="265807"/>
                  <a:pt x="35008" y="260623"/>
                  <a:pt x="51442" y="263611"/>
                </a:cubicBezTo>
                <a:cubicBezTo>
                  <a:pt x="65218" y="266116"/>
                  <a:pt x="78901" y="269103"/>
                  <a:pt x="92631" y="271849"/>
                </a:cubicBezTo>
                <a:cubicBezTo>
                  <a:pt x="89885" y="291071"/>
                  <a:pt x="99556" y="317384"/>
                  <a:pt x="84394" y="329514"/>
                </a:cubicBezTo>
                <a:cubicBezTo>
                  <a:pt x="64977" y="345047"/>
                  <a:pt x="32494" y="326631"/>
                  <a:pt x="10253" y="337751"/>
                </a:cubicBezTo>
                <a:cubicBezTo>
                  <a:pt x="2486" y="341634"/>
                  <a:pt x="12351" y="356325"/>
                  <a:pt x="18491" y="362465"/>
                </a:cubicBezTo>
                <a:cubicBezTo>
                  <a:pt x="27597" y="371571"/>
                  <a:pt x="40280" y="370703"/>
                  <a:pt x="51442" y="37070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32097" y="1560783"/>
            <a:ext cx="735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Thread 4</a:t>
            </a:r>
            <a:endParaRPr lang="en-US" sz="1200" dirty="0">
              <a:latin typeface="+mn-lt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5100027" y="1844824"/>
            <a:ext cx="93183" cy="370725"/>
          </a:xfrm>
          <a:custGeom>
            <a:avLst/>
            <a:gdLst>
              <a:gd name="connsiteX0" fmla="*/ 34967 w 93183"/>
              <a:gd name="connsiteY0" fmla="*/ 0 h 370725"/>
              <a:gd name="connsiteX1" fmla="*/ 51442 w 93183"/>
              <a:gd name="connsiteY1" fmla="*/ 49427 h 370725"/>
              <a:gd name="connsiteX2" fmla="*/ 67918 w 93183"/>
              <a:gd name="connsiteY2" fmla="*/ 74141 h 370725"/>
              <a:gd name="connsiteX3" fmla="*/ 26729 w 93183"/>
              <a:gd name="connsiteY3" fmla="*/ 107092 h 370725"/>
              <a:gd name="connsiteX4" fmla="*/ 10253 w 93183"/>
              <a:gd name="connsiteY4" fmla="*/ 131805 h 370725"/>
              <a:gd name="connsiteX5" fmla="*/ 18491 w 93183"/>
              <a:gd name="connsiteY5" fmla="*/ 156519 h 370725"/>
              <a:gd name="connsiteX6" fmla="*/ 67918 w 93183"/>
              <a:gd name="connsiteY6" fmla="*/ 172995 h 370725"/>
              <a:gd name="connsiteX7" fmla="*/ 59680 w 93183"/>
              <a:gd name="connsiteY7" fmla="*/ 205946 h 370725"/>
              <a:gd name="connsiteX8" fmla="*/ 10253 w 93183"/>
              <a:gd name="connsiteY8" fmla="*/ 230659 h 370725"/>
              <a:gd name="connsiteX9" fmla="*/ 2015 w 93183"/>
              <a:gd name="connsiteY9" fmla="*/ 255373 h 370725"/>
              <a:gd name="connsiteX10" fmla="*/ 51442 w 93183"/>
              <a:gd name="connsiteY10" fmla="*/ 263611 h 370725"/>
              <a:gd name="connsiteX11" fmla="*/ 92631 w 93183"/>
              <a:gd name="connsiteY11" fmla="*/ 271849 h 370725"/>
              <a:gd name="connsiteX12" fmla="*/ 84394 w 93183"/>
              <a:gd name="connsiteY12" fmla="*/ 329514 h 370725"/>
              <a:gd name="connsiteX13" fmla="*/ 10253 w 93183"/>
              <a:gd name="connsiteY13" fmla="*/ 337751 h 370725"/>
              <a:gd name="connsiteX14" fmla="*/ 18491 w 93183"/>
              <a:gd name="connsiteY14" fmla="*/ 362465 h 370725"/>
              <a:gd name="connsiteX15" fmla="*/ 51442 w 93183"/>
              <a:gd name="connsiteY15" fmla="*/ 370703 h 37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183" h="370725">
                <a:moveTo>
                  <a:pt x="34967" y="0"/>
                </a:moveTo>
                <a:cubicBezTo>
                  <a:pt x="6158" y="72022"/>
                  <a:pt x="10369" y="22044"/>
                  <a:pt x="51442" y="49427"/>
                </a:cubicBezTo>
                <a:cubicBezTo>
                  <a:pt x="59680" y="54919"/>
                  <a:pt x="62426" y="65903"/>
                  <a:pt x="67918" y="74141"/>
                </a:cubicBezTo>
                <a:cubicBezTo>
                  <a:pt x="20700" y="144965"/>
                  <a:pt x="83572" y="61618"/>
                  <a:pt x="26729" y="107092"/>
                </a:cubicBezTo>
                <a:cubicBezTo>
                  <a:pt x="18998" y="113277"/>
                  <a:pt x="15745" y="123567"/>
                  <a:pt x="10253" y="131805"/>
                </a:cubicBezTo>
                <a:cubicBezTo>
                  <a:pt x="12999" y="140043"/>
                  <a:pt x="11425" y="151472"/>
                  <a:pt x="18491" y="156519"/>
                </a:cubicBezTo>
                <a:cubicBezTo>
                  <a:pt x="32623" y="166613"/>
                  <a:pt x="67918" y="172995"/>
                  <a:pt x="67918" y="172995"/>
                </a:cubicBezTo>
                <a:cubicBezTo>
                  <a:pt x="65172" y="183979"/>
                  <a:pt x="65960" y="196526"/>
                  <a:pt x="59680" y="205946"/>
                </a:cubicBezTo>
                <a:cubicBezTo>
                  <a:pt x="50553" y="219636"/>
                  <a:pt x="24352" y="225960"/>
                  <a:pt x="10253" y="230659"/>
                </a:cubicBezTo>
                <a:cubicBezTo>
                  <a:pt x="7507" y="238897"/>
                  <a:pt x="-4766" y="249948"/>
                  <a:pt x="2015" y="255373"/>
                </a:cubicBezTo>
                <a:cubicBezTo>
                  <a:pt x="15058" y="265807"/>
                  <a:pt x="35008" y="260623"/>
                  <a:pt x="51442" y="263611"/>
                </a:cubicBezTo>
                <a:cubicBezTo>
                  <a:pt x="65218" y="266116"/>
                  <a:pt x="78901" y="269103"/>
                  <a:pt x="92631" y="271849"/>
                </a:cubicBezTo>
                <a:cubicBezTo>
                  <a:pt x="89885" y="291071"/>
                  <a:pt x="99556" y="317384"/>
                  <a:pt x="84394" y="329514"/>
                </a:cubicBezTo>
                <a:cubicBezTo>
                  <a:pt x="64977" y="345047"/>
                  <a:pt x="32494" y="326631"/>
                  <a:pt x="10253" y="337751"/>
                </a:cubicBezTo>
                <a:cubicBezTo>
                  <a:pt x="2486" y="341634"/>
                  <a:pt x="12351" y="356325"/>
                  <a:pt x="18491" y="362465"/>
                </a:cubicBezTo>
                <a:cubicBezTo>
                  <a:pt x="27597" y="371571"/>
                  <a:pt x="40280" y="370703"/>
                  <a:pt x="51442" y="37070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811172" y="1560783"/>
            <a:ext cx="735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Thread 5</a:t>
            </a:r>
            <a:endParaRPr lang="en-US" sz="1200" dirty="0">
              <a:latin typeface="+mn-lt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5679870" y="1844824"/>
            <a:ext cx="93183" cy="370725"/>
          </a:xfrm>
          <a:custGeom>
            <a:avLst/>
            <a:gdLst>
              <a:gd name="connsiteX0" fmla="*/ 34967 w 93183"/>
              <a:gd name="connsiteY0" fmla="*/ 0 h 370725"/>
              <a:gd name="connsiteX1" fmla="*/ 51442 w 93183"/>
              <a:gd name="connsiteY1" fmla="*/ 49427 h 370725"/>
              <a:gd name="connsiteX2" fmla="*/ 67918 w 93183"/>
              <a:gd name="connsiteY2" fmla="*/ 74141 h 370725"/>
              <a:gd name="connsiteX3" fmla="*/ 26729 w 93183"/>
              <a:gd name="connsiteY3" fmla="*/ 107092 h 370725"/>
              <a:gd name="connsiteX4" fmla="*/ 10253 w 93183"/>
              <a:gd name="connsiteY4" fmla="*/ 131805 h 370725"/>
              <a:gd name="connsiteX5" fmla="*/ 18491 w 93183"/>
              <a:gd name="connsiteY5" fmla="*/ 156519 h 370725"/>
              <a:gd name="connsiteX6" fmla="*/ 67918 w 93183"/>
              <a:gd name="connsiteY6" fmla="*/ 172995 h 370725"/>
              <a:gd name="connsiteX7" fmla="*/ 59680 w 93183"/>
              <a:gd name="connsiteY7" fmla="*/ 205946 h 370725"/>
              <a:gd name="connsiteX8" fmla="*/ 10253 w 93183"/>
              <a:gd name="connsiteY8" fmla="*/ 230659 h 370725"/>
              <a:gd name="connsiteX9" fmla="*/ 2015 w 93183"/>
              <a:gd name="connsiteY9" fmla="*/ 255373 h 370725"/>
              <a:gd name="connsiteX10" fmla="*/ 51442 w 93183"/>
              <a:gd name="connsiteY10" fmla="*/ 263611 h 370725"/>
              <a:gd name="connsiteX11" fmla="*/ 92631 w 93183"/>
              <a:gd name="connsiteY11" fmla="*/ 271849 h 370725"/>
              <a:gd name="connsiteX12" fmla="*/ 84394 w 93183"/>
              <a:gd name="connsiteY12" fmla="*/ 329514 h 370725"/>
              <a:gd name="connsiteX13" fmla="*/ 10253 w 93183"/>
              <a:gd name="connsiteY13" fmla="*/ 337751 h 370725"/>
              <a:gd name="connsiteX14" fmla="*/ 18491 w 93183"/>
              <a:gd name="connsiteY14" fmla="*/ 362465 h 370725"/>
              <a:gd name="connsiteX15" fmla="*/ 51442 w 93183"/>
              <a:gd name="connsiteY15" fmla="*/ 370703 h 37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183" h="370725">
                <a:moveTo>
                  <a:pt x="34967" y="0"/>
                </a:moveTo>
                <a:cubicBezTo>
                  <a:pt x="6158" y="72022"/>
                  <a:pt x="10369" y="22044"/>
                  <a:pt x="51442" y="49427"/>
                </a:cubicBezTo>
                <a:cubicBezTo>
                  <a:pt x="59680" y="54919"/>
                  <a:pt x="62426" y="65903"/>
                  <a:pt x="67918" y="74141"/>
                </a:cubicBezTo>
                <a:cubicBezTo>
                  <a:pt x="20700" y="144965"/>
                  <a:pt x="83572" y="61618"/>
                  <a:pt x="26729" y="107092"/>
                </a:cubicBezTo>
                <a:cubicBezTo>
                  <a:pt x="18998" y="113277"/>
                  <a:pt x="15745" y="123567"/>
                  <a:pt x="10253" y="131805"/>
                </a:cubicBezTo>
                <a:cubicBezTo>
                  <a:pt x="12999" y="140043"/>
                  <a:pt x="11425" y="151472"/>
                  <a:pt x="18491" y="156519"/>
                </a:cubicBezTo>
                <a:cubicBezTo>
                  <a:pt x="32623" y="166613"/>
                  <a:pt x="67918" y="172995"/>
                  <a:pt x="67918" y="172995"/>
                </a:cubicBezTo>
                <a:cubicBezTo>
                  <a:pt x="65172" y="183979"/>
                  <a:pt x="65960" y="196526"/>
                  <a:pt x="59680" y="205946"/>
                </a:cubicBezTo>
                <a:cubicBezTo>
                  <a:pt x="50553" y="219636"/>
                  <a:pt x="24352" y="225960"/>
                  <a:pt x="10253" y="230659"/>
                </a:cubicBezTo>
                <a:cubicBezTo>
                  <a:pt x="7507" y="238897"/>
                  <a:pt x="-4766" y="249948"/>
                  <a:pt x="2015" y="255373"/>
                </a:cubicBezTo>
                <a:cubicBezTo>
                  <a:pt x="15058" y="265807"/>
                  <a:pt x="35008" y="260623"/>
                  <a:pt x="51442" y="263611"/>
                </a:cubicBezTo>
                <a:cubicBezTo>
                  <a:pt x="65218" y="266116"/>
                  <a:pt x="78901" y="269103"/>
                  <a:pt x="92631" y="271849"/>
                </a:cubicBezTo>
                <a:cubicBezTo>
                  <a:pt x="89885" y="291071"/>
                  <a:pt x="99556" y="317384"/>
                  <a:pt x="84394" y="329514"/>
                </a:cubicBezTo>
                <a:cubicBezTo>
                  <a:pt x="64977" y="345047"/>
                  <a:pt x="32494" y="326631"/>
                  <a:pt x="10253" y="337751"/>
                </a:cubicBezTo>
                <a:cubicBezTo>
                  <a:pt x="2486" y="341634"/>
                  <a:pt x="12351" y="356325"/>
                  <a:pt x="18491" y="362465"/>
                </a:cubicBezTo>
                <a:cubicBezTo>
                  <a:pt x="27597" y="371571"/>
                  <a:pt x="40280" y="370703"/>
                  <a:pt x="51442" y="37070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391015" y="1560783"/>
            <a:ext cx="735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Thread 6</a:t>
            </a:r>
            <a:endParaRPr lang="en-US" sz="1200" dirty="0">
              <a:latin typeface="+mn-lt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6282719" y="1844824"/>
            <a:ext cx="93183" cy="370725"/>
          </a:xfrm>
          <a:custGeom>
            <a:avLst/>
            <a:gdLst>
              <a:gd name="connsiteX0" fmla="*/ 34967 w 93183"/>
              <a:gd name="connsiteY0" fmla="*/ 0 h 370725"/>
              <a:gd name="connsiteX1" fmla="*/ 51442 w 93183"/>
              <a:gd name="connsiteY1" fmla="*/ 49427 h 370725"/>
              <a:gd name="connsiteX2" fmla="*/ 67918 w 93183"/>
              <a:gd name="connsiteY2" fmla="*/ 74141 h 370725"/>
              <a:gd name="connsiteX3" fmla="*/ 26729 w 93183"/>
              <a:gd name="connsiteY3" fmla="*/ 107092 h 370725"/>
              <a:gd name="connsiteX4" fmla="*/ 10253 w 93183"/>
              <a:gd name="connsiteY4" fmla="*/ 131805 h 370725"/>
              <a:gd name="connsiteX5" fmla="*/ 18491 w 93183"/>
              <a:gd name="connsiteY5" fmla="*/ 156519 h 370725"/>
              <a:gd name="connsiteX6" fmla="*/ 67918 w 93183"/>
              <a:gd name="connsiteY6" fmla="*/ 172995 h 370725"/>
              <a:gd name="connsiteX7" fmla="*/ 59680 w 93183"/>
              <a:gd name="connsiteY7" fmla="*/ 205946 h 370725"/>
              <a:gd name="connsiteX8" fmla="*/ 10253 w 93183"/>
              <a:gd name="connsiteY8" fmla="*/ 230659 h 370725"/>
              <a:gd name="connsiteX9" fmla="*/ 2015 w 93183"/>
              <a:gd name="connsiteY9" fmla="*/ 255373 h 370725"/>
              <a:gd name="connsiteX10" fmla="*/ 51442 w 93183"/>
              <a:gd name="connsiteY10" fmla="*/ 263611 h 370725"/>
              <a:gd name="connsiteX11" fmla="*/ 92631 w 93183"/>
              <a:gd name="connsiteY11" fmla="*/ 271849 h 370725"/>
              <a:gd name="connsiteX12" fmla="*/ 84394 w 93183"/>
              <a:gd name="connsiteY12" fmla="*/ 329514 h 370725"/>
              <a:gd name="connsiteX13" fmla="*/ 10253 w 93183"/>
              <a:gd name="connsiteY13" fmla="*/ 337751 h 370725"/>
              <a:gd name="connsiteX14" fmla="*/ 18491 w 93183"/>
              <a:gd name="connsiteY14" fmla="*/ 362465 h 370725"/>
              <a:gd name="connsiteX15" fmla="*/ 51442 w 93183"/>
              <a:gd name="connsiteY15" fmla="*/ 370703 h 37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183" h="370725">
                <a:moveTo>
                  <a:pt x="34967" y="0"/>
                </a:moveTo>
                <a:cubicBezTo>
                  <a:pt x="6158" y="72022"/>
                  <a:pt x="10369" y="22044"/>
                  <a:pt x="51442" y="49427"/>
                </a:cubicBezTo>
                <a:cubicBezTo>
                  <a:pt x="59680" y="54919"/>
                  <a:pt x="62426" y="65903"/>
                  <a:pt x="67918" y="74141"/>
                </a:cubicBezTo>
                <a:cubicBezTo>
                  <a:pt x="20700" y="144965"/>
                  <a:pt x="83572" y="61618"/>
                  <a:pt x="26729" y="107092"/>
                </a:cubicBezTo>
                <a:cubicBezTo>
                  <a:pt x="18998" y="113277"/>
                  <a:pt x="15745" y="123567"/>
                  <a:pt x="10253" y="131805"/>
                </a:cubicBezTo>
                <a:cubicBezTo>
                  <a:pt x="12999" y="140043"/>
                  <a:pt x="11425" y="151472"/>
                  <a:pt x="18491" y="156519"/>
                </a:cubicBezTo>
                <a:cubicBezTo>
                  <a:pt x="32623" y="166613"/>
                  <a:pt x="67918" y="172995"/>
                  <a:pt x="67918" y="172995"/>
                </a:cubicBezTo>
                <a:cubicBezTo>
                  <a:pt x="65172" y="183979"/>
                  <a:pt x="65960" y="196526"/>
                  <a:pt x="59680" y="205946"/>
                </a:cubicBezTo>
                <a:cubicBezTo>
                  <a:pt x="50553" y="219636"/>
                  <a:pt x="24352" y="225960"/>
                  <a:pt x="10253" y="230659"/>
                </a:cubicBezTo>
                <a:cubicBezTo>
                  <a:pt x="7507" y="238897"/>
                  <a:pt x="-4766" y="249948"/>
                  <a:pt x="2015" y="255373"/>
                </a:cubicBezTo>
                <a:cubicBezTo>
                  <a:pt x="15058" y="265807"/>
                  <a:pt x="35008" y="260623"/>
                  <a:pt x="51442" y="263611"/>
                </a:cubicBezTo>
                <a:cubicBezTo>
                  <a:pt x="65218" y="266116"/>
                  <a:pt x="78901" y="269103"/>
                  <a:pt x="92631" y="271849"/>
                </a:cubicBezTo>
                <a:cubicBezTo>
                  <a:pt x="89885" y="291071"/>
                  <a:pt x="99556" y="317384"/>
                  <a:pt x="84394" y="329514"/>
                </a:cubicBezTo>
                <a:cubicBezTo>
                  <a:pt x="64977" y="345047"/>
                  <a:pt x="32494" y="326631"/>
                  <a:pt x="10253" y="337751"/>
                </a:cubicBezTo>
                <a:cubicBezTo>
                  <a:pt x="2486" y="341634"/>
                  <a:pt x="12351" y="356325"/>
                  <a:pt x="18491" y="362465"/>
                </a:cubicBezTo>
                <a:cubicBezTo>
                  <a:pt x="27597" y="371571"/>
                  <a:pt x="40280" y="370703"/>
                  <a:pt x="51442" y="37070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993864" y="1560783"/>
            <a:ext cx="735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Thread 7</a:t>
            </a:r>
            <a:endParaRPr lang="en-US" sz="1200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6885380" y="1837782"/>
            <a:ext cx="93183" cy="370725"/>
          </a:xfrm>
          <a:custGeom>
            <a:avLst/>
            <a:gdLst>
              <a:gd name="connsiteX0" fmla="*/ 34967 w 93183"/>
              <a:gd name="connsiteY0" fmla="*/ 0 h 370725"/>
              <a:gd name="connsiteX1" fmla="*/ 51442 w 93183"/>
              <a:gd name="connsiteY1" fmla="*/ 49427 h 370725"/>
              <a:gd name="connsiteX2" fmla="*/ 67918 w 93183"/>
              <a:gd name="connsiteY2" fmla="*/ 74141 h 370725"/>
              <a:gd name="connsiteX3" fmla="*/ 26729 w 93183"/>
              <a:gd name="connsiteY3" fmla="*/ 107092 h 370725"/>
              <a:gd name="connsiteX4" fmla="*/ 10253 w 93183"/>
              <a:gd name="connsiteY4" fmla="*/ 131805 h 370725"/>
              <a:gd name="connsiteX5" fmla="*/ 18491 w 93183"/>
              <a:gd name="connsiteY5" fmla="*/ 156519 h 370725"/>
              <a:gd name="connsiteX6" fmla="*/ 67918 w 93183"/>
              <a:gd name="connsiteY6" fmla="*/ 172995 h 370725"/>
              <a:gd name="connsiteX7" fmla="*/ 59680 w 93183"/>
              <a:gd name="connsiteY7" fmla="*/ 205946 h 370725"/>
              <a:gd name="connsiteX8" fmla="*/ 10253 w 93183"/>
              <a:gd name="connsiteY8" fmla="*/ 230659 h 370725"/>
              <a:gd name="connsiteX9" fmla="*/ 2015 w 93183"/>
              <a:gd name="connsiteY9" fmla="*/ 255373 h 370725"/>
              <a:gd name="connsiteX10" fmla="*/ 51442 w 93183"/>
              <a:gd name="connsiteY10" fmla="*/ 263611 h 370725"/>
              <a:gd name="connsiteX11" fmla="*/ 92631 w 93183"/>
              <a:gd name="connsiteY11" fmla="*/ 271849 h 370725"/>
              <a:gd name="connsiteX12" fmla="*/ 84394 w 93183"/>
              <a:gd name="connsiteY12" fmla="*/ 329514 h 370725"/>
              <a:gd name="connsiteX13" fmla="*/ 10253 w 93183"/>
              <a:gd name="connsiteY13" fmla="*/ 337751 h 370725"/>
              <a:gd name="connsiteX14" fmla="*/ 18491 w 93183"/>
              <a:gd name="connsiteY14" fmla="*/ 362465 h 370725"/>
              <a:gd name="connsiteX15" fmla="*/ 51442 w 93183"/>
              <a:gd name="connsiteY15" fmla="*/ 370703 h 37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183" h="370725">
                <a:moveTo>
                  <a:pt x="34967" y="0"/>
                </a:moveTo>
                <a:cubicBezTo>
                  <a:pt x="6158" y="72022"/>
                  <a:pt x="10369" y="22044"/>
                  <a:pt x="51442" y="49427"/>
                </a:cubicBezTo>
                <a:cubicBezTo>
                  <a:pt x="59680" y="54919"/>
                  <a:pt x="62426" y="65903"/>
                  <a:pt x="67918" y="74141"/>
                </a:cubicBezTo>
                <a:cubicBezTo>
                  <a:pt x="20700" y="144965"/>
                  <a:pt x="83572" y="61618"/>
                  <a:pt x="26729" y="107092"/>
                </a:cubicBezTo>
                <a:cubicBezTo>
                  <a:pt x="18998" y="113277"/>
                  <a:pt x="15745" y="123567"/>
                  <a:pt x="10253" y="131805"/>
                </a:cubicBezTo>
                <a:cubicBezTo>
                  <a:pt x="12999" y="140043"/>
                  <a:pt x="11425" y="151472"/>
                  <a:pt x="18491" y="156519"/>
                </a:cubicBezTo>
                <a:cubicBezTo>
                  <a:pt x="32623" y="166613"/>
                  <a:pt x="67918" y="172995"/>
                  <a:pt x="67918" y="172995"/>
                </a:cubicBezTo>
                <a:cubicBezTo>
                  <a:pt x="65172" y="183979"/>
                  <a:pt x="65960" y="196526"/>
                  <a:pt x="59680" y="205946"/>
                </a:cubicBezTo>
                <a:cubicBezTo>
                  <a:pt x="50553" y="219636"/>
                  <a:pt x="24352" y="225960"/>
                  <a:pt x="10253" y="230659"/>
                </a:cubicBezTo>
                <a:cubicBezTo>
                  <a:pt x="7507" y="238897"/>
                  <a:pt x="-4766" y="249948"/>
                  <a:pt x="2015" y="255373"/>
                </a:cubicBezTo>
                <a:cubicBezTo>
                  <a:pt x="15058" y="265807"/>
                  <a:pt x="35008" y="260623"/>
                  <a:pt x="51442" y="263611"/>
                </a:cubicBezTo>
                <a:cubicBezTo>
                  <a:pt x="65218" y="266116"/>
                  <a:pt x="78901" y="269103"/>
                  <a:pt x="92631" y="271849"/>
                </a:cubicBezTo>
                <a:cubicBezTo>
                  <a:pt x="89885" y="291071"/>
                  <a:pt x="99556" y="317384"/>
                  <a:pt x="84394" y="329514"/>
                </a:cubicBezTo>
                <a:cubicBezTo>
                  <a:pt x="64977" y="345047"/>
                  <a:pt x="32494" y="326631"/>
                  <a:pt x="10253" y="337751"/>
                </a:cubicBezTo>
                <a:cubicBezTo>
                  <a:pt x="2486" y="341634"/>
                  <a:pt x="12351" y="356325"/>
                  <a:pt x="18491" y="362465"/>
                </a:cubicBezTo>
                <a:cubicBezTo>
                  <a:pt x="27597" y="371571"/>
                  <a:pt x="40280" y="370703"/>
                  <a:pt x="51442" y="37070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596525" y="1553741"/>
            <a:ext cx="735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Thread 8</a:t>
            </a:r>
            <a:endParaRPr lang="en-US" sz="1200" dirty="0">
              <a:latin typeface="+mn-lt"/>
            </a:endParaRPr>
          </a:p>
        </p:txBody>
      </p:sp>
      <p:pic>
        <p:nvPicPr>
          <p:cNvPr id="2052" name="Picture 4" descr="http://png-4.findicons.com/files/icons/2711/free_icons_for_windows8_metro/512/process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572" y="3645024"/>
            <a:ext cx="1114272" cy="111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http://png-4.findicons.com/files/icons/2711/free_icons_for_windows8_metro/512/process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881" y="3645024"/>
            <a:ext cx="1114272" cy="111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http://png-4.findicons.com/files/icons/2711/free_icons_for_windows8_metro/512/process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190" y="3645024"/>
            <a:ext cx="1114272" cy="111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313823" y="4869160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CPU 1</a:t>
            </a:r>
            <a:endParaRPr lang="en-US" sz="1200" dirty="0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26444" y="4869159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CPU 2</a:t>
            </a:r>
            <a:endParaRPr lang="en-US" sz="1200" dirty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36441" y="4869159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CPU 3</a:t>
            </a:r>
            <a:endParaRPr lang="en-US" sz="1200" dirty="0">
              <a:latin typeface="+mn-lt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936776" y="2348880"/>
            <a:ext cx="1689668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410359" y="2269830"/>
            <a:ext cx="1326617" cy="51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073667" y="2294599"/>
            <a:ext cx="737505" cy="48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614135" y="2325412"/>
            <a:ext cx="290882" cy="48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953000" y="2294599"/>
            <a:ext cx="193619" cy="51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5046845" y="2294599"/>
            <a:ext cx="633026" cy="51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5146619" y="2281734"/>
            <a:ext cx="1136100" cy="52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5288447" y="2256965"/>
            <a:ext cx="1596934" cy="54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65087" y="2818892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Scheduler</a:t>
            </a:r>
            <a:endParaRPr lang="en-US" dirty="0">
              <a:latin typeface="+mn-lt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3997262" y="3161746"/>
            <a:ext cx="813910" cy="483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100028" y="3161746"/>
            <a:ext cx="673025" cy="508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4" idx="2"/>
          </p:cNvCxnSpPr>
          <p:nvPr/>
        </p:nvCxnSpPr>
        <p:spPr>
          <a:xfrm flipH="1">
            <a:off x="4905017" y="3188224"/>
            <a:ext cx="18877" cy="37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27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Stalls</a:t>
            </a:r>
          </a:p>
          <a:p>
            <a:pPr marL="0" indent="0">
              <a:buNone/>
            </a:pPr>
            <a:r>
              <a:rPr lang="en-US" dirty="0" smtClean="0"/>
              <a:t>Race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2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in C++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6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an API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Windows only: </a:t>
            </a:r>
            <a:r>
              <a:rPr lang="en-US" dirty="0" err="1" smtClean="0"/>
              <a:t>CreateProcess</a:t>
            </a:r>
            <a:r>
              <a:rPr lang="en-US" dirty="0" smtClean="0"/>
              <a:t>(), </a:t>
            </a:r>
            <a:r>
              <a:rPr lang="en-US" dirty="0" err="1" smtClean="0"/>
              <a:t>CreateThread</a:t>
            </a:r>
            <a:r>
              <a:rPr lang="en-US" dirty="0" smtClean="0"/>
              <a:t>(), 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POSIX only: fork(),  </a:t>
            </a:r>
            <a:r>
              <a:rPr lang="en-US" dirty="0" err="1" smtClean="0"/>
              <a:t>pthreads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C++11 standard library: thread </a:t>
            </a:r>
            <a:r>
              <a:rPr lang="en-US" b="1" dirty="0" smtClean="0"/>
              <a:t>class</a:t>
            </a:r>
            <a:r>
              <a:rPr lang="en-US" dirty="0" smtClean="0"/>
              <a:t> (no process equivalent)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52572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threaded program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1708" y="1340768"/>
            <a:ext cx="892899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&lt;thread&gt;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print_numbers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thread_id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nn-NO" sz="1400" dirty="0">
                <a:latin typeface="Consolas" panose="020B0609020204030204" pitchFamily="49" charset="0"/>
                <a:cs typeface="Consolas" panose="020B0609020204030204" pitchFamily="49" charset="0"/>
              </a:rPr>
              <a:t>    for (int i = 0; i &lt; count; i++)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&lt;&lt; "Thread " &lt;&lt;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thread_id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" printing " &lt;&lt;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main(void)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thread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thread_1_object(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print_numbers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1, 10);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thread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thread_2_object(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print_numbers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2, 10);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&lt;&lt; "Waiting for both threads to complete..." &lt;&lt;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thread_1_object.join();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thread_2_object.join();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639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shared, what’s separate?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3880" y="1340768"/>
            <a:ext cx="893824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&lt;thread&gt;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ExampleObject.h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global_variable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thread_function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argument,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ExampleObject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obj_ptr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400" dirty="0">
                <a:latin typeface="Consolas" panose="020B0609020204030204" pitchFamily="49" charset="0"/>
                <a:cs typeface="Consolas" panose="020B0609020204030204" pitchFamily="49" charset="0"/>
              </a:rPr>
              <a:t>    static int static_local_variable = </a:t>
            </a:r>
            <a:r>
              <a:rPr lang="nn-NO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2;</a:t>
            </a:r>
            <a:endParaRPr lang="nn-NO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1400" dirty="0">
                <a:latin typeface="Consolas" panose="020B0609020204030204" pitchFamily="49" charset="0"/>
                <a:cs typeface="Consolas" panose="020B0609020204030204" pitchFamily="49" charset="0"/>
              </a:rPr>
              <a:t>    int local_variable = </a:t>
            </a:r>
            <a:r>
              <a:rPr lang="nn-NO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3;</a:t>
            </a:r>
            <a:endParaRPr lang="nn-NO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cout &lt;&lt; "Hello" &lt;&lt; </a:t>
            </a:r>
            <a:r>
              <a:rPr lang="nn-NO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obj_ptr.member_variable &lt;&lt; endl</a:t>
            </a:r>
            <a:r>
              <a:rPr lang="nn-NO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main(void)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ExampleObject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obj_ptr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ExampleObject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(6);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local_variable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4;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thread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thread_object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thread_function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5,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obj_ptr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thread_object.join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507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compute a dot product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2520" y="3645024"/>
            <a:ext cx="67619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 size = 1000 };</a:t>
            </a:r>
          </a:p>
          <a:p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a[size] = ...;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b[size] = ...;</a:t>
            </a:r>
          </a:p>
          <a:p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"Result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dot_product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b, size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32520" y="1700808"/>
            <a:ext cx="4953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dot_product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(float* a, float* b,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float sum =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0.f;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for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0;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count; ++count)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sum += (*a++) * (*b++);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return sum;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14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Parallelize it 1/4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2520" y="2348880"/>
            <a:ext cx="676195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 size = 1000 };</a:t>
            </a:r>
          </a:p>
          <a:p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a[size] = ...;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b[size] = ...;</a:t>
            </a:r>
          </a:p>
          <a:p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half = size/2;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float result = 0;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result +=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dot_product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(a +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0,    b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0,    half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result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dot_product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(a + half, b + half, half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"Result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" &lt;&lt; result &lt;&lt;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32520" y="1693834"/>
            <a:ext cx="69127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dot_product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(float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* a, float* b,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count);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39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Parallelize it 2/4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8115" y="2768148"/>
            <a:ext cx="676195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 size = 1000 };</a:t>
            </a:r>
          </a:p>
          <a:p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a[size] = ...;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b[size] = ...;</a:t>
            </a:r>
          </a:p>
          <a:p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half = size/2;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float result = 0;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accumulate_dot_product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+ 0,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b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+ 0,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half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&amp;result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accumulate_dot_product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half, b + half,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half,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&amp;result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"Result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" &lt;&lt; result &lt;&lt;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32520" y="1693834"/>
            <a:ext cx="74168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accumulate_dot_product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(float* a, float* b,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count, float* result)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*result = *result +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dot_product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(a, b, count);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973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b="1" dirty="0" smtClean="0"/>
              <a:t>Theory</a:t>
            </a:r>
          </a:p>
          <a:p>
            <a:pPr marL="0" indent="0">
              <a:buNone/>
            </a:pPr>
            <a:r>
              <a:rPr lang="en-US" sz="3000" dirty="0" smtClean="0"/>
              <a:t>	History / overview</a:t>
            </a:r>
          </a:p>
          <a:p>
            <a:pPr marL="0" indent="0">
              <a:buNone/>
            </a:pPr>
            <a:r>
              <a:rPr lang="en-US" sz="3000" dirty="0" smtClean="0"/>
              <a:t>	Multithreaded programming in modern C++</a:t>
            </a:r>
          </a:p>
          <a:p>
            <a:pPr marL="0" indent="0">
              <a:buNone/>
            </a:pPr>
            <a:r>
              <a:rPr lang="en-US" sz="3000" b="1" dirty="0" smtClean="0"/>
              <a:t>Practice</a:t>
            </a:r>
          </a:p>
          <a:p>
            <a:pPr marL="0" indent="0">
              <a:buNone/>
            </a:pPr>
            <a:r>
              <a:rPr lang="en-US" sz="3000" b="1" dirty="0"/>
              <a:t>	</a:t>
            </a:r>
            <a:r>
              <a:rPr lang="en-US" sz="3000" dirty="0" smtClean="0"/>
              <a:t>Parallelize a prime-number generator</a:t>
            </a:r>
          </a:p>
        </p:txBody>
      </p:sp>
    </p:spTree>
    <p:extLst>
      <p:ext uri="{BB962C8B-B14F-4D97-AF65-F5344CB8AC3E}">
        <p14:creationId xmlns:p14="http://schemas.microsoft.com/office/powerpoint/2010/main" val="416430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Parallelize it 3/4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2520" y="1628800"/>
            <a:ext cx="89942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accumulate_dot_product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(float* a, float* b,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count, float* result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 size = 1000 };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float a[size] = ...;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float b[size] = ...;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half = size/2;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float result = 0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thread thread_1_object(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accumulate_dot_product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 + 0,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b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+ 0,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half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&amp;result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thread thread_2_object(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accumulate_dot_product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half, b + half, half,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&amp;result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thread_1_object.join();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thread_2_object.join();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"Result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" &lt;&lt; result &lt;&lt;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186564" y="3645024"/>
            <a:ext cx="1014908" cy="11521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29870" y="3275692"/>
            <a:ext cx="164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n-lt"/>
              </a:rPr>
              <a:t>Race condition!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492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 ahoy!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0"/>
            <a:ext cx="913822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“What if two threads </a:t>
            </a:r>
            <a:r>
              <a:rPr lang="en-US" dirty="0" smtClean="0"/>
              <a:t>try to do </a:t>
            </a:r>
            <a:r>
              <a:rPr lang="en-US" dirty="0" smtClean="0"/>
              <a:t>this at the same time?”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848544" y="2708920"/>
            <a:ext cx="74168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accumulate_dot_product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(float* a, float* b,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count, float* result)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*result = *result +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dot_product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(a, b, count);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23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a race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6" y="1844824"/>
            <a:ext cx="4746625" cy="42813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Thread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*result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temp +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dot_product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*result = temp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1" y="1844824"/>
            <a:ext cx="4746625" cy="42813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Thread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*result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temp +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dot_product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result = temp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83201" y="1844824"/>
            <a:ext cx="0" cy="3744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97587" y="1307895"/>
            <a:ext cx="9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Time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20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a race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6" y="1844824"/>
            <a:ext cx="4746625" cy="42813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Thread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*result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temp +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dot_product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*result = temp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1" y="1844824"/>
            <a:ext cx="4746625" cy="42813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Thread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*result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temp +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dot_product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result = temp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83201" y="1844824"/>
            <a:ext cx="0" cy="3744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97587" y="1307895"/>
            <a:ext cx="9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Time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480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a race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6" y="1844824"/>
            <a:ext cx="4746625" cy="42813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Thread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*result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temp +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dot_product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*result = temp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1" y="1844824"/>
            <a:ext cx="4746625" cy="42813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Thread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*result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temp +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dot_product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result = temp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83201" y="1844824"/>
            <a:ext cx="0" cy="3744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97587" y="1307895"/>
            <a:ext cx="9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Time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585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a race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6" y="1844824"/>
            <a:ext cx="4746625" cy="42813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Thread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*result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temp +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dot_product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*result = temp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1" y="1844824"/>
            <a:ext cx="4746625" cy="42813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Thread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*result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temp +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dot_product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result = temp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83201" y="1844824"/>
            <a:ext cx="0" cy="3744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97587" y="1307895"/>
            <a:ext cx="9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Time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551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a race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6" y="1844824"/>
            <a:ext cx="4746625" cy="42813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Thread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*result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temp +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dot_product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 = temp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1" y="1844824"/>
            <a:ext cx="4746625" cy="42813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Thread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*result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temp +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dot_product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result = temp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83201" y="1844824"/>
            <a:ext cx="0" cy="3744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97587" y="1307895"/>
            <a:ext cx="9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Time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492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race conditions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Race conditions is all about the data!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Strategies:</a:t>
            </a:r>
          </a:p>
          <a:p>
            <a:pPr>
              <a:buFontTx/>
              <a:buChar char="-"/>
            </a:pPr>
            <a:r>
              <a:rPr lang="en-US" dirty="0" smtClean="0"/>
              <a:t>Avoid sharing data between threads</a:t>
            </a:r>
          </a:p>
          <a:p>
            <a:pPr>
              <a:buFontTx/>
              <a:buChar char="-"/>
            </a:pPr>
            <a:r>
              <a:rPr lang="en-US" dirty="0" smtClean="0"/>
              <a:t>Use </a:t>
            </a:r>
            <a:r>
              <a:rPr lang="en-US" b="1" dirty="0" smtClean="0"/>
              <a:t>proven constructs</a:t>
            </a:r>
            <a:r>
              <a:rPr lang="en-US" dirty="0" smtClean="0"/>
              <a:t> for synchronization between threads</a:t>
            </a:r>
          </a:p>
        </p:txBody>
      </p:sp>
    </p:spTree>
    <p:extLst>
      <p:ext uri="{BB962C8B-B14F-4D97-AF65-F5344CB8AC3E}">
        <p14:creationId xmlns:p14="http://schemas.microsoft.com/office/powerpoint/2010/main" val="937550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tools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mutexes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condition variables</a:t>
            </a:r>
          </a:p>
          <a:p>
            <a:pPr marL="0" indent="0">
              <a:buNone/>
            </a:pPr>
            <a:r>
              <a:rPr lang="en-US" dirty="0" smtClean="0"/>
              <a:t>futures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atomic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20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r>
              <a:rPr lang="en-US" dirty="0" smtClean="0"/>
              <a:t> (mutual exclusion)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00050" lvl="1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counter_mutex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counter;</a:t>
            </a:r>
          </a:p>
          <a:p>
            <a:pPr marL="400050" lvl="1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count_upward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count)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 count;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400050" lvl="1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counter_mutex.lock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counter = counter + 1;</a:t>
            </a:r>
          </a:p>
          <a:p>
            <a:pPr marL="400050" lvl="1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counter_mutex.unlock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... Main program calls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count_upward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on many different threads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79716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MULTITASKING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8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Mutex</a:t>
            </a:r>
            <a:r>
              <a:rPr lang="en-US" dirty="0"/>
              <a:t> (mutual exclusion) example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00050" lvl="1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counter_mutex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counter;</a:t>
            </a:r>
          </a:p>
          <a:p>
            <a:pPr marL="400050" lvl="1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count_upward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count)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 count;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400050" lvl="1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lock_guard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guard(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results_mutex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counter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counter + 1;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... Main program calls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count_upward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on many different threads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972444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practices for </a:t>
            </a:r>
            <a:r>
              <a:rPr lang="en-US" dirty="0" err="1" smtClean="0"/>
              <a:t>mutexes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0"/>
            <a:ext cx="9066212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One </a:t>
            </a:r>
            <a:r>
              <a:rPr lang="en-US" dirty="0" err="1"/>
              <a:t>mutex</a:t>
            </a:r>
            <a:r>
              <a:rPr lang="en-US" dirty="0"/>
              <a:t> </a:t>
            </a:r>
            <a:r>
              <a:rPr lang="en-US" dirty="0" smtClean="0"/>
              <a:t>per data structure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Hold </a:t>
            </a:r>
            <a:r>
              <a:rPr lang="en-US" dirty="0"/>
              <a:t>the </a:t>
            </a:r>
            <a:r>
              <a:rPr lang="en-US" dirty="0" err="1"/>
              <a:t>mutex</a:t>
            </a:r>
            <a:r>
              <a:rPr lang="en-US" dirty="0"/>
              <a:t> for as short </a:t>
            </a:r>
            <a:r>
              <a:rPr lang="en-US" dirty="0" smtClean="0"/>
              <a:t>period of time as possible</a:t>
            </a:r>
          </a:p>
        </p:txBody>
      </p:sp>
    </p:spTree>
    <p:extLst>
      <p:ext uri="{BB962C8B-B14F-4D97-AF65-F5344CB8AC3E}">
        <p14:creationId xmlns:p14="http://schemas.microsoft.com/office/powerpoint/2010/main" val="1435041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75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Parallelize a prime number finder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Parallelize the example code. Avoid race conditions. Discuss with fellow students.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Project: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http://www.github.com/kalmalyzer/FindPrimes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References: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http://www.cplusplus.com/reference/thread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http://www.cplusplus.com/reference/mutex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7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Multitasking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Wikipedia: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“Multitasking is the concept of performing multiple tasks over a certain period of time by executing them concurrently”</a:t>
            </a:r>
          </a:p>
        </p:txBody>
      </p:sp>
    </p:spTree>
    <p:extLst>
      <p:ext uri="{BB962C8B-B14F-4D97-AF65-F5344CB8AC3E}">
        <p14:creationId xmlns:p14="http://schemas.microsoft.com/office/powerpoint/2010/main" val="343450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you want to multitask in software?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844824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“I have one computer, and I want it to run multiple programs at the same time.”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“I am developing a program, and I want to move some logic off into long-running background jobs.”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“I am developing a program, and I want it to use several CPU cores in parallel to increase computational throughput.”</a:t>
            </a:r>
          </a:p>
        </p:txBody>
      </p:sp>
    </p:spTree>
    <p:extLst>
      <p:ext uri="{BB962C8B-B14F-4D97-AF65-F5344CB8AC3E}">
        <p14:creationId xmlns:p14="http://schemas.microsoft.com/office/powerpoint/2010/main" val="217446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Cooperative multitasking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Example: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Needs: an OS that can load in several programs at once, and can switch between them when asked to</a:t>
            </a:r>
          </a:p>
          <a:p>
            <a:pPr marL="0" indent="0">
              <a:buNone/>
            </a:pPr>
            <a:r>
              <a:rPr lang="en-US" sz="2800" dirty="0"/>
              <a:t>Downside: one badly-behaved program affects the whole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20752" y="1700808"/>
            <a:ext cx="26276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program1()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do_work_1();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do_work_2();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do_work_3();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7096" y="1977807"/>
            <a:ext cx="26276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program2()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do_work_4();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do_work_5();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10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Preemptive multitasking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Example: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Needs: an OS that can load in several programs at once, and can </a:t>
            </a:r>
            <a:r>
              <a:rPr lang="en-US" sz="2800" dirty="0" smtClean="0"/>
              <a:t>pre-empt (interrupt) them and switch between them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Can programs still affect each other? Can programs still talk to each other?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720752" y="1844824"/>
            <a:ext cx="26276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program1()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do_work_1();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do_work_2();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do_work_3();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7096" y="1983323"/>
            <a:ext cx="26276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program2()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do_work_4();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do_work_5();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19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Process/thread model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40341" y="2342284"/>
            <a:ext cx="1800200" cy="1800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87580" y="2430824"/>
            <a:ext cx="10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Process C</a:t>
            </a:r>
            <a:endParaRPr lang="en-US" dirty="0">
              <a:latin typeface="+mn-lt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927568" y="3101040"/>
            <a:ext cx="93183" cy="370725"/>
          </a:xfrm>
          <a:custGeom>
            <a:avLst/>
            <a:gdLst>
              <a:gd name="connsiteX0" fmla="*/ 34967 w 93183"/>
              <a:gd name="connsiteY0" fmla="*/ 0 h 370725"/>
              <a:gd name="connsiteX1" fmla="*/ 51442 w 93183"/>
              <a:gd name="connsiteY1" fmla="*/ 49427 h 370725"/>
              <a:gd name="connsiteX2" fmla="*/ 67918 w 93183"/>
              <a:gd name="connsiteY2" fmla="*/ 74141 h 370725"/>
              <a:gd name="connsiteX3" fmla="*/ 26729 w 93183"/>
              <a:gd name="connsiteY3" fmla="*/ 107092 h 370725"/>
              <a:gd name="connsiteX4" fmla="*/ 10253 w 93183"/>
              <a:gd name="connsiteY4" fmla="*/ 131805 h 370725"/>
              <a:gd name="connsiteX5" fmla="*/ 18491 w 93183"/>
              <a:gd name="connsiteY5" fmla="*/ 156519 h 370725"/>
              <a:gd name="connsiteX6" fmla="*/ 67918 w 93183"/>
              <a:gd name="connsiteY6" fmla="*/ 172995 h 370725"/>
              <a:gd name="connsiteX7" fmla="*/ 59680 w 93183"/>
              <a:gd name="connsiteY7" fmla="*/ 205946 h 370725"/>
              <a:gd name="connsiteX8" fmla="*/ 10253 w 93183"/>
              <a:gd name="connsiteY8" fmla="*/ 230659 h 370725"/>
              <a:gd name="connsiteX9" fmla="*/ 2015 w 93183"/>
              <a:gd name="connsiteY9" fmla="*/ 255373 h 370725"/>
              <a:gd name="connsiteX10" fmla="*/ 51442 w 93183"/>
              <a:gd name="connsiteY10" fmla="*/ 263611 h 370725"/>
              <a:gd name="connsiteX11" fmla="*/ 92631 w 93183"/>
              <a:gd name="connsiteY11" fmla="*/ 271849 h 370725"/>
              <a:gd name="connsiteX12" fmla="*/ 84394 w 93183"/>
              <a:gd name="connsiteY12" fmla="*/ 329514 h 370725"/>
              <a:gd name="connsiteX13" fmla="*/ 10253 w 93183"/>
              <a:gd name="connsiteY13" fmla="*/ 337751 h 370725"/>
              <a:gd name="connsiteX14" fmla="*/ 18491 w 93183"/>
              <a:gd name="connsiteY14" fmla="*/ 362465 h 370725"/>
              <a:gd name="connsiteX15" fmla="*/ 51442 w 93183"/>
              <a:gd name="connsiteY15" fmla="*/ 370703 h 37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183" h="370725">
                <a:moveTo>
                  <a:pt x="34967" y="0"/>
                </a:moveTo>
                <a:cubicBezTo>
                  <a:pt x="6158" y="72022"/>
                  <a:pt x="10369" y="22044"/>
                  <a:pt x="51442" y="49427"/>
                </a:cubicBezTo>
                <a:cubicBezTo>
                  <a:pt x="59680" y="54919"/>
                  <a:pt x="62426" y="65903"/>
                  <a:pt x="67918" y="74141"/>
                </a:cubicBezTo>
                <a:cubicBezTo>
                  <a:pt x="20700" y="144965"/>
                  <a:pt x="83572" y="61618"/>
                  <a:pt x="26729" y="107092"/>
                </a:cubicBezTo>
                <a:cubicBezTo>
                  <a:pt x="18998" y="113277"/>
                  <a:pt x="15745" y="123567"/>
                  <a:pt x="10253" y="131805"/>
                </a:cubicBezTo>
                <a:cubicBezTo>
                  <a:pt x="12999" y="140043"/>
                  <a:pt x="11425" y="151472"/>
                  <a:pt x="18491" y="156519"/>
                </a:cubicBezTo>
                <a:cubicBezTo>
                  <a:pt x="32623" y="166613"/>
                  <a:pt x="67918" y="172995"/>
                  <a:pt x="67918" y="172995"/>
                </a:cubicBezTo>
                <a:cubicBezTo>
                  <a:pt x="65172" y="183979"/>
                  <a:pt x="65960" y="196526"/>
                  <a:pt x="59680" y="205946"/>
                </a:cubicBezTo>
                <a:cubicBezTo>
                  <a:pt x="50553" y="219636"/>
                  <a:pt x="24352" y="225960"/>
                  <a:pt x="10253" y="230659"/>
                </a:cubicBezTo>
                <a:cubicBezTo>
                  <a:pt x="7507" y="238897"/>
                  <a:pt x="-4766" y="249948"/>
                  <a:pt x="2015" y="255373"/>
                </a:cubicBezTo>
                <a:cubicBezTo>
                  <a:pt x="15058" y="265807"/>
                  <a:pt x="35008" y="260623"/>
                  <a:pt x="51442" y="263611"/>
                </a:cubicBezTo>
                <a:cubicBezTo>
                  <a:pt x="65218" y="266116"/>
                  <a:pt x="78901" y="269103"/>
                  <a:pt x="92631" y="271849"/>
                </a:cubicBezTo>
                <a:cubicBezTo>
                  <a:pt x="89885" y="291071"/>
                  <a:pt x="99556" y="317384"/>
                  <a:pt x="84394" y="329514"/>
                </a:cubicBezTo>
                <a:cubicBezTo>
                  <a:pt x="64977" y="345047"/>
                  <a:pt x="32494" y="326631"/>
                  <a:pt x="10253" y="337751"/>
                </a:cubicBezTo>
                <a:cubicBezTo>
                  <a:pt x="2486" y="341634"/>
                  <a:pt x="12351" y="356325"/>
                  <a:pt x="18491" y="362465"/>
                </a:cubicBezTo>
                <a:cubicBezTo>
                  <a:pt x="27597" y="371571"/>
                  <a:pt x="40280" y="370703"/>
                  <a:pt x="51442" y="37070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6035526" y="3428582"/>
            <a:ext cx="93183" cy="370725"/>
          </a:xfrm>
          <a:custGeom>
            <a:avLst/>
            <a:gdLst>
              <a:gd name="connsiteX0" fmla="*/ 34967 w 93183"/>
              <a:gd name="connsiteY0" fmla="*/ 0 h 370725"/>
              <a:gd name="connsiteX1" fmla="*/ 51442 w 93183"/>
              <a:gd name="connsiteY1" fmla="*/ 49427 h 370725"/>
              <a:gd name="connsiteX2" fmla="*/ 67918 w 93183"/>
              <a:gd name="connsiteY2" fmla="*/ 74141 h 370725"/>
              <a:gd name="connsiteX3" fmla="*/ 26729 w 93183"/>
              <a:gd name="connsiteY3" fmla="*/ 107092 h 370725"/>
              <a:gd name="connsiteX4" fmla="*/ 10253 w 93183"/>
              <a:gd name="connsiteY4" fmla="*/ 131805 h 370725"/>
              <a:gd name="connsiteX5" fmla="*/ 18491 w 93183"/>
              <a:gd name="connsiteY5" fmla="*/ 156519 h 370725"/>
              <a:gd name="connsiteX6" fmla="*/ 67918 w 93183"/>
              <a:gd name="connsiteY6" fmla="*/ 172995 h 370725"/>
              <a:gd name="connsiteX7" fmla="*/ 59680 w 93183"/>
              <a:gd name="connsiteY7" fmla="*/ 205946 h 370725"/>
              <a:gd name="connsiteX8" fmla="*/ 10253 w 93183"/>
              <a:gd name="connsiteY8" fmla="*/ 230659 h 370725"/>
              <a:gd name="connsiteX9" fmla="*/ 2015 w 93183"/>
              <a:gd name="connsiteY9" fmla="*/ 255373 h 370725"/>
              <a:gd name="connsiteX10" fmla="*/ 51442 w 93183"/>
              <a:gd name="connsiteY10" fmla="*/ 263611 h 370725"/>
              <a:gd name="connsiteX11" fmla="*/ 92631 w 93183"/>
              <a:gd name="connsiteY11" fmla="*/ 271849 h 370725"/>
              <a:gd name="connsiteX12" fmla="*/ 84394 w 93183"/>
              <a:gd name="connsiteY12" fmla="*/ 329514 h 370725"/>
              <a:gd name="connsiteX13" fmla="*/ 10253 w 93183"/>
              <a:gd name="connsiteY13" fmla="*/ 337751 h 370725"/>
              <a:gd name="connsiteX14" fmla="*/ 18491 w 93183"/>
              <a:gd name="connsiteY14" fmla="*/ 362465 h 370725"/>
              <a:gd name="connsiteX15" fmla="*/ 51442 w 93183"/>
              <a:gd name="connsiteY15" fmla="*/ 370703 h 37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183" h="370725">
                <a:moveTo>
                  <a:pt x="34967" y="0"/>
                </a:moveTo>
                <a:cubicBezTo>
                  <a:pt x="6158" y="72022"/>
                  <a:pt x="10369" y="22044"/>
                  <a:pt x="51442" y="49427"/>
                </a:cubicBezTo>
                <a:cubicBezTo>
                  <a:pt x="59680" y="54919"/>
                  <a:pt x="62426" y="65903"/>
                  <a:pt x="67918" y="74141"/>
                </a:cubicBezTo>
                <a:cubicBezTo>
                  <a:pt x="20700" y="144965"/>
                  <a:pt x="83572" y="61618"/>
                  <a:pt x="26729" y="107092"/>
                </a:cubicBezTo>
                <a:cubicBezTo>
                  <a:pt x="18998" y="113277"/>
                  <a:pt x="15745" y="123567"/>
                  <a:pt x="10253" y="131805"/>
                </a:cubicBezTo>
                <a:cubicBezTo>
                  <a:pt x="12999" y="140043"/>
                  <a:pt x="11425" y="151472"/>
                  <a:pt x="18491" y="156519"/>
                </a:cubicBezTo>
                <a:cubicBezTo>
                  <a:pt x="32623" y="166613"/>
                  <a:pt x="67918" y="172995"/>
                  <a:pt x="67918" y="172995"/>
                </a:cubicBezTo>
                <a:cubicBezTo>
                  <a:pt x="65172" y="183979"/>
                  <a:pt x="65960" y="196526"/>
                  <a:pt x="59680" y="205946"/>
                </a:cubicBezTo>
                <a:cubicBezTo>
                  <a:pt x="50553" y="219636"/>
                  <a:pt x="24352" y="225960"/>
                  <a:pt x="10253" y="230659"/>
                </a:cubicBezTo>
                <a:cubicBezTo>
                  <a:pt x="7507" y="238897"/>
                  <a:pt x="-4766" y="249948"/>
                  <a:pt x="2015" y="255373"/>
                </a:cubicBezTo>
                <a:cubicBezTo>
                  <a:pt x="15058" y="265807"/>
                  <a:pt x="35008" y="260623"/>
                  <a:pt x="51442" y="263611"/>
                </a:cubicBezTo>
                <a:cubicBezTo>
                  <a:pt x="65218" y="266116"/>
                  <a:pt x="78901" y="269103"/>
                  <a:pt x="92631" y="271849"/>
                </a:cubicBezTo>
                <a:cubicBezTo>
                  <a:pt x="89885" y="291071"/>
                  <a:pt x="99556" y="317384"/>
                  <a:pt x="84394" y="329514"/>
                </a:cubicBezTo>
                <a:cubicBezTo>
                  <a:pt x="64977" y="345047"/>
                  <a:pt x="32494" y="326631"/>
                  <a:pt x="10253" y="337751"/>
                </a:cubicBezTo>
                <a:cubicBezTo>
                  <a:pt x="2486" y="341634"/>
                  <a:pt x="12351" y="356325"/>
                  <a:pt x="18491" y="362465"/>
                </a:cubicBezTo>
                <a:cubicBezTo>
                  <a:pt x="27597" y="371571"/>
                  <a:pt x="40280" y="370703"/>
                  <a:pt x="51442" y="37070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507778" y="3654327"/>
            <a:ext cx="93183" cy="370725"/>
          </a:xfrm>
          <a:custGeom>
            <a:avLst/>
            <a:gdLst>
              <a:gd name="connsiteX0" fmla="*/ 34967 w 93183"/>
              <a:gd name="connsiteY0" fmla="*/ 0 h 370725"/>
              <a:gd name="connsiteX1" fmla="*/ 51442 w 93183"/>
              <a:gd name="connsiteY1" fmla="*/ 49427 h 370725"/>
              <a:gd name="connsiteX2" fmla="*/ 67918 w 93183"/>
              <a:gd name="connsiteY2" fmla="*/ 74141 h 370725"/>
              <a:gd name="connsiteX3" fmla="*/ 26729 w 93183"/>
              <a:gd name="connsiteY3" fmla="*/ 107092 h 370725"/>
              <a:gd name="connsiteX4" fmla="*/ 10253 w 93183"/>
              <a:gd name="connsiteY4" fmla="*/ 131805 h 370725"/>
              <a:gd name="connsiteX5" fmla="*/ 18491 w 93183"/>
              <a:gd name="connsiteY5" fmla="*/ 156519 h 370725"/>
              <a:gd name="connsiteX6" fmla="*/ 67918 w 93183"/>
              <a:gd name="connsiteY6" fmla="*/ 172995 h 370725"/>
              <a:gd name="connsiteX7" fmla="*/ 59680 w 93183"/>
              <a:gd name="connsiteY7" fmla="*/ 205946 h 370725"/>
              <a:gd name="connsiteX8" fmla="*/ 10253 w 93183"/>
              <a:gd name="connsiteY8" fmla="*/ 230659 h 370725"/>
              <a:gd name="connsiteX9" fmla="*/ 2015 w 93183"/>
              <a:gd name="connsiteY9" fmla="*/ 255373 h 370725"/>
              <a:gd name="connsiteX10" fmla="*/ 51442 w 93183"/>
              <a:gd name="connsiteY10" fmla="*/ 263611 h 370725"/>
              <a:gd name="connsiteX11" fmla="*/ 92631 w 93183"/>
              <a:gd name="connsiteY11" fmla="*/ 271849 h 370725"/>
              <a:gd name="connsiteX12" fmla="*/ 84394 w 93183"/>
              <a:gd name="connsiteY12" fmla="*/ 329514 h 370725"/>
              <a:gd name="connsiteX13" fmla="*/ 10253 w 93183"/>
              <a:gd name="connsiteY13" fmla="*/ 337751 h 370725"/>
              <a:gd name="connsiteX14" fmla="*/ 18491 w 93183"/>
              <a:gd name="connsiteY14" fmla="*/ 362465 h 370725"/>
              <a:gd name="connsiteX15" fmla="*/ 51442 w 93183"/>
              <a:gd name="connsiteY15" fmla="*/ 370703 h 37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183" h="370725">
                <a:moveTo>
                  <a:pt x="34967" y="0"/>
                </a:moveTo>
                <a:cubicBezTo>
                  <a:pt x="6158" y="72022"/>
                  <a:pt x="10369" y="22044"/>
                  <a:pt x="51442" y="49427"/>
                </a:cubicBezTo>
                <a:cubicBezTo>
                  <a:pt x="59680" y="54919"/>
                  <a:pt x="62426" y="65903"/>
                  <a:pt x="67918" y="74141"/>
                </a:cubicBezTo>
                <a:cubicBezTo>
                  <a:pt x="20700" y="144965"/>
                  <a:pt x="83572" y="61618"/>
                  <a:pt x="26729" y="107092"/>
                </a:cubicBezTo>
                <a:cubicBezTo>
                  <a:pt x="18998" y="113277"/>
                  <a:pt x="15745" y="123567"/>
                  <a:pt x="10253" y="131805"/>
                </a:cubicBezTo>
                <a:cubicBezTo>
                  <a:pt x="12999" y="140043"/>
                  <a:pt x="11425" y="151472"/>
                  <a:pt x="18491" y="156519"/>
                </a:cubicBezTo>
                <a:cubicBezTo>
                  <a:pt x="32623" y="166613"/>
                  <a:pt x="67918" y="172995"/>
                  <a:pt x="67918" y="172995"/>
                </a:cubicBezTo>
                <a:cubicBezTo>
                  <a:pt x="65172" y="183979"/>
                  <a:pt x="65960" y="196526"/>
                  <a:pt x="59680" y="205946"/>
                </a:cubicBezTo>
                <a:cubicBezTo>
                  <a:pt x="50553" y="219636"/>
                  <a:pt x="24352" y="225960"/>
                  <a:pt x="10253" y="230659"/>
                </a:cubicBezTo>
                <a:cubicBezTo>
                  <a:pt x="7507" y="238897"/>
                  <a:pt x="-4766" y="249948"/>
                  <a:pt x="2015" y="255373"/>
                </a:cubicBezTo>
                <a:cubicBezTo>
                  <a:pt x="15058" y="265807"/>
                  <a:pt x="35008" y="260623"/>
                  <a:pt x="51442" y="263611"/>
                </a:cubicBezTo>
                <a:cubicBezTo>
                  <a:pt x="65218" y="266116"/>
                  <a:pt x="78901" y="269103"/>
                  <a:pt x="92631" y="271849"/>
                </a:cubicBezTo>
                <a:cubicBezTo>
                  <a:pt x="89885" y="291071"/>
                  <a:pt x="99556" y="317384"/>
                  <a:pt x="84394" y="329514"/>
                </a:cubicBezTo>
                <a:cubicBezTo>
                  <a:pt x="64977" y="345047"/>
                  <a:pt x="32494" y="326631"/>
                  <a:pt x="10253" y="337751"/>
                </a:cubicBezTo>
                <a:cubicBezTo>
                  <a:pt x="2486" y="341634"/>
                  <a:pt x="12351" y="356325"/>
                  <a:pt x="18491" y="362465"/>
                </a:cubicBezTo>
                <a:cubicBezTo>
                  <a:pt x="27597" y="371571"/>
                  <a:pt x="40280" y="370703"/>
                  <a:pt x="51442" y="37070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746671" y="3144541"/>
            <a:ext cx="735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Thread 6</a:t>
            </a:r>
            <a:endParaRPr lang="en-US" sz="12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55062" y="3418485"/>
            <a:ext cx="735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Thread 7</a:t>
            </a:r>
            <a:endParaRPr lang="en-US" sz="12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8259" y="2840949"/>
            <a:ext cx="735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Thread 8</a:t>
            </a:r>
            <a:endParaRPr lang="en-US" sz="1200" dirty="0">
              <a:latin typeface="+mn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440832" y="3773551"/>
            <a:ext cx="1800200" cy="1800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99033" y="3862442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Process B</a:t>
            </a:r>
            <a:endParaRPr lang="en-US" dirty="0">
              <a:latin typeface="+mn-lt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4534908" y="4866415"/>
            <a:ext cx="93183" cy="370725"/>
          </a:xfrm>
          <a:custGeom>
            <a:avLst/>
            <a:gdLst>
              <a:gd name="connsiteX0" fmla="*/ 34967 w 93183"/>
              <a:gd name="connsiteY0" fmla="*/ 0 h 370725"/>
              <a:gd name="connsiteX1" fmla="*/ 51442 w 93183"/>
              <a:gd name="connsiteY1" fmla="*/ 49427 h 370725"/>
              <a:gd name="connsiteX2" fmla="*/ 67918 w 93183"/>
              <a:gd name="connsiteY2" fmla="*/ 74141 h 370725"/>
              <a:gd name="connsiteX3" fmla="*/ 26729 w 93183"/>
              <a:gd name="connsiteY3" fmla="*/ 107092 h 370725"/>
              <a:gd name="connsiteX4" fmla="*/ 10253 w 93183"/>
              <a:gd name="connsiteY4" fmla="*/ 131805 h 370725"/>
              <a:gd name="connsiteX5" fmla="*/ 18491 w 93183"/>
              <a:gd name="connsiteY5" fmla="*/ 156519 h 370725"/>
              <a:gd name="connsiteX6" fmla="*/ 67918 w 93183"/>
              <a:gd name="connsiteY6" fmla="*/ 172995 h 370725"/>
              <a:gd name="connsiteX7" fmla="*/ 59680 w 93183"/>
              <a:gd name="connsiteY7" fmla="*/ 205946 h 370725"/>
              <a:gd name="connsiteX8" fmla="*/ 10253 w 93183"/>
              <a:gd name="connsiteY8" fmla="*/ 230659 h 370725"/>
              <a:gd name="connsiteX9" fmla="*/ 2015 w 93183"/>
              <a:gd name="connsiteY9" fmla="*/ 255373 h 370725"/>
              <a:gd name="connsiteX10" fmla="*/ 51442 w 93183"/>
              <a:gd name="connsiteY10" fmla="*/ 263611 h 370725"/>
              <a:gd name="connsiteX11" fmla="*/ 92631 w 93183"/>
              <a:gd name="connsiteY11" fmla="*/ 271849 h 370725"/>
              <a:gd name="connsiteX12" fmla="*/ 84394 w 93183"/>
              <a:gd name="connsiteY12" fmla="*/ 329514 h 370725"/>
              <a:gd name="connsiteX13" fmla="*/ 10253 w 93183"/>
              <a:gd name="connsiteY13" fmla="*/ 337751 h 370725"/>
              <a:gd name="connsiteX14" fmla="*/ 18491 w 93183"/>
              <a:gd name="connsiteY14" fmla="*/ 362465 h 370725"/>
              <a:gd name="connsiteX15" fmla="*/ 51442 w 93183"/>
              <a:gd name="connsiteY15" fmla="*/ 370703 h 37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183" h="370725">
                <a:moveTo>
                  <a:pt x="34967" y="0"/>
                </a:moveTo>
                <a:cubicBezTo>
                  <a:pt x="6158" y="72022"/>
                  <a:pt x="10369" y="22044"/>
                  <a:pt x="51442" y="49427"/>
                </a:cubicBezTo>
                <a:cubicBezTo>
                  <a:pt x="59680" y="54919"/>
                  <a:pt x="62426" y="65903"/>
                  <a:pt x="67918" y="74141"/>
                </a:cubicBezTo>
                <a:cubicBezTo>
                  <a:pt x="20700" y="144965"/>
                  <a:pt x="83572" y="61618"/>
                  <a:pt x="26729" y="107092"/>
                </a:cubicBezTo>
                <a:cubicBezTo>
                  <a:pt x="18998" y="113277"/>
                  <a:pt x="15745" y="123567"/>
                  <a:pt x="10253" y="131805"/>
                </a:cubicBezTo>
                <a:cubicBezTo>
                  <a:pt x="12999" y="140043"/>
                  <a:pt x="11425" y="151472"/>
                  <a:pt x="18491" y="156519"/>
                </a:cubicBezTo>
                <a:cubicBezTo>
                  <a:pt x="32623" y="166613"/>
                  <a:pt x="67918" y="172995"/>
                  <a:pt x="67918" y="172995"/>
                </a:cubicBezTo>
                <a:cubicBezTo>
                  <a:pt x="65172" y="183979"/>
                  <a:pt x="65960" y="196526"/>
                  <a:pt x="59680" y="205946"/>
                </a:cubicBezTo>
                <a:cubicBezTo>
                  <a:pt x="50553" y="219636"/>
                  <a:pt x="24352" y="225960"/>
                  <a:pt x="10253" y="230659"/>
                </a:cubicBezTo>
                <a:cubicBezTo>
                  <a:pt x="7507" y="238897"/>
                  <a:pt x="-4766" y="249948"/>
                  <a:pt x="2015" y="255373"/>
                </a:cubicBezTo>
                <a:cubicBezTo>
                  <a:pt x="15058" y="265807"/>
                  <a:pt x="35008" y="260623"/>
                  <a:pt x="51442" y="263611"/>
                </a:cubicBezTo>
                <a:cubicBezTo>
                  <a:pt x="65218" y="266116"/>
                  <a:pt x="78901" y="269103"/>
                  <a:pt x="92631" y="271849"/>
                </a:cubicBezTo>
                <a:cubicBezTo>
                  <a:pt x="89885" y="291071"/>
                  <a:pt x="99556" y="317384"/>
                  <a:pt x="84394" y="329514"/>
                </a:cubicBezTo>
                <a:cubicBezTo>
                  <a:pt x="64977" y="345047"/>
                  <a:pt x="32494" y="326631"/>
                  <a:pt x="10253" y="337751"/>
                </a:cubicBezTo>
                <a:cubicBezTo>
                  <a:pt x="2486" y="341634"/>
                  <a:pt x="12351" y="356325"/>
                  <a:pt x="18491" y="362465"/>
                </a:cubicBezTo>
                <a:cubicBezTo>
                  <a:pt x="27597" y="371571"/>
                  <a:pt x="40280" y="370703"/>
                  <a:pt x="51442" y="37070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3804048" y="4643810"/>
            <a:ext cx="93183" cy="370725"/>
          </a:xfrm>
          <a:custGeom>
            <a:avLst/>
            <a:gdLst>
              <a:gd name="connsiteX0" fmla="*/ 34967 w 93183"/>
              <a:gd name="connsiteY0" fmla="*/ 0 h 370725"/>
              <a:gd name="connsiteX1" fmla="*/ 51442 w 93183"/>
              <a:gd name="connsiteY1" fmla="*/ 49427 h 370725"/>
              <a:gd name="connsiteX2" fmla="*/ 67918 w 93183"/>
              <a:gd name="connsiteY2" fmla="*/ 74141 h 370725"/>
              <a:gd name="connsiteX3" fmla="*/ 26729 w 93183"/>
              <a:gd name="connsiteY3" fmla="*/ 107092 h 370725"/>
              <a:gd name="connsiteX4" fmla="*/ 10253 w 93183"/>
              <a:gd name="connsiteY4" fmla="*/ 131805 h 370725"/>
              <a:gd name="connsiteX5" fmla="*/ 18491 w 93183"/>
              <a:gd name="connsiteY5" fmla="*/ 156519 h 370725"/>
              <a:gd name="connsiteX6" fmla="*/ 67918 w 93183"/>
              <a:gd name="connsiteY6" fmla="*/ 172995 h 370725"/>
              <a:gd name="connsiteX7" fmla="*/ 59680 w 93183"/>
              <a:gd name="connsiteY7" fmla="*/ 205946 h 370725"/>
              <a:gd name="connsiteX8" fmla="*/ 10253 w 93183"/>
              <a:gd name="connsiteY8" fmla="*/ 230659 h 370725"/>
              <a:gd name="connsiteX9" fmla="*/ 2015 w 93183"/>
              <a:gd name="connsiteY9" fmla="*/ 255373 h 370725"/>
              <a:gd name="connsiteX10" fmla="*/ 51442 w 93183"/>
              <a:gd name="connsiteY10" fmla="*/ 263611 h 370725"/>
              <a:gd name="connsiteX11" fmla="*/ 92631 w 93183"/>
              <a:gd name="connsiteY11" fmla="*/ 271849 h 370725"/>
              <a:gd name="connsiteX12" fmla="*/ 84394 w 93183"/>
              <a:gd name="connsiteY12" fmla="*/ 329514 h 370725"/>
              <a:gd name="connsiteX13" fmla="*/ 10253 w 93183"/>
              <a:gd name="connsiteY13" fmla="*/ 337751 h 370725"/>
              <a:gd name="connsiteX14" fmla="*/ 18491 w 93183"/>
              <a:gd name="connsiteY14" fmla="*/ 362465 h 370725"/>
              <a:gd name="connsiteX15" fmla="*/ 51442 w 93183"/>
              <a:gd name="connsiteY15" fmla="*/ 370703 h 37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183" h="370725">
                <a:moveTo>
                  <a:pt x="34967" y="0"/>
                </a:moveTo>
                <a:cubicBezTo>
                  <a:pt x="6158" y="72022"/>
                  <a:pt x="10369" y="22044"/>
                  <a:pt x="51442" y="49427"/>
                </a:cubicBezTo>
                <a:cubicBezTo>
                  <a:pt x="59680" y="54919"/>
                  <a:pt x="62426" y="65903"/>
                  <a:pt x="67918" y="74141"/>
                </a:cubicBezTo>
                <a:cubicBezTo>
                  <a:pt x="20700" y="144965"/>
                  <a:pt x="83572" y="61618"/>
                  <a:pt x="26729" y="107092"/>
                </a:cubicBezTo>
                <a:cubicBezTo>
                  <a:pt x="18998" y="113277"/>
                  <a:pt x="15745" y="123567"/>
                  <a:pt x="10253" y="131805"/>
                </a:cubicBezTo>
                <a:cubicBezTo>
                  <a:pt x="12999" y="140043"/>
                  <a:pt x="11425" y="151472"/>
                  <a:pt x="18491" y="156519"/>
                </a:cubicBezTo>
                <a:cubicBezTo>
                  <a:pt x="32623" y="166613"/>
                  <a:pt x="67918" y="172995"/>
                  <a:pt x="67918" y="172995"/>
                </a:cubicBezTo>
                <a:cubicBezTo>
                  <a:pt x="65172" y="183979"/>
                  <a:pt x="65960" y="196526"/>
                  <a:pt x="59680" y="205946"/>
                </a:cubicBezTo>
                <a:cubicBezTo>
                  <a:pt x="50553" y="219636"/>
                  <a:pt x="24352" y="225960"/>
                  <a:pt x="10253" y="230659"/>
                </a:cubicBezTo>
                <a:cubicBezTo>
                  <a:pt x="7507" y="238897"/>
                  <a:pt x="-4766" y="249948"/>
                  <a:pt x="2015" y="255373"/>
                </a:cubicBezTo>
                <a:cubicBezTo>
                  <a:pt x="15058" y="265807"/>
                  <a:pt x="35008" y="260623"/>
                  <a:pt x="51442" y="263611"/>
                </a:cubicBezTo>
                <a:cubicBezTo>
                  <a:pt x="65218" y="266116"/>
                  <a:pt x="78901" y="269103"/>
                  <a:pt x="92631" y="271849"/>
                </a:cubicBezTo>
                <a:cubicBezTo>
                  <a:pt x="89885" y="291071"/>
                  <a:pt x="99556" y="317384"/>
                  <a:pt x="84394" y="329514"/>
                </a:cubicBezTo>
                <a:cubicBezTo>
                  <a:pt x="64977" y="345047"/>
                  <a:pt x="32494" y="326631"/>
                  <a:pt x="10253" y="337751"/>
                </a:cubicBezTo>
                <a:cubicBezTo>
                  <a:pt x="2486" y="341634"/>
                  <a:pt x="12351" y="356325"/>
                  <a:pt x="18491" y="362465"/>
                </a:cubicBezTo>
                <a:cubicBezTo>
                  <a:pt x="27597" y="371571"/>
                  <a:pt x="40280" y="370703"/>
                  <a:pt x="51442" y="37070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515193" y="4359769"/>
            <a:ext cx="735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Thread 4</a:t>
            </a:r>
            <a:endParaRPr lang="en-US" sz="1200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35599" y="4606324"/>
            <a:ext cx="735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Thread 5</a:t>
            </a:r>
            <a:endParaRPr lang="en-US" sz="1200" dirty="0">
              <a:latin typeface="+mn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263316" y="1817442"/>
            <a:ext cx="1800200" cy="1800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626126" y="1907773"/>
            <a:ext cx="10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Process A</a:t>
            </a:r>
            <a:endParaRPr lang="en-US" dirty="0">
              <a:latin typeface="+mn-lt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3551529" y="2734075"/>
            <a:ext cx="93183" cy="370725"/>
          </a:xfrm>
          <a:custGeom>
            <a:avLst/>
            <a:gdLst>
              <a:gd name="connsiteX0" fmla="*/ 34967 w 93183"/>
              <a:gd name="connsiteY0" fmla="*/ 0 h 370725"/>
              <a:gd name="connsiteX1" fmla="*/ 51442 w 93183"/>
              <a:gd name="connsiteY1" fmla="*/ 49427 h 370725"/>
              <a:gd name="connsiteX2" fmla="*/ 67918 w 93183"/>
              <a:gd name="connsiteY2" fmla="*/ 74141 h 370725"/>
              <a:gd name="connsiteX3" fmla="*/ 26729 w 93183"/>
              <a:gd name="connsiteY3" fmla="*/ 107092 h 370725"/>
              <a:gd name="connsiteX4" fmla="*/ 10253 w 93183"/>
              <a:gd name="connsiteY4" fmla="*/ 131805 h 370725"/>
              <a:gd name="connsiteX5" fmla="*/ 18491 w 93183"/>
              <a:gd name="connsiteY5" fmla="*/ 156519 h 370725"/>
              <a:gd name="connsiteX6" fmla="*/ 67918 w 93183"/>
              <a:gd name="connsiteY6" fmla="*/ 172995 h 370725"/>
              <a:gd name="connsiteX7" fmla="*/ 59680 w 93183"/>
              <a:gd name="connsiteY7" fmla="*/ 205946 h 370725"/>
              <a:gd name="connsiteX8" fmla="*/ 10253 w 93183"/>
              <a:gd name="connsiteY8" fmla="*/ 230659 h 370725"/>
              <a:gd name="connsiteX9" fmla="*/ 2015 w 93183"/>
              <a:gd name="connsiteY9" fmla="*/ 255373 h 370725"/>
              <a:gd name="connsiteX10" fmla="*/ 51442 w 93183"/>
              <a:gd name="connsiteY10" fmla="*/ 263611 h 370725"/>
              <a:gd name="connsiteX11" fmla="*/ 92631 w 93183"/>
              <a:gd name="connsiteY11" fmla="*/ 271849 h 370725"/>
              <a:gd name="connsiteX12" fmla="*/ 84394 w 93183"/>
              <a:gd name="connsiteY12" fmla="*/ 329514 h 370725"/>
              <a:gd name="connsiteX13" fmla="*/ 10253 w 93183"/>
              <a:gd name="connsiteY13" fmla="*/ 337751 h 370725"/>
              <a:gd name="connsiteX14" fmla="*/ 18491 w 93183"/>
              <a:gd name="connsiteY14" fmla="*/ 362465 h 370725"/>
              <a:gd name="connsiteX15" fmla="*/ 51442 w 93183"/>
              <a:gd name="connsiteY15" fmla="*/ 370703 h 37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183" h="370725">
                <a:moveTo>
                  <a:pt x="34967" y="0"/>
                </a:moveTo>
                <a:cubicBezTo>
                  <a:pt x="6158" y="72022"/>
                  <a:pt x="10369" y="22044"/>
                  <a:pt x="51442" y="49427"/>
                </a:cubicBezTo>
                <a:cubicBezTo>
                  <a:pt x="59680" y="54919"/>
                  <a:pt x="62426" y="65903"/>
                  <a:pt x="67918" y="74141"/>
                </a:cubicBezTo>
                <a:cubicBezTo>
                  <a:pt x="20700" y="144965"/>
                  <a:pt x="83572" y="61618"/>
                  <a:pt x="26729" y="107092"/>
                </a:cubicBezTo>
                <a:cubicBezTo>
                  <a:pt x="18998" y="113277"/>
                  <a:pt x="15745" y="123567"/>
                  <a:pt x="10253" y="131805"/>
                </a:cubicBezTo>
                <a:cubicBezTo>
                  <a:pt x="12999" y="140043"/>
                  <a:pt x="11425" y="151472"/>
                  <a:pt x="18491" y="156519"/>
                </a:cubicBezTo>
                <a:cubicBezTo>
                  <a:pt x="32623" y="166613"/>
                  <a:pt x="67918" y="172995"/>
                  <a:pt x="67918" y="172995"/>
                </a:cubicBezTo>
                <a:cubicBezTo>
                  <a:pt x="65172" y="183979"/>
                  <a:pt x="65960" y="196526"/>
                  <a:pt x="59680" y="205946"/>
                </a:cubicBezTo>
                <a:cubicBezTo>
                  <a:pt x="50553" y="219636"/>
                  <a:pt x="24352" y="225960"/>
                  <a:pt x="10253" y="230659"/>
                </a:cubicBezTo>
                <a:cubicBezTo>
                  <a:pt x="7507" y="238897"/>
                  <a:pt x="-4766" y="249948"/>
                  <a:pt x="2015" y="255373"/>
                </a:cubicBezTo>
                <a:cubicBezTo>
                  <a:pt x="15058" y="265807"/>
                  <a:pt x="35008" y="260623"/>
                  <a:pt x="51442" y="263611"/>
                </a:cubicBezTo>
                <a:cubicBezTo>
                  <a:pt x="65218" y="266116"/>
                  <a:pt x="78901" y="269103"/>
                  <a:pt x="92631" y="271849"/>
                </a:cubicBezTo>
                <a:cubicBezTo>
                  <a:pt x="89885" y="291071"/>
                  <a:pt x="99556" y="317384"/>
                  <a:pt x="84394" y="329514"/>
                </a:cubicBezTo>
                <a:cubicBezTo>
                  <a:pt x="64977" y="345047"/>
                  <a:pt x="32494" y="326631"/>
                  <a:pt x="10253" y="337751"/>
                </a:cubicBezTo>
                <a:cubicBezTo>
                  <a:pt x="2486" y="341634"/>
                  <a:pt x="12351" y="356325"/>
                  <a:pt x="18491" y="362465"/>
                </a:cubicBezTo>
                <a:cubicBezTo>
                  <a:pt x="27597" y="371571"/>
                  <a:pt x="40280" y="370703"/>
                  <a:pt x="51442" y="37070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2593334" y="2631198"/>
            <a:ext cx="93183" cy="370725"/>
          </a:xfrm>
          <a:custGeom>
            <a:avLst/>
            <a:gdLst>
              <a:gd name="connsiteX0" fmla="*/ 34967 w 93183"/>
              <a:gd name="connsiteY0" fmla="*/ 0 h 370725"/>
              <a:gd name="connsiteX1" fmla="*/ 51442 w 93183"/>
              <a:gd name="connsiteY1" fmla="*/ 49427 h 370725"/>
              <a:gd name="connsiteX2" fmla="*/ 67918 w 93183"/>
              <a:gd name="connsiteY2" fmla="*/ 74141 h 370725"/>
              <a:gd name="connsiteX3" fmla="*/ 26729 w 93183"/>
              <a:gd name="connsiteY3" fmla="*/ 107092 h 370725"/>
              <a:gd name="connsiteX4" fmla="*/ 10253 w 93183"/>
              <a:gd name="connsiteY4" fmla="*/ 131805 h 370725"/>
              <a:gd name="connsiteX5" fmla="*/ 18491 w 93183"/>
              <a:gd name="connsiteY5" fmla="*/ 156519 h 370725"/>
              <a:gd name="connsiteX6" fmla="*/ 67918 w 93183"/>
              <a:gd name="connsiteY6" fmla="*/ 172995 h 370725"/>
              <a:gd name="connsiteX7" fmla="*/ 59680 w 93183"/>
              <a:gd name="connsiteY7" fmla="*/ 205946 h 370725"/>
              <a:gd name="connsiteX8" fmla="*/ 10253 w 93183"/>
              <a:gd name="connsiteY8" fmla="*/ 230659 h 370725"/>
              <a:gd name="connsiteX9" fmla="*/ 2015 w 93183"/>
              <a:gd name="connsiteY9" fmla="*/ 255373 h 370725"/>
              <a:gd name="connsiteX10" fmla="*/ 51442 w 93183"/>
              <a:gd name="connsiteY10" fmla="*/ 263611 h 370725"/>
              <a:gd name="connsiteX11" fmla="*/ 92631 w 93183"/>
              <a:gd name="connsiteY11" fmla="*/ 271849 h 370725"/>
              <a:gd name="connsiteX12" fmla="*/ 84394 w 93183"/>
              <a:gd name="connsiteY12" fmla="*/ 329514 h 370725"/>
              <a:gd name="connsiteX13" fmla="*/ 10253 w 93183"/>
              <a:gd name="connsiteY13" fmla="*/ 337751 h 370725"/>
              <a:gd name="connsiteX14" fmla="*/ 18491 w 93183"/>
              <a:gd name="connsiteY14" fmla="*/ 362465 h 370725"/>
              <a:gd name="connsiteX15" fmla="*/ 51442 w 93183"/>
              <a:gd name="connsiteY15" fmla="*/ 370703 h 37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183" h="370725">
                <a:moveTo>
                  <a:pt x="34967" y="0"/>
                </a:moveTo>
                <a:cubicBezTo>
                  <a:pt x="6158" y="72022"/>
                  <a:pt x="10369" y="22044"/>
                  <a:pt x="51442" y="49427"/>
                </a:cubicBezTo>
                <a:cubicBezTo>
                  <a:pt x="59680" y="54919"/>
                  <a:pt x="62426" y="65903"/>
                  <a:pt x="67918" y="74141"/>
                </a:cubicBezTo>
                <a:cubicBezTo>
                  <a:pt x="20700" y="144965"/>
                  <a:pt x="83572" y="61618"/>
                  <a:pt x="26729" y="107092"/>
                </a:cubicBezTo>
                <a:cubicBezTo>
                  <a:pt x="18998" y="113277"/>
                  <a:pt x="15745" y="123567"/>
                  <a:pt x="10253" y="131805"/>
                </a:cubicBezTo>
                <a:cubicBezTo>
                  <a:pt x="12999" y="140043"/>
                  <a:pt x="11425" y="151472"/>
                  <a:pt x="18491" y="156519"/>
                </a:cubicBezTo>
                <a:cubicBezTo>
                  <a:pt x="32623" y="166613"/>
                  <a:pt x="67918" y="172995"/>
                  <a:pt x="67918" y="172995"/>
                </a:cubicBezTo>
                <a:cubicBezTo>
                  <a:pt x="65172" y="183979"/>
                  <a:pt x="65960" y="196526"/>
                  <a:pt x="59680" y="205946"/>
                </a:cubicBezTo>
                <a:cubicBezTo>
                  <a:pt x="50553" y="219636"/>
                  <a:pt x="24352" y="225960"/>
                  <a:pt x="10253" y="230659"/>
                </a:cubicBezTo>
                <a:cubicBezTo>
                  <a:pt x="7507" y="238897"/>
                  <a:pt x="-4766" y="249948"/>
                  <a:pt x="2015" y="255373"/>
                </a:cubicBezTo>
                <a:cubicBezTo>
                  <a:pt x="15058" y="265807"/>
                  <a:pt x="35008" y="260623"/>
                  <a:pt x="51442" y="263611"/>
                </a:cubicBezTo>
                <a:cubicBezTo>
                  <a:pt x="65218" y="266116"/>
                  <a:pt x="78901" y="269103"/>
                  <a:pt x="92631" y="271849"/>
                </a:cubicBezTo>
                <a:cubicBezTo>
                  <a:pt x="89885" y="291071"/>
                  <a:pt x="99556" y="317384"/>
                  <a:pt x="84394" y="329514"/>
                </a:cubicBezTo>
                <a:cubicBezTo>
                  <a:pt x="64977" y="345047"/>
                  <a:pt x="32494" y="326631"/>
                  <a:pt x="10253" y="337751"/>
                </a:cubicBezTo>
                <a:cubicBezTo>
                  <a:pt x="2486" y="341634"/>
                  <a:pt x="12351" y="356325"/>
                  <a:pt x="18491" y="362465"/>
                </a:cubicBezTo>
                <a:cubicBezTo>
                  <a:pt x="27597" y="371571"/>
                  <a:pt x="40280" y="370703"/>
                  <a:pt x="51442" y="37070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3039543" y="3063643"/>
            <a:ext cx="93183" cy="370725"/>
          </a:xfrm>
          <a:custGeom>
            <a:avLst/>
            <a:gdLst>
              <a:gd name="connsiteX0" fmla="*/ 34967 w 93183"/>
              <a:gd name="connsiteY0" fmla="*/ 0 h 370725"/>
              <a:gd name="connsiteX1" fmla="*/ 51442 w 93183"/>
              <a:gd name="connsiteY1" fmla="*/ 49427 h 370725"/>
              <a:gd name="connsiteX2" fmla="*/ 67918 w 93183"/>
              <a:gd name="connsiteY2" fmla="*/ 74141 h 370725"/>
              <a:gd name="connsiteX3" fmla="*/ 26729 w 93183"/>
              <a:gd name="connsiteY3" fmla="*/ 107092 h 370725"/>
              <a:gd name="connsiteX4" fmla="*/ 10253 w 93183"/>
              <a:gd name="connsiteY4" fmla="*/ 131805 h 370725"/>
              <a:gd name="connsiteX5" fmla="*/ 18491 w 93183"/>
              <a:gd name="connsiteY5" fmla="*/ 156519 h 370725"/>
              <a:gd name="connsiteX6" fmla="*/ 67918 w 93183"/>
              <a:gd name="connsiteY6" fmla="*/ 172995 h 370725"/>
              <a:gd name="connsiteX7" fmla="*/ 59680 w 93183"/>
              <a:gd name="connsiteY7" fmla="*/ 205946 h 370725"/>
              <a:gd name="connsiteX8" fmla="*/ 10253 w 93183"/>
              <a:gd name="connsiteY8" fmla="*/ 230659 h 370725"/>
              <a:gd name="connsiteX9" fmla="*/ 2015 w 93183"/>
              <a:gd name="connsiteY9" fmla="*/ 255373 h 370725"/>
              <a:gd name="connsiteX10" fmla="*/ 51442 w 93183"/>
              <a:gd name="connsiteY10" fmla="*/ 263611 h 370725"/>
              <a:gd name="connsiteX11" fmla="*/ 92631 w 93183"/>
              <a:gd name="connsiteY11" fmla="*/ 271849 h 370725"/>
              <a:gd name="connsiteX12" fmla="*/ 84394 w 93183"/>
              <a:gd name="connsiteY12" fmla="*/ 329514 h 370725"/>
              <a:gd name="connsiteX13" fmla="*/ 10253 w 93183"/>
              <a:gd name="connsiteY13" fmla="*/ 337751 h 370725"/>
              <a:gd name="connsiteX14" fmla="*/ 18491 w 93183"/>
              <a:gd name="connsiteY14" fmla="*/ 362465 h 370725"/>
              <a:gd name="connsiteX15" fmla="*/ 51442 w 93183"/>
              <a:gd name="connsiteY15" fmla="*/ 370703 h 37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183" h="370725">
                <a:moveTo>
                  <a:pt x="34967" y="0"/>
                </a:moveTo>
                <a:cubicBezTo>
                  <a:pt x="6158" y="72022"/>
                  <a:pt x="10369" y="22044"/>
                  <a:pt x="51442" y="49427"/>
                </a:cubicBezTo>
                <a:cubicBezTo>
                  <a:pt x="59680" y="54919"/>
                  <a:pt x="62426" y="65903"/>
                  <a:pt x="67918" y="74141"/>
                </a:cubicBezTo>
                <a:cubicBezTo>
                  <a:pt x="20700" y="144965"/>
                  <a:pt x="83572" y="61618"/>
                  <a:pt x="26729" y="107092"/>
                </a:cubicBezTo>
                <a:cubicBezTo>
                  <a:pt x="18998" y="113277"/>
                  <a:pt x="15745" y="123567"/>
                  <a:pt x="10253" y="131805"/>
                </a:cubicBezTo>
                <a:cubicBezTo>
                  <a:pt x="12999" y="140043"/>
                  <a:pt x="11425" y="151472"/>
                  <a:pt x="18491" y="156519"/>
                </a:cubicBezTo>
                <a:cubicBezTo>
                  <a:pt x="32623" y="166613"/>
                  <a:pt x="67918" y="172995"/>
                  <a:pt x="67918" y="172995"/>
                </a:cubicBezTo>
                <a:cubicBezTo>
                  <a:pt x="65172" y="183979"/>
                  <a:pt x="65960" y="196526"/>
                  <a:pt x="59680" y="205946"/>
                </a:cubicBezTo>
                <a:cubicBezTo>
                  <a:pt x="50553" y="219636"/>
                  <a:pt x="24352" y="225960"/>
                  <a:pt x="10253" y="230659"/>
                </a:cubicBezTo>
                <a:cubicBezTo>
                  <a:pt x="7507" y="238897"/>
                  <a:pt x="-4766" y="249948"/>
                  <a:pt x="2015" y="255373"/>
                </a:cubicBezTo>
                <a:cubicBezTo>
                  <a:pt x="15058" y="265807"/>
                  <a:pt x="35008" y="260623"/>
                  <a:pt x="51442" y="263611"/>
                </a:cubicBezTo>
                <a:cubicBezTo>
                  <a:pt x="65218" y="266116"/>
                  <a:pt x="78901" y="269103"/>
                  <a:pt x="92631" y="271849"/>
                </a:cubicBezTo>
                <a:cubicBezTo>
                  <a:pt x="89885" y="291071"/>
                  <a:pt x="99556" y="317384"/>
                  <a:pt x="84394" y="329514"/>
                </a:cubicBezTo>
                <a:cubicBezTo>
                  <a:pt x="64977" y="345047"/>
                  <a:pt x="32494" y="326631"/>
                  <a:pt x="10253" y="337751"/>
                </a:cubicBezTo>
                <a:cubicBezTo>
                  <a:pt x="2486" y="341634"/>
                  <a:pt x="12351" y="356325"/>
                  <a:pt x="18491" y="362465"/>
                </a:cubicBezTo>
                <a:cubicBezTo>
                  <a:pt x="27597" y="371571"/>
                  <a:pt x="40280" y="370703"/>
                  <a:pt x="51442" y="37070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304479" y="2347157"/>
            <a:ext cx="735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Thread 1</a:t>
            </a:r>
            <a:endParaRPr lang="en-US" sz="1200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86827" y="2827801"/>
            <a:ext cx="735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Thread 2</a:t>
            </a:r>
            <a:endParaRPr lang="en-US" sz="1200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52220" y="2473984"/>
            <a:ext cx="735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Thread 3</a:t>
            </a:r>
            <a:endParaRPr lang="en-US" sz="1200" dirty="0"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50334" y="2827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881036" y="1436259"/>
            <a:ext cx="6044669" cy="43840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649875" y="153844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OS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382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27263</TotalTime>
  <Words>1542</Words>
  <Application>Microsoft Office PowerPoint</Application>
  <PresentationFormat>A4 Paper (210x297 mm)</PresentationFormat>
  <Paragraphs>391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Consolas</vt:lpstr>
      <vt:lpstr>Office Theme</vt:lpstr>
      <vt:lpstr>Multithreaded programming in C++</vt:lpstr>
      <vt:lpstr>Agenda</vt:lpstr>
      <vt:lpstr>MULTITASKING</vt:lpstr>
      <vt:lpstr>Multitasking</vt:lpstr>
      <vt:lpstr>When do you want to multitask in software?</vt:lpstr>
      <vt:lpstr>Cooperative multitasking</vt:lpstr>
      <vt:lpstr>Preemptive multitasking</vt:lpstr>
      <vt:lpstr>MULTITHREADING</vt:lpstr>
      <vt:lpstr>Process/thread model</vt:lpstr>
      <vt:lpstr>Process isolation</vt:lpstr>
      <vt:lpstr>Thread scheduling</vt:lpstr>
      <vt:lpstr>Risks</vt:lpstr>
      <vt:lpstr>Multithreading in C++</vt:lpstr>
      <vt:lpstr>Choose an API</vt:lpstr>
      <vt:lpstr>Example of a threaded program</vt:lpstr>
      <vt:lpstr>What’s shared, what’s separate?</vt:lpstr>
      <vt:lpstr>Let’s compute a dot product</vt:lpstr>
      <vt:lpstr>Parallelize it 1/4</vt:lpstr>
      <vt:lpstr>Parallelize it 2/4</vt:lpstr>
      <vt:lpstr>Parallelize it 3/4</vt:lpstr>
      <vt:lpstr>Race condition ahoy!</vt:lpstr>
      <vt:lpstr>Visualizing a race condition</vt:lpstr>
      <vt:lpstr>Visualizing a race condition</vt:lpstr>
      <vt:lpstr>Visualizing a race condition</vt:lpstr>
      <vt:lpstr>Visualizing a race condition</vt:lpstr>
      <vt:lpstr>Visualizing a race condition</vt:lpstr>
      <vt:lpstr>Avoiding race conditions</vt:lpstr>
      <vt:lpstr>Synchronization tools </vt:lpstr>
      <vt:lpstr>Mutex (mutual exclusion) example</vt:lpstr>
      <vt:lpstr>Mutex (mutual exclusion) example</vt:lpstr>
      <vt:lpstr>Good practices for mutexes</vt:lpstr>
      <vt:lpstr>PRACTICE</vt:lpstr>
      <vt:lpstr>Parallelize a prime number finder</vt:lpstr>
    </vt:vector>
  </TitlesOfParts>
  <Company>NHTV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Peters</dc:creator>
  <cp:lastModifiedBy>Kalms</cp:lastModifiedBy>
  <cp:revision>919</cp:revision>
  <dcterms:created xsi:type="dcterms:W3CDTF">2008-08-15T13:04:11Z</dcterms:created>
  <dcterms:modified xsi:type="dcterms:W3CDTF">2015-10-07T08:05:09Z</dcterms:modified>
</cp:coreProperties>
</file>