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25"/>
  </p:notesMasterIdLst>
  <p:sldIdLst>
    <p:sldId id="391" r:id="rId2"/>
    <p:sldId id="464" r:id="rId3"/>
    <p:sldId id="465" r:id="rId4"/>
    <p:sldId id="506" r:id="rId5"/>
    <p:sldId id="514" r:id="rId6"/>
    <p:sldId id="515" r:id="rId7"/>
    <p:sldId id="516" r:id="rId8"/>
    <p:sldId id="509" r:id="rId9"/>
    <p:sldId id="519" r:id="rId10"/>
    <p:sldId id="521" r:id="rId11"/>
    <p:sldId id="520" r:id="rId12"/>
    <p:sldId id="522" r:id="rId13"/>
    <p:sldId id="507" r:id="rId14"/>
    <p:sldId id="510" r:id="rId15"/>
    <p:sldId id="517" r:id="rId16"/>
    <p:sldId id="518" r:id="rId17"/>
    <p:sldId id="523" r:id="rId18"/>
    <p:sldId id="511" r:id="rId19"/>
    <p:sldId id="513" r:id="rId20"/>
    <p:sldId id="504" r:id="rId21"/>
    <p:sldId id="524" r:id="rId22"/>
    <p:sldId id="525" r:id="rId23"/>
    <p:sldId id="526" r:id="rId24"/>
  </p:sldIdLst>
  <p:sldSz cx="9906000" cy="6858000" type="A4"/>
  <p:notesSz cx="7315200" cy="96012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F20000"/>
    <a:srgbClr val="B2B2B2"/>
    <a:srgbClr val="0066CC"/>
    <a:srgbClr val="33CC33"/>
    <a:srgbClr val="FF0000"/>
    <a:srgbClr val="3333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>
      <p:cViewPr varScale="1">
        <p:scale>
          <a:sx n="110" d="100"/>
          <a:sy n="110" d="100"/>
        </p:scale>
        <p:origin x="1248" y="1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915B3AFD-79B2-48B7-8E71-158EF3E49B51}" type="datetimeFigureOut">
              <a:rPr lang="en-US"/>
              <a:pPr>
                <a:defRPr/>
              </a:pPr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2C26CE6C-EB35-4DBF-9BB2-7B96210FE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6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6092825"/>
            <a:ext cx="9906000" cy="765175"/>
          </a:xfrm>
          <a:prstGeom prst="rect">
            <a:avLst/>
          </a:prstGeom>
          <a:solidFill>
            <a:srgbClr val="3B3B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6" descr="NHTV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63" y="6165850"/>
            <a:ext cx="13049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MADE Logo WopZ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6081713"/>
            <a:ext cx="2087563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E664D-CDEA-4030-A74E-62BD4DD1FADD}" type="datetimeFigureOut">
              <a:rPr lang="en-US"/>
              <a:pPr>
                <a:defRPr/>
              </a:pPr>
              <a:t>10/21/2015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A3C2C-7F75-4711-ACC3-FE5E13396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0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6E2DF-D0D9-4036-B9CE-3FC5E3F782CC}" type="datetimeFigureOut">
              <a:rPr lang="en-US"/>
              <a:pPr>
                <a:defRPr/>
              </a:pPr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72704-C232-48F6-BEA6-6AC8D0B7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1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BFC4B-CC52-46AD-B5D3-BACBEC05D08E}" type="datetimeFigureOut">
              <a:rPr lang="en-US"/>
              <a:pPr>
                <a:defRPr/>
              </a:pPr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5E7EF-647E-47D3-A4F7-A60E714B4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3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1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1E403-D11D-473D-8D7C-F89FE3FC87B1}" type="datetimeFigureOut">
              <a:rPr lang="en-US"/>
              <a:pPr>
                <a:defRPr/>
              </a:pPr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89B54-699C-4A09-9340-4347555E6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2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0E91-B089-4DB6-9700-2ABA537BAEE2}" type="datetimeFigureOut">
              <a:rPr lang="en-US"/>
              <a:pPr>
                <a:defRPr/>
              </a:pPr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FEA19-C731-46D3-8141-1819682E7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67F0E-F000-4DC1-8263-43CF1091CC32}" type="datetimeFigureOut">
              <a:rPr lang="en-US"/>
              <a:pPr>
                <a:defRPr/>
              </a:pPr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50053-24CE-4236-9FE0-7DEFD01CF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58477-F53E-492C-B9BE-EDD2F8A51F83}" type="datetimeFigureOut">
              <a:rPr lang="en-US"/>
              <a:pPr>
                <a:defRPr/>
              </a:pPr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C468B-29AF-4645-B627-36043D246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6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3" y="273064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B429A-69A1-4C0A-BDF8-0621A545198E}" type="datetimeFigureOut">
              <a:rPr lang="en-US"/>
              <a:pPr>
                <a:defRPr/>
              </a:pPr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ED796-1E6E-4B41-9BEB-7F978F603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B8853-048C-4B61-8A3A-B5E3A5D8A55F}" type="datetimeFigureOut">
              <a:rPr lang="en-US"/>
              <a:pPr>
                <a:defRPr/>
              </a:pPr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8D287-413A-464D-A169-27DC62560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0" y="6092825"/>
            <a:ext cx="9906000" cy="765175"/>
          </a:xfrm>
          <a:prstGeom prst="rect">
            <a:avLst/>
          </a:prstGeom>
          <a:solidFill>
            <a:srgbClr val="3B3B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16" descr="NHTV_Logo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63" y="6165850"/>
            <a:ext cx="13049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7" descr="MADE Logo WopZ"/>
          <p:cNvPicPr>
            <a:picLocks noChangeAspect="1" noChangeArrowheads="1"/>
          </p:cNvPicPr>
          <p:nvPr userDrawn="1"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6081713"/>
            <a:ext cx="2087563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8813" y="6356350"/>
            <a:ext cx="1152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AC1FDF-3C05-4E68-AF5C-2F3E8D50AECB}" type="datetimeFigureOut">
              <a:rPr lang="en-US"/>
              <a:pPr>
                <a:defRPr/>
              </a:pPr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HA2 – Network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1166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37AEC1A-E856-4A38-A622-F6145F2C67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lmalyzer/ThreadSynchroniz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Job-based multithreading in C++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Mikael Kalms</a:t>
            </a:r>
          </a:p>
          <a:p>
            <a:r>
              <a:rPr lang="en-US" dirty="0" smtClean="0"/>
              <a:t>kalms.m@nhtv.nl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r>
              <a:rPr lang="en-US" dirty="0" smtClean="0"/>
              <a:t> a condition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condition_variable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dataWasAdded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dataLock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dataWasAdded.notify_one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dataWasAdded.notify_all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0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on a condition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condition_variable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dataWasAdded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dataLock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unique_lock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lock(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dataLock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(!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dataIsAvailable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dataWasAdded.wait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(lock);</a:t>
            </a:r>
          </a:p>
        </p:txBody>
      </p:sp>
    </p:spTree>
    <p:extLst>
      <p:ext uri="{BB962C8B-B14F-4D97-AF65-F5344CB8AC3E}">
        <p14:creationId xmlns:p14="http://schemas.microsoft.com/office/powerpoint/2010/main" val="224611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while-loop?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will not have a 1:1 match between notifications and waits.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there already are items available, you should not wait at all.</a:t>
            </a:r>
          </a:p>
          <a:p>
            <a:pPr marL="0" indent="0">
              <a:buNone/>
            </a:pPr>
            <a:r>
              <a:rPr lang="en-US" dirty="0" smtClean="0"/>
              <a:t>When you are woken up, </a:t>
            </a:r>
            <a:r>
              <a:rPr lang="en-US" b="1" dirty="0" smtClean="0"/>
              <a:t>someone else might have stolen your item </a:t>
            </a:r>
            <a:r>
              <a:rPr lang="en-US" dirty="0" smtClean="0"/>
              <a:t>(data hazard).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2675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2480" y="2284349"/>
            <a:ext cx="474662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(1)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Item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create_item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lock_guard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lock(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itemQueueMutex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itemQueue.push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(item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itemAddedToQueue.notify_one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0701" y="2256303"/>
            <a:ext cx="4905299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unique_lock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lock(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itemQueueMutex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itemQueue.empty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itemAddedToQueue.wait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Item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itemQueue.front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itemQueue.pop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consume_item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7048" y="1594554"/>
            <a:ext cx="1322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Producer</a:t>
            </a:r>
            <a:endParaRPr lang="en-US" sz="2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9144" y="1538462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Consumer</a:t>
            </a:r>
            <a:endParaRPr lang="en-US" sz="2400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953000" y="162880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4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parallelism vs data parallelism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296817" y="2995816"/>
            <a:ext cx="318260" cy="4726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8347" y="3645024"/>
            <a:ext cx="6390998" cy="47269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 Idle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538" y="2995816"/>
            <a:ext cx="2867806" cy="4726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 loading thread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parallelism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" y="234888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Core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299" y="299695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Core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298" y="364502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Core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0632" y="2311751"/>
            <a:ext cx="6408712" cy="472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 thread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58346" y="2995816"/>
            <a:ext cx="1638470" cy="472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thread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30553" y="3645024"/>
            <a:ext cx="3701969" cy="472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 thread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15076" y="2995816"/>
            <a:ext cx="1566462" cy="472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thread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58346" y="1844824"/>
            <a:ext cx="4158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68624" y="147859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Time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0224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parallelism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59749" y="1629005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Core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0913" y="1621109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Core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2077" y="1621109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Core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7855" y="2228786"/>
            <a:ext cx="1656184" cy="840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work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2736" y="2200391"/>
            <a:ext cx="0" cy="26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76784" y="2232330"/>
            <a:ext cx="1656184" cy="472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work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25713" y="2231286"/>
            <a:ext cx="1656184" cy="693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work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39520" y="3145819"/>
            <a:ext cx="1656184" cy="211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work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53615" y="3137273"/>
            <a:ext cx="1656184" cy="211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work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25713" y="3128924"/>
            <a:ext cx="1656184" cy="300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work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27855" y="3515346"/>
            <a:ext cx="1656184" cy="604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 work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53615" y="3515345"/>
            <a:ext cx="1656184" cy="777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 work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51744" y="3508005"/>
            <a:ext cx="1656184" cy="612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 work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641115" y="4177744"/>
            <a:ext cx="1656184" cy="777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 work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53615" y="4415322"/>
            <a:ext cx="1656184" cy="777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 work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351744" y="4201156"/>
            <a:ext cx="1656184" cy="777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 work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08584" y="18136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Time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41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1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 concept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1 worker thread per CPU core</a:t>
            </a:r>
          </a:p>
          <a:p>
            <a:pPr marL="0" indent="0">
              <a:buNone/>
            </a:pPr>
            <a:r>
              <a:rPr lang="en-US" sz="2800" dirty="0" smtClean="0"/>
              <a:t>Each worker thread runs an infinite “get next job and execute it” function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 “job” is a function to be called, with some input &amp; output parameters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 job manager should </a:t>
            </a:r>
            <a:r>
              <a:rPr lang="en-US" sz="2800" dirty="0" smtClean="0"/>
              <a:t>handle </a:t>
            </a:r>
            <a:r>
              <a:rPr lang="en-US" sz="2800" dirty="0" smtClean="0"/>
              <a:t>large-scale synchronization/scheduling</a:t>
            </a:r>
          </a:p>
        </p:txBody>
      </p:sp>
    </p:spTree>
    <p:extLst>
      <p:ext uri="{BB962C8B-B14F-4D97-AF65-F5344CB8AC3E}">
        <p14:creationId xmlns:p14="http://schemas.microsoft.com/office/powerpoint/2010/main" val="1984590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manager, minimal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 it a bunch of functions to run (1 per core)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never more than 1 per core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Wait for all to complete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4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 smtClean="0"/>
              <a:t>Theory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Synchronization between threads</a:t>
            </a:r>
          </a:p>
          <a:p>
            <a:pPr marL="0" indent="0">
              <a:buNone/>
            </a:pPr>
            <a:r>
              <a:rPr lang="en-US" sz="3000" dirty="0" smtClean="0"/>
              <a:t>	Task parallelism vs data </a:t>
            </a:r>
            <a:r>
              <a:rPr lang="en-US" sz="3000" dirty="0" smtClean="0"/>
              <a:t>parallelism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Job managers</a:t>
            </a:r>
          </a:p>
          <a:p>
            <a:pPr marL="0" indent="0">
              <a:buNone/>
            </a:pPr>
            <a:r>
              <a:rPr lang="en-US" sz="3000" b="1" dirty="0" smtClean="0"/>
              <a:t>Practice</a:t>
            </a:r>
          </a:p>
          <a:p>
            <a:pPr marL="0" indent="0">
              <a:buNone/>
            </a:pPr>
            <a:r>
              <a:rPr lang="en-US" sz="3000" b="1" dirty="0"/>
              <a:t>	</a:t>
            </a:r>
            <a:r>
              <a:rPr lang="en-US" sz="3000" dirty="0" smtClean="0"/>
              <a:t>Build a job system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Parallelize a </a:t>
            </a:r>
            <a:r>
              <a:rPr lang="en-US" sz="3000" dirty="0" smtClean="0"/>
              <a:t>small example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1643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manager, with queue,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 it a bunch of functions to run, possibly more than 1 per core</a:t>
            </a:r>
          </a:p>
          <a:p>
            <a:pPr marL="0" indent="0">
              <a:buNone/>
            </a:pPr>
            <a:r>
              <a:rPr lang="en-US" dirty="0" smtClean="0"/>
              <a:t>Wait for all to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96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manager, with dep. graph,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 it a graph of functions (with dependencies) to run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Wait for one or several of those functions to complete execution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59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7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job manager</a:t>
            </a:r>
            <a:r>
              <a:rPr lang="en-US" smtClean="0"/>
              <a:t>, parallelize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Parallelize the prime number generation by building a job manager.</a:t>
            </a:r>
          </a:p>
          <a:p>
            <a:pPr marL="0" indent="0">
              <a:buNone/>
            </a:pPr>
            <a:r>
              <a:rPr lang="en-US" sz="2800" dirty="0" smtClean="0"/>
              <a:t>What is the </a:t>
            </a:r>
            <a:r>
              <a:rPr lang="en-US" sz="2800" i="1" dirty="0" smtClean="0"/>
              <a:t>simplest possible thing </a:t>
            </a:r>
            <a:r>
              <a:rPr lang="en-US" sz="2800" dirty="0" smtClean="0"/>
              <a:t>that could work?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github.com/Kalmalyzer/ThreadSynchronization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146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between threads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and why do we need to synchronize?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Data hazards is when…</a:t>
            </a:r>
          </a:p>
          <a:p>
            <a:pPr marL="0" indent="0">
              <a:buNone/>
            </a:pPr>
            <a:r>
              <a:rPr lang="en-US" sz="2800" dirty="0" smtClean="0"/>
              <a:t>… several threads touch the same set of data</a:t>
            </a:r>
          </a:p>
          <a:p>
            <a:pPr marL="0" indent="0">
              <a:buNone/>
            </a:pPr>
            <a:r>
              <a:rPr lang="en-US" sz="2800" dirty="0" smtClean="0"/>
              <a:t>….at the same time</a:t>
            </a:r>
          </a:p>
          <a:p>
            <a:pPr marL="0" indent="0">
              <a:buNone/>
            </a:pPr>
            <a:r>
              <a:rPr lang="en-US" sz="2800" dirty="0" smtClean="0"/>
              <a:t>… thereby interfering with each other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Synchronization is making sure that the above never will happen</a:t>
            </a:r>
            <a:r>
              <a:rPr lang="en-US" sz="2800" dirty="0" smtClean="0"/>
              <a:t>. Avoid one of the three, and you are good.</a:t>
            </a:r>
          </a:p>
        </p:txBody>
      </p:sp>
    </p:spTree>
    <p:extLst>
      <p:ext uri="{BB962C8B-B14F-4D97-AF65-F5344CB8AC3E}">
        <p14:creationId xmlns:p14="http://schemas.microsoft.com/office/powerpoint/2010/main" val="32017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3944888" y="3789040"/>
            <a:ext cx="1944216" cy="16921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Mutex</a:t>
            </a:r>
            <a:r>
              <a:rPr lang="en-US" dirty="0" smtClean="0">
                <a:solidFill>
                  <a:schemeClr val="tx1"/>
                </a:solidFill>
              </a:rPr>
              <a:t> for data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objects, manipulated by code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340932" y="4365104"/>
            <a:ext cx="1080120" cy="864096"/>
            <a:chOff x="1424608" y="2996952"/>
            <a:chExt cx="1080120" cy="86409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1424608" y="2996952"/>
              <a:ext cx="1080120" cy="864096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496616" y="3140968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496616" y="3284984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96616" y="3429000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96616" y="3573016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496616" y="3717032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515735" y="4599000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Data 1</a:t>
            </a:r>
            <a:endParaRPr lang="en-US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944009" y="1628800"/>
            <a:ext cx="1944216" cy="16921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Mutex</a:t>
            </a:r>
            <a:r>
              <a:rPr lang="en-US" dirty="0" smtClean="0">
                <a:solidFill>
                  <a:schemeClr val="tx1"/>
                </a:solidFill>
              </a:rPr>
              <a:t> for data 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340053" y="2204864"/>
            <a:ext cx="1080120" cy="864096"/>
            <a:chOff x="1424608" y="2996952"/>
            <a:chExt cx="1080120" cy="86409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" name="Rectangle 25"/>
            <p:cNvSpPr/>
            <p:nvPr/>
          </p:nvSpPr>
          <p:spPr>
            <a:xfrm>
              <a:off x="1424608" y="2996952"/>
              <a:ext cx="1080120" cy="864096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496616" y="3140968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496616" y="3284984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496616" y="3429000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496616" y="3573016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96616" y="3717032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514856" y="2438760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Data 2</a:t>
            </a:r>
            <a:endParaRPr lang="en-US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01203" y="4005064"/>
            <a:ext cx="172819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block 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496616" y="2043985"/>
            <a:ext cx="172819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block 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69224" y="1880828"/>
            <a:ext cx="172819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block 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329264" y="3280122"/>
            <a:ext cx="172819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block 4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753200" y="4590969"/>
            <a:ext cx="172819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block 5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8" idx="3"/>
            <a:endCxn id="26" idx="1"/>
          </p:cNvCxnSpPr>
          <p:nvPr/>
        </p:nvCxnSpPr>
        <p:spPr>
          <a:xfrm>
            <a:off x="3224808" y="2512037"/>
            <a:ext cx="1115245" cy="12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3"/>
            <a:endCxn id="26" idx="1"/>
          </p:cNvCxnSpPr>
          <p:nvPr/>
        </p:nvCxnSpPr>
        <p:spPr>
          <a:xfrm flipV="1">
            <a:off x="3029395" y="2636912"/>
            <a:ext cx="1310658" cy="183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1"/>
            <a:endCxn id="26" idx="3"/>
          </p:cNvCxnSpPr>
          <p:nvPr/>
        </p:nvCxnSpPr>
        <p:spPr>
          <a:xfrm flipH="1">
            <a:off x="5420173" y="2348880"/>
            <a:ext cx="1549051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1"/>
            <a:endCxn id="5" idx="3"/>
          </p:cNvCxnSpPr>
          <p:nvPr/>
        </p:nvCxnSpPr>
        <p:spPr>
          <a:xfrm flipH="1">
            <a:off x="5421052" y="3748174"/>
            <a:ext cx="1908212" cy="104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5" idx="3"/>
          </p:cNvCxnSpPr>
          <p:nvPr/>
        </p:nvCxnSpPr>
        <p:spPr>
          <a:xfrm flipH="1" flipV="1">
            <a:off x="5421052" y="4797152"/>
            <a:ext cx="1332148" cy="26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3"/>
          </p:cNvCxnSpPr>
          <p:nvPr/>
        </p:nvCxnSpPr>
        <p:spPr>
          <a:xfrm>
            <a:off x="3029395" y="4473116"/>
            <a:ext cx="1310658" cy="31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9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flows + transformations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694638" y="2762926"/>
            <a:ext cx="1944216" cy="16921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Mutex</a:t>
            </a:r>
            <a:r>
              <a:rPr lang="en-US" dirty="0" smtClean="0">
                <a:solidFill>
                  <a:schemeClr val="tx1"/>
                </a:solidFill>
              </a:rPr>
              <a:t> for data 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090682" y="3338990"/>
            <a:ext cx="1080120" cy="864096"/>
            <a:chOff x="1424608" y="2996952"/>
            <a:chExt cx="1080120" cy="86409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1424608" y="2996952"/>
              <a:ext cx="1080120" cy="864096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496616" y="3140968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96616" y="3284984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96616" y="3429000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96616" y="3573016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96616" y="3717032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265485" y="3572886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Data 1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214918" y="2780928"/>
            <a:ext cx="1944216" cy="16921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Mutex</a:t>
            </a:r>
            <a:r>
              <a:rPr lang="en-US" dirty="0" smtClean="0">
                <a:solidFill>
                  <a:schemeClr val="tx1"/>
                </a:solidFill>
              </a:rPr>
              <a:t> for data 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10962" y="3356992"/>
            <a:ext cx="1080120" cy="864096"/>
            <a:chOff x="1424608" y="2996952"/>
            <a:chExt cx="1080120" cy="86409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424608" y="2996952"/>
              <a:ext cx="1080120" cy="864096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496616" y="3140968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96616" y="3284984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496616" y="3429000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496616" y="3573016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496616" y="3717032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785765" y="3590888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Data 2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81192" y="2762926"/>
            <a:ext cx="1944216" cy="16921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Mutex</a:t>
            </a:r>
            <a:r>
              <a:rPr lang="en-US" dirty="0" smtClean="0">
                <a:solidFill>
                  <a:schemeClr val="tx1"/>
                </a:solidFill>
              </a:rPr>
              <a:t> for data 3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077236" y="3338990"/>
            <a:ext cx="1080120" cy="864096"/>
            <a:chOff x="1424608" y="2996952"/>
            <a:chExt cx="1080120" cy="86409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1424608" y="2996952"/>
              <a:ext cx="1080120" cy="864096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496616" y="3140968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96616" y="3284984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496616" y="3429000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496616" y="3573016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496616" y="3717032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252039" y="3572886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Data 3</a:t>
            </a:r>
            <a:endParaRPr lang="en-US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53777" y="1574794"/>
            <a:ext cx="172819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block 2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576238" y="4599129"/>
            <a:ext cx="172819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block 3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95300" y="4599129"/>
            <a:ext cx="172819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block 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042512" y="1455616"/>
            <a:ext cx="172819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block 4</a:t>
            </a:r>
            <a:endParaRPr lang="en-US" dirty="0"/>
          </a:p>
        </p:txBody>
      </p:sp>
      <p:sp>
        <p:nvSpPr>
          <p:cNvPr id="46" name="Arc 45"/>
          <p:cNvSpPr/>
          <p:nvPr/>
        </p:nvSpPr>
        <p:spPr>
          <a:xfrm>
            <a:off x="4129106" y="1980473"/>
            <a:ext cx="1134126" cy="2744671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 flipV="1">
            <a:off x="2309210" y="2063547"/>
            <a:ext cx="1179736" cy="2535582"/>
          </a:xfrm>
          <a:prstGeom prst="arc">
            <a:avLst>
              <a:gd name="adj1" fmla="val 159356"/>
              <a:gd name="adj2" fmla="val 5574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flipV="1">
            <a:off x="6753754" y="3338990"/>
            <a:ext cx="1134126" cy="1769012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flipH="1" flipV="1">
            <a:off x="7392444" y="2085017"/>
            <a:ext cx="1179736" cy="2535582"/>
          </a:xfrm>
          <a:prstGeom prst="arc">
            <a:avLst>
              <a:gd name="adj1" fmla="val 159356"/>
              <a:gd name="adj2" fmla="val 5574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flipH="1">
            <a:off x="4941376" y="3218901"/>
            <a:ext cx="1179736" cy="1968369"/>
          </a:xfrm>
          <a:prstGeom prst="arc">
            <a:avLst>
              <a:gd name="adj1" fmla="val 159356"/>
              <a:gd name="adj2" fmla="val 5574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flipV="1">
            <a:off x="1637726" y="3318579"/>
            <a:ext cx="1134126" cy="1769012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design with data flows?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flows are </a:t>
            </a:r>
            <a:r>
              <a:rPr lang="en-US" dirty="0" smtClean="0"/>
              <a:t>usually easier to parallelize!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1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– producers and consumers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9727" y="2420888"/>
            <a:ext cx="172819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2600" y="3717032"/>
            <a:ext cx="172819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2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152035" y="3212976"/>
            <a:ext cx="1080120" cy="864096"/>
            <a:chOff x="1424608" y="2996952"/>
            <a:chExt cx="1080120" cy="86409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424608" y="2996952"/>
              <a:ext cx="1080120" cy="864096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496616" y="3140968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496616" y="3284984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496616" y="3429000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496616" y="3573016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496616" y="3717032"/>
              <a:ext cx="936104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326838" y="344687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Queue</a:t>
            </a:r>
            <a:endParaRPr lang="en-US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75406" y="1784283"/>
            <a:ext cx="172819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348279" y="3080427"/>
            <a:ext cx="172819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6968" y="4376571"/>
            <a:ext cx="172819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3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7" idx="3"/>
            <a:endCxn id="19" idx="1"/>
          </p:cNvCxnSpPr>
          <p:nvPr/>
        </p:nvCxnSpPr>
        <p:spPr>
          <a:xfrm>
            <a:off x="3107919" y="2888940"/>
            <a:ext cx="1044116" cy="7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</p:cNvCxnSpPr>
          <p:nvPr/>
        </p:nvCxnSpPr>
        <p:spPr>
          <a:xfrm flipV="1">
            <a:off x="3080792" y="3656491"/>
            <a:ext cx="1071243" cy="52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26" idx="1"/>
          </p:cNvCxnSpPr>
          <p:nvPr/>
        </p:nvCxnSpPr>
        <p:spPr>
          <a:xfrm flipV="1">
            <a:off x="5232155" y="2252335"/>
            <a:ext cx="1143251" cy="139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3"/>
            <a:endCxn id="27" idx="1"/>
          </p:cNvCxnSpPr>
          <p:nvPr/>
        </p:nvCxnSpPr>
        <p:spPr>
          <a:xfrm flipV="1">
            <a:off x="5232155" y="3548479"/>
            <a:ext cx="1116124" cy="9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3"/>
            <a:endCxn id="30" idx="1"/>
          </p:cNvCxnSpPr>
          <p:nvPr/>
        </p:nvCxnSpPr>
        <p:spPr>
          <a:xfrm>
            <a:off x="5232155" y="3645024"/>
            <a:ext cx="1114813" cy="119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92760" y="5425553"/>
            <a:ext cx="544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How will they synchronize?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10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Mutexes</a:t>
            </a:r>
            <a:r>
              <a:rPr lang="en-US" dirty="0" smtClean="0"/>
              <a:t> + 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mutexes</a:t>
            </a:r>
            <a:r>
              <a:rPr lang="en-US" dirty="0" smtClean="0"/>
              <a:t> for controlling access to the data (to avoid hazards).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condition variables to wait for data to become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4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33292</TotalTime>
  <Words>577</Words>
  <Application>Microsoft Office PowerPoint</Application>
  <PresentationFormat>A4 Paper (210x297 mm)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Office Theme</vt:lpstr>
      <vt:lpstr>Job-based multithreading in C++</vt:lpstr>
      <vt:lpstr>Agenda</vt:lpstr>
      <vt:lpstr>Synchronization between threads</vt:lpstr>
      <vt:lpstr>When and why do we need to synchronize?</vt:lpstr>
      <vt:lpstr>Data objects, manipulated by code</vt:lpstr>
      <vt:lpstr>Data flows + transformations</vt:lpstr>
      <vt:lpstr>Why design with data flows?</vt:lpstr>
      <vt:lpstr>Data flow – producers and consumers</vt:lpstr>
      <vt:lpstr>Mutexes + condition variables</vt:lpstr>
      <vt:lpstr>Signalling a condition variable</vt:lpstr>
      <vt:lpstr>Waiting on a condition variable</vt:lpstr>
      <vt:lpstr>Why the while-loop?</vt:lpstr>
      <vt:lpstr>Producer-consumer implementation</vt:lpstr>
      <vt:lpstr>Task parallelism vs data parallelism</vt:lpstr>
      <vt:lpstr>Task parallelism</vt:lpstr>
      <vt:lpstr>Data parallelism</vt:lpstr>
      <vt:lpstr>JOB Managers</vt:lpstr>
      <vt:lpstr>Job manager concept</vt:lpstr>
      <vt:lpstr>Job manager, minimal API</vt:lpstr>
      <vt:lpstr>Job manager, with queue, API</vt:lpstr>
      <vt:lpstr>Job manager, with dep. graph, API</vt:lpstr>
      <vt:lpstr>PRACTICE</vt:lpstr>
      <vt:lpstr>Build a job manager, parallelize</vt:lpstr>
    </vt:vector>
  </TitlesOfParts>
  <Company>NHTV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Peters</dc:creator>
  <cp:lastModifiedBy>Kalms</cp:lastModifiedBy>
  <cp:revision>937</cp:revision>
  <dcterms:created xsi:type="dcterms:W3CDTF">2008-08-15T13:04:11Z</dcterms:created>
  <dcterms:modified xsi:type="dcterms:W3CDTF">2015-10-21T08:02:01Z</dcterms:modified>
</cp:coreProperties>
</file>