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(Mpps)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pmacct</c:v>
                </c:pt>
                <c:pt idx="1">
                  <c:v>tcpdump</c:v>
                </c:pt>
                <c:pt idx="2">
                  <c:v>netobserv-ebpf-agent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2.3199999999999998</c:v>
                </c:pt>
                <c:pt idx="1">
                  <c:v>1.65</c:v>
                </c:pt>
                <c:pt idx="2">
                  <c:v>4.45</c:v>
                </c:pt>
                <c:pt idx="3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9-5942-9E26-F0DB829F1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1669215"/>
        <c:axId val="1851522399"/>
      </c:barChart>
      <c:catAx>
        <c:axId val="1851669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522399"/>
        <c:crosses val="autoZero"/>
        <c:auto val="1"/>
        <c:lblAlgn val="ctr"/>
        <c:lblOffset val="100"/>
        <c:noMultiLvlLbl val="0"/>
      </c:catAx>
      <c:valAx>
        <c:axId val="1851522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66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etobserv/ebpf-research/tree/main/PcapPlusPlus/Examples/pktg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:</a:t>
            </a:r>
            <a:br>
              <a:rPr lang="en-US" dirty="0"/>
            </a:br>
            <a:r>
              <a:rPr lang="en-US" dirty="0"/>
              <a:t>Performance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Pktgen</a:t>
            </a:r>
            <a:r>
              <a:rPr lang="en-US" baseline="30000" dirty="0"/>
              <a:t>1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2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 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</a:t>
            </a:r>
            <a:r>
              <a:rPr lang="en-US" b="1" dirty="0"/>
              <a:t>%</a:t>
            </a:r>
            <a:r>
              <a:rPr lang="en-US" dirty="0"/>
              <a:t> of traffic is </a:t>
            </a:r>
            <a:r>
              <a:rPr lang="en-US" b="1" dirty="0"/>
              <a:t>successfully monitored </a:t>
            </a:r>
            <a:r>
              <a:rPr lang="en-US" dirty="0"/>
              <a:t>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  <a:p>
            <a:pPr marL="342900" indent="-342900">
              <a:buAutoNum type="arabicParenR"/>
            </a:pPr>
            <a:r>
              <a:rPr lang="en-US" dirty="0"/>
              <a:t>What are the </a:t>
            </a:r>
            <a:r>
              <a:rPr lang="en-US" b="1" dirty="0"/>
              <a:t>overheads</a:t>
            </a:r>
            <a:r>
              <a:rPr lang="en-US" dirty="0"/>
              <a:t>?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663155" y="2125102"/>
            <a:ext cx="2666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Packets </a:t>
            </a:r>
            <a:r>
              <a:rPr lang="en-US" dirty="0"/>
              <a:t>= 100 Million</a:t>
            </a:r>
          </a:p>
          <a:p>
            <a:r>
              <a:rPr lang="en-US" dirty="0"/>
              <a:t>   (75B, 1000B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Packet Rate </a:t>
            </a:r>
            <a:r>
              <a:rPr lang="en-US" dirty="0"/>
              <a:t>= ~3.7 Mpps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threads </a:t>
            </a:r>
            <a:r>
              <a:rPr lang="en-US" dirty="0"/>
              <a:t>= 40</a:t>
            </a:r>
          </a:p>
          <a:p>
            <a:r>
              <a:rPr lang="en-US" dirty="0"/>
              <a:t>(1 UDP Flow per thread)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6D415-7ABC-4608-FD59-541E3A8BAC5A}"/>
              </a:ext>
            </a:extLst>
          </p:cNvPr>
          <p:cNvSpPr txBox="1"/>
          <p:nvPr/>
        </p:nvSpPr>
        <p:spPr>
          <a:xfrm>
            <a:off x="5430626" y="4094922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0990F-D200-F4BA-10D9-8B48E31C8DAA}"/>
              </a:ext>
            </a:extLst>
          </p:cNvPr>
          <p:cNvSpPr/>
          <p:nvPr/>
        </p:nvSpPr>
        <p:spPr>
          <a:xfrm>
            <a:off x="4350190" y="6596390"/>
            <a:ext cx="5274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github.com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netobserv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ebpf</a:t>
            </a:r>
            <a:r>
              <a:rPr lang="en-US" sz="1100" dirty="0">
                <a:hlinkClick r:id="rId2"/>
              </a:rPr>
              <a:t>-research/tree/main/</a:t>
            </a:r>
            <a:r>
              <a:rPr lang="en-US" sz="1100" dirty="0" err="1">
                <a:hlinkClick r:id="rId2"/>
              </a:rPr>
              <a:t>PcapPlusPlus</a:t>
            </a:r>
            <a:r>
              <a:rPr lang="en-US" sz="1100" dirty="0">
                <a:hlinkClick r:id="rId2"/>
              </a:rPr>
              <a:t>/Examples/</a:t>
            </a:r>
            <a:r>
              <a:rPr lang="en-US" sz="1100" dirty="0" err="1">
                <a:hlinkClick r:id="rId2"/>
              </a:rPr>
              <a:t>pktgen</a:t>
            </a:r>
            <a:r>
              <a:rPr lang="en-US" sz="1100" dirty="0">
                <a:hlinkClick r:id="rId2"/>
              </a:rPr>
              <a:t> </a:t>
            </a:r>
            <a:endParaRPr lang="en-US" sz="1100" dirty="0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2B75908F-7BEC-D39B-E611-27D0F9CF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027" y="3626132"/>
            <a:ext cx="457200" cy="457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5A621B-3F20-4CC7-6335-4AB26D399467}"/>
              </a:ext>
            </a:extLst>
          </p:cNvPr>
          <p:cNvSpPr/>
          <p:nvPr/>
        </p:nvSpPr>
        <p:spPr>
          <a:xfrm>
            <a:off x="4571008" y="3031584"/>
            <a:ext cx="1459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Observ</a:t>
            </a:r>
            <a:r>
              <a:rPr lang="en-US" sz="1200" dirty="0"/>
              <a:t> Agent = {</a:t>
            </a:r>
            <a:r>
              <a:rPr lang="en-US" sz="1200" dirty="0" err="1"/>
              <a:t>pmacct</a:t>
            </a:r>
            <a:r>
              <a:rPr lang="en-US" sz="1200" dirty="0"/>
              <a:t>, </a:t>
            </a:r>
            <a:r>
              <a:rPr lang="en-US" sz="1200" dirty="0" err="1"/>
              <a:t>tcpdump</a:t>
            </a:r>
            <a:r>
              <a:rPr lang="en-US" sz="1200" dirty="0"/>
              <a:t>, </a:t>
            </a:r>
            <a:r>
              <a:rPr lang="en-US" sz="1200" dirty="0" err="1"/>
              <a:t>netobserv</a:t>
            </a:r>
            <a:r>
              <a:rPr lang="en-US" sz="1200" dirty="0"/>
              <a:t>-</a:t>
            </a:r>
            <a:r>
              <a:rPr lang="en-US" sz="1200" dirty="0" err="1"/>
              <a:t>ebpf</a:t>
            </a:r>
            <a:r>
              <a:rPr lang="en-US" sz="1200" dirty="0"/>
              <a:t>-agent}</a:t>
            </a:r>
          </a:p>
        </p:txBody>
      </p:sp>
    </p:spTree>
    <p:extLst>
      <p:ext uri="{BB962C8B-B14F-4D97-AF65-F5344CB8AC3E}">
        <p14:creationId xmlns:p14="http://schemas.microsoft.com/office/powerpoint/2010/main" val="1878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84434"/>
              </p:ext>
            </p:extLst>
          </p:nvPr>
        </p:nvGraphicFramePr>
        <p:xfrm>
          <a:off x="1508482" y="1936915"/>
          <a:ext cx="10121611" cy="4213552"/>
        </p:xfrm>
        <a:graphic>
          <a:graphicData uri="http://schemas.openxmlformats.org/drawingml/2006/table">
            <a:tbl>
              <a:tblPr/>
              <a:tblGrid>
                <a:gridCol w="2461197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408171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545234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296618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1654556">
                  <a:extLst>
                    <a:ext uri="{9D8B030D-6E8A-4147-A177-3AD203B41FA5}">
                      <a16:colId xmlns:a16="http://schemas.microsoft.com/office/drawing/2014/main" val="4012751905"/>
                    </a:ext>
                  </a:extLst>
                </a:gridCol>
                <a:gridCol w="1755835">
                  <a:extLst>
                    <a:ext uri="{9D8B030D-6E8A-4147-A177-3AD203B41FA5}">
                      <a16:colId xmlns:a16="http://schemas.microsoft.com/office/drawing/2014/main" val="2808467660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observed by 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Process CPU</a:t>
                      </a:r>
                      <a:r>
                        <a:rPr lang="en-IN" b="1" baseline="30000" dirty="0">
                          <a:effectLst/>
                        </a:rPr>
                        <a:t>3</a:t>
                      </a:r>
                      <a:r>
                        <a:rPr lang="en-IN" b="1" dirty="0">
                          <a:effectLst/>
                        </a:rPr>
                        <a:t>(%)</a:t>
                      </a:r>
                    </a:p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Overall CPU</a:t>
                      </a:r>
                      <a:r>
                        <a:rPr lang="en-IN" b="1" baseline="30000" dirty="0">
                          <a:effectLst/>
                        </a:rPr>
                        <a:t>4</a:t>
                      </a:r>
                      <a:r>
                        <a:rPr lang="en-IN" b="1" dirty="0">
                          <a:effectLst/>
                        </a:rPr>
                        <a:t> (%) 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101,228,092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6157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r>
                        <a:rPr lang="en-IN" baseline="300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101,898,951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52,978,667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16.1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101,834,300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68,618,717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67.38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102,109,078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9,223,414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10.07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44963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8B60F1-566A-7EE0-F397-C2497101C969}"/>
              </a:ext>
            </a:extLst>
          </p:cNvPr>
          <p:cNvSpPr/>
          <p:nvPr/>
        </p:nvSpPr>
        <p:spPr>
          <a:xfrm>
            <a:off x="4472991" y="1567583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IN" b="1" dirty="0"/>
              <a:t>Packet Rate (Mpps) = </a:t>
            </a:r>
            <a:r>
              <a:rPr lang="en-IN" b="1" dirty="0">
                <a:solidFill>
                  <a:srgbClr val="002060"/>
                </a:solidFill>
              </a:rPr>
              <a:t>~</a:t>
            </a:r>
            <a:r>
              <a:rPr lang="en-IN" dirty="0">
                <a:solidFill>
                  <a:srgbClr val="002060"/>
                </a:solidFill>
              </a:rPr>
              <a:t>3.7 Mpps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825D4-9D01-9184-7454-66FFC0FEF6F9}"/>
              </a:ext>
            </a:extLst>
          </p:cNvPr>
          <p:cNvSpPr txBox="1"/>
          <p:nvPr/>
        </p:nvSpPr>
        <p:spPr>
          <a:xfrm>
            <a:off x="707666" y="6289481"/>
            <a:ext cx="286802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>
                <a:hlinkClick r:id="rId2"/>
              </a:rPr>
              <a:t>https://github.com/pmacct/pmacct</a:t>
            </a:r>
            <a:endParaRPr lang="en-US" sz="1400" dirty="0"/>
          </a:p>
          <a:p>
            <a:endParaRPr lang="en-US" sz="14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C41C7-DA69-9254-A6C8-2D45F81758C4}"/>
              </a:ext>
            </a:extLst>
          </p:cNvPr>
          <p:cNvSpPr txBox="1"/>
          <p:nvPr/>
        </p:nvSpPr>
        <p:spPr>
          <a:xfrm>
            <a:off x="8878685" y="6124094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*Values averaged over 5 runs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9FC2A-B546-CB1A-BCAE-2633D1532B42}"/>
              </a:ext>
            </a:extLst>
          </p:cNvPr>
          <p:cNvSpPr/>
          <p:nvPr/>
        </p:nvSpPr>
        <p:spPr>
          <a:xfrm>
            <a:off x="10293591" y="1459859"/>
            <a:ext cx="1181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/>
              <a:t>3 </a:t>
            </a:r>
            <a:r>
              <a:rPr lang="en-US" sz="1200" dirty="0" err="1"/>
              <a:t>pidstat</a:t>
            </a:r>
            <a:r>
              <a:rPr lang="en-US" sz="1200" dirty="0"/>
              <a:t> 1 –p &lt;&gt;</a:t>
            </a:r>
          </a:p>
          <a:p>
            <a:r>
              <a:rPr lang="en-US" sz="1200" baseline="30000" dirty="0"/>
              <a:t>4 </a:t>
            </a:r>
            <a:r>
              <a:rPr lang="en-US" sz="1200" dirty="0" err="1"/>
              <a:t>mpstat</a:t>
            </a:r>
            <a:r>
              <a:rPr lang="en-US" sz="1200" dirty="0"/>
              <a:t> 11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22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117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94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</a:t>
            </a:r>
            <a:r>
              <a:rPr lang="en-US" b="1" dirty="0"/>
              <a:t>slow down throughput </a:t>
            </a:r>
            <a:r>
              <a:rPr lang="en-US" dirty="0"/>
              <a:t>of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</a:t>
            </a:r>
            <a:r>
              <a:rPr lang="en-US" b="1" dirty="0"/>
              <a:t>%</a:t>
            </a:r>
            <a:r>
              <a:rPr lang="en-US" dirty="0"/>
              <a:t> of traffic is </a:t>
            </a:r>
            <a:r>
              <a:rPr lang="en-US" b="1" dirty="0"/>
              <a:t>successfully monitored </a:t>
            </a:r>
            <a:r>
              <a:rPr lang="en-US" dirty="0"/>
              <a:t>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132D8-D9EE-31D8-C9A5-4BBF886D8832}"/>
              </a:ext>
            </a:extLst>
          </p:cNvPr>
          <p:cNvSpPr txBox="1"/>
          <p:nvPr/>
        </p:nvSpPr>
        <p:spPr>
          <a:xfrm>
            <a:off x="5462431" y="4325510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4CECC-B639-0525-DEC7-3D9EE0DF26E3}"/>
              </a:ext>
            </a:extLst>
          </p:cNvPr>
          <p:cNvSpPr txBox="1"/>
          <p:nvPr/>
        </p:nvSpPr>
        <p:spPr>
          <a:xfrm>
            <a:off x="427320" y="1823407"/>
            <a:ext cx="2534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Packets </a:t>
            </a:r>
            <a:r>
              <a:rPr lang="en-US" dirty="0"/>
              <a:t>= 100 M</a:t>
            </a:r>
          </a:p>
          <a:p>
            <a:r>
              <a:rPr lang="en-US" dirty="0"/>
              <a:t>        (75B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Packet Rate </a:t>
            </a:r>
            <a:r>
              <a:rPr lang="en-US" dirty="0"/>
              <a:t>= ~4.7 Mpps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threads </a:t>
            </a:r>
            <a:r>
              <a:rPr lang="en-US" dirty="0"/>
              <a:t>= 40</a:t>
            </a:r>
          </a:p>
          <a:p>
            <a:r>
              <a:rPr lang="en-US" dirty="0"/>
              <a:t>(1 Flow per thread)</a:t>
            </a:r>
          </a:p>
        </p:txBody>
      </p:sp>
      <p:pic>
        <p:nvPicPr>
          <p:cNvPr id="21" name="Graphic 20" descr="Magnifying glass with solid fill">
            <a:extLst>
              <a:ext uri="{FF2B5EF4-FFF2-40B4-BE49-F238E27FC236}">
                <a16:creationId xmlns:a16="http://schemas.microsoft.com/office/drawing/2014/main" id="{56B1CB04-BCEA-12D3-FCC3-DDE8F43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4027" y="3626132"/>
            <a:ext cx="457200" cy="457200"/>
          </a:xfrm>
          <a:prstGeom prst="rect">
            <a:avLst/>
          </a:prstGeom>
        </p:spPr>
      </p:pic>
      <p:sp>
        <p:nvSpPr>
          <p:cNvPr id="22" name="Snip and Round Single Corner of Rectangle 21">
            <a:extLst>
              <a:ext uri="{FF2B5EF4-FFF2-40B4-BE49-F238E27FC236}">
                <a16:creationId xmlns:a16="http://schemas.microsoft.com/office/drawing/2014/main" id="{2B1B186E-125E-FB62-F395-3728968A9CBB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71764"/>
              </p:ext>
            </p:extLst>
          </p:nvPr>
        </p:nvGraphicFramePr>
        <p:xfrm>
          <a:off x="596347" y="2407314"/>
          <a:ext cx="11155131" cy="4121932"/>
        </p:xfrm>
        <a:graphic>
          <a:graphicData uri="http://schemas.openxmlformats.org/drawingml/2006/table">
            <a:tbl>
              <a:tblPr/>
              <a:tblGrid>
                <a:gridCol w="2564297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29912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351116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205172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1389386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798646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  <a:gridCol w="1516602">
                  <a:extLst>
                    <a:ext uri="{9D8B030D-6E8A-4147-A177-3AD203B41FA5}">
                      <a16:colId xmlns:a16="http://schemas.microsoft.com/office/drawing/2014/main" val="2057484107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observed by 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Process CPU(%)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Overall CPU(%)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101,537,206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78772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101,636,497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65,574,533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51.79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101,186,109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13,037,588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55.2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7219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69176E-BAAB-5273-44D7-7EEB746F7022}"/>
              </a:ext>
            </a:extLst>
          </p:cNvPr>
          <p:cNvGraphicFramePr/>
          <p:nvPr/>
        </p:nvGraphicFramePr>
        <p:xfrm>
          <a:off x="7681417" y="121311"/>
          <a:ext cx="4237603" cy="221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025C3-4109-2596-D035-B5C3CEA63753}"/>
              </a:ext>
            </a:extLst>
          </p:cNvPr>
          <p:cNvSpPr txBox="1"/>
          <p:nvPr/>
        </p:nvSpPr>
        <p:spPr>
          <a:xfrm>
            <a:off x="9580037" y="6598189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*Values averaged over 5 runs</a:t>
            </a:r>
          </a:p>
        </p:txBody>
      </p:sp>
    </p:spTree>
    <p:extLst>
      <p:ext uri="{BB962C8B-B14F-4D97-AF65-F5344CB8AC3E}">
        <p14:creationId xmlns:p14="http://schemas.microsoft.com/office/powerpoint/2010/main" val="128381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</a:t>
            </a:r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548</Words>
  <Application>Microsoft Macintosh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Observability : Performance Measurements</vt:lpstr>
      <vt:lpstr>Testbed Setup - Ingress</vt:lpstr>
      <vt:lpstr>Results – Monitoring Ingress</vt:lpstr>
      <vt:lpstr>Testbed Setup - Egress</vt:lpstr>
      <vt:lpstr>Results – Monitoring Egress</vt:lpstr>
      <vt:lpstr>Appendix 1: 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12</cp:revision>
  <dcterms:created xsi:type="dcterms:W3CDTF">2022-06-09T05:54:45Z</dcterms:created>
  <dcterms:modified xsi:type="dcterms:W3CDTF">2022-09-07T14:17:43Z</dcterms:modified>
</cp:coreProperties>
</file>