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2" r:id="rId7"/>
    <p:sldId id="271" r:id="rId8"/>
    <p:sldId id="266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A6547-4FA8-86A6-148F-91FDA8B9B07C}" v="1032" dt="2023-03-23T03:31:06.344"/>
    <p1510:client id="{19589B2B-B38E-4F05-BD0C-F825F7771234}" v="472" dt="2023-04-12T15:37:07.943"/>
    <p1510:client id="{2413A738-969D-6C51-3C5F-5B5BB33B3974}" v="33" dt="2023-03-23T02:14:14.262"/>
    <p1510:client id="{3232B41A-BBC3-4DD7-B379-55C9F261264E}" v="395" dt="2023-03-23T14:40:55.359"/>
    <p1510:client id="{5A98AA01-5621-EB24-B1FA-E9CA832B20EF}" v="76" dt="2023-03-24T00:47:13.427"/>
    <p1510:client id="{6BDB67A4-4801-DE21-5790-48252F1A71D7}" v="133" dt="2023-03-10T01:35:42.025"/>
    <p1510:client id="{75D89109-A4EC-8609-3EB8-DB23107C83B6}" v="440" dt="2023-03-25T22:17:36.378"/>
    <p1510:client id="{7AA8B256-1229-B1A1-F414-78B744BFF2BA}" v="367" dt="2023-03-09T15:59:01.198"/>
    <p1510:client id="{83D78D4F-165D-9DCF-0915-B39D7ED1734B}" v="560" dt="2023-03-21T23:20:26.855"/>
    <p1510:client id="{937C631E-ECCA-5153-1C15-C7ACA0FCC614}" v="71" dt="2023-04-11T00:08:34.033"/>
    <p1510:client id="{99AACC09-4550-C5FF-4B15-50A6DEDD5556}" v="334" dt="2023-03-21T22:22:48.499"/>
    <p1510:client id="{9CD22A71-7025-614A-A78D-E5837C61B763}" v="84" dt="2023-03-23T15:33:52.114"/>
    <p1510:client id="{BEBE5D3B-FF35-BDE7-46A9-5463994AEC8F}" v="3184" dt="2023-04-12T03:07:57.078"/>
    <p1510:client id="{DB682C5A-8ECE-F349-6731-D23DED8352BD}" v="464" dt="2023-03-17T20:20:11.150"/>
    <p1510:client id="{E7CD34EF-EF47-7446-C336-5408C892AB66}" v="640" dt="2023-03-26T00:54:08.210"/>
    <p1510:client id="{E7D30A91-425F-B0D1-DEDE-B274842AE041}" v="71" dt="2023-03-27T22:37:09.051"/>
    <p1510:client id="{F1D053F9-B9E6-44DA-9C44-5DE090BC9D84}" v="485" dt="2023-03-09T02:03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20366"/>
              </p:ext>
            </p:extLst>
          </p:nvPr>
        </p:nvGraphicFramePr>
        <p:xfrm>
          <a:off x="1945533" y="69147"/>
          <a:ext cx="8517908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954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258954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 dirty="0">
                          <a:latin typeface="Calibri"/>
                        </a:rPr>
                        <a:t>Requerimientos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Identificación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RF01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Nombre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Crear usuario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Características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El usuario ingresará al sistema y deberá ingresar los datos requeridos para crear una cuenta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El sistema deberá permitir al usuario registrarse desde que este cumpla con los datos requeridos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Requerimientos no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*RNF01-RNF09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Prioridad de 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554750-BE4C-DC24-122E-463B3C1B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80486"/>
              </p:ext>
            </p:extLst>
          </p:nvPr>
        </p:nvGraphicFramePr>
        <p:xfrm>
          <a:off x="1969698" y="3378679"/>
          <a:ext cx="848917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589">
                  <a:extLst>
                    <a:ext uri="{9D8B030D-6E8A-4147-A177-3AD203B41FA5}">
                      <a16:colId xmlns:a16="http://schemas.microsoft.com/office/drawing/2014/main" val="1244074228"/>
                    </a:ext>
                  </a:extLst>
                </a:gridCol>
                <a:gridCol w="4244589">
                  <a:extLst>
                    <a:ext uri="{9D8B030D-6E8A-4147-A177-3AD203B41FA5}">
                      <a16:colId xmlns:a16="http://schemas.microsoft.com/office/drawing/2014/main" val="2483410345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561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RF02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771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Nombre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Generación de informes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6404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Características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​El usuario se beneficiará de los informes personalizados para necesidades específicas.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41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Descripción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software debe generar informes y análisis de datos relacionados con el inventario, las solicitudes de servicio, el mantenimiento y la facturación.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66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no funcionales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​*RNF05-RNF08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32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Prioridad de 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​Alta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7CBC50E-02AD-5C6B-E620-55E3AC9D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98948"/>
              </p:ext>
            </p:extLst>
          </p:nvPr>
        </p:nvGraphicFramePr>
        <p:xfrm>
          <a:off x="1985099" y="199609"/>
          <a:ext cx="8168640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379950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214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Identificación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RNF07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/>
                        <a:t>Mantenibilidad</a:t>
                      </a:r>
                      <a:endParaRPr lang="es-ES" err="1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Características</a:t>
                      </a:r>
                      <a:endParaRPr lang="es-E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El </a:t>
                      </a:r>
                      <a:r>
                        <a:rPr lang="en-US" sz="1800" b="0" i="0" u="none" strike="noStrike" noProof="0" err="1"/>
                        <a:t>sistema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 err="1"/>
                        <a:t>debe</a:t>
                      </a:r>
                      <a:r>
                        <a:rPr lang="en-US" sz="1800" b="0" i="0" u="none" strike="noStrike" noProof="0"/>
                        <a:t> ser </a:t>
                      </a:r>
                      <a:r>
                        <a:rPr lang="en-US" sz="1800" b="0" i="0" u="none" strike="noStrike" noProof="0" err="1"/>
                        <a:t>fácil</a:t>
                      </a:r>
                      <a:r>
                        <a:rPr lang="en-US" sz="1800" b="0" i="0" u="none" strike="noStrike" noProof="0"/>
                        <a:t> de </a:t>
                      </a:r>
                      <a:r>
                        <a:rPr lang="en-US" sz="1800" b="0" i="0" u="none" strike="noStrike" noProof="0" err="1"/>
                        <a:t>mantener</a:t>
                      </a:r>
                      <a:r>
                        <a:rPr lang="en-US" sz="1800" b="0" i="0" u="none" strike="noStrike" noProof="0"/>
                        <a:t> y </a:t>
                      </a:r>
                      <a:r>
                        <a:rPr lang="en-US" sz="1800" b="0" i="0" u="none" strike="noStrike" noProof="0" err="1"/>
                        <a:t>actualizar</a:t>
                      </a:r>
                      <a:r>
                        <a:rPr lang="en-US" sz="1800" b="0" i="0" u="none" strike="noStrike" noProof="0"/>
                        <a:t>.</a:t>
                      </a:r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209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/>
                        <a:t>Prioridad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26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5011CD-F1A3-E1E2-4948-F4769DB3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88804"/>
              </p:ext>
            </p:extLst>
          </p:nvPr>
        </p:nvGraphicFramePr>
        <p:xfrm>
          <a:off x="2001797" y="2674523"/>
          <a:ext cx="81923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192">
                  <a:extLst>
                    <a:ext uri="{9D8B030D-6E8A-4147-A177-3AD203B41FA5}">
                      <a16:colId xmlns:a16="http://schemas.microsoft.com/office/drawing/2014/main" val="3926493555"/>
                    </a:ext>
                  </a:extLst>
                </a:gridCol>
                <a:gridCol w="4096192">
                  <a:extLst>
                    <a:ext uri="{9D8B030D-6E8A-4147-A177-3AD203B41FA5}">
                      <a16:colId xmlns:a16="http://schemas.microsoft.com/office/drawing/2014/main" val="1915516651"/>
                    </a:ext>
                  </a:extLst>
                </a:gridCol>
              </a:tblGrid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Requerimientos no funcionales​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89921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Identificación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RNF08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7189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Nombre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Documentación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203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Características​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El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sistema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debe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contar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con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una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documentación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clara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y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completa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para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los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usuarios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y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los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desarrolladores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1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Prioridad de 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​Alta</a:t>
                      </a:r>
                      <a:endParaRPr lang="es-ES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4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3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7CBC50E-02AD-5C6B-E620-55E3AC9D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86210"/>
              </p:ext>
            </p:extLst>
          </p:nvPr>
        </p:nvGraphicFramePr>
        <p:xfrm>
          <a:off x="1985099" y="199609"/>
          <a:ext cx="816864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379950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214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Identificación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RNF05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Seguridad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/>
                        <a:t>El </a:t>
                      </a:r>
                      <a:r>
                        <a:rPr lang="en-US" sz="1600" b="0" i="0" u="none" strike="noStrike" noProof="0" err="1"/>
                        <a:t>sistema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debe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garantizar</a:t>
                      </a:r>
                      <a:r>
                        <a:rPr lang="en-US" sz="1600" b="0" i="0" u="none" strike="noStrike" noProof="0"/>
                        <a:t> la </a:t>
                      </a:r>
                      <a:r>
                        <a:rPr lang="en-US" sz="1600" b="0" i="0" u="none" strike="noStrike" noProof="0" err="1"/>
                        <a:t>seguridad</a:t>
                      </a:r>
                      <a:r>
                        <a:rPr lang="en-US" sz="1600" b="0" i="0" u="none" strike="noStrike" noProof="0"/>
                        <a:t> de </a:t>
                      </a:r>
                      <a:r>
                        <a:rPr lang="en-US" sz="1600" b="0" i="0" u="none" strike="noStrike" noProof="0" err="1"/>
                        <a:t>los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datos</a:t>
                      </a:r>
                      <a:r>
                        <a:rPr lang="en-US" sz="1600" b="0" i="0" u="none" strike="noStrike" noProof="0"/>
                        <a:t> y la información de las tiendas ARA y sus </a:t>
                      </a:r>
                      <a:r>
                        <a:rPr lang="en-US" sz="1600" b="0" i="0" u="none" strike="noStrike" noProof="0" err="1"/>
                        <a:t>clientes</a:t>
                      </a:r>
                      <a:r>
                        <a:rPr lang="en-US" sz="1600" b="0" i="0" u="none" strike="noStrike" noProof="0"/>
                        <a:t>. 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209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/>
                        <a:t>Prioridad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26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5011CD-F1A3-E1E2-4948-F4769DB3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9545"/>
              </p:ext>
            </p:extLst>
          </p:nvPr>
        </p:nvGraphicFramePr>
        <p:xfrm>
          <a:off x="2016174" y="2645768"/>
          <a:ext cx="81923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192">
                  <a:extLst>
                    <a:ext uri="{9D8B030D-6E8A-4147-A177-3AD203B41FA5}">
                      <a16:colId xmlns:a16="http://schemas.microsoft.com/office/drawing/2014/main" val="3926493555"/>
                    </a:ext>
                  </a:extLst>
                </a:gridCol>
                <a:gridCol w="4096192">
                  <a:extLst>
                    <a:ext uri="{9D8B030D-6E8A-4147-A177-3AD203B41FA5}">
                      <a16:colId xmlns:a16="http://schemas.microsoft.com/office/drawing/2014/main" val="1915516651"/>
                    </a:ext>
                  </a:extLst>
                </a:gridCol>
              </a:tblGrid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Requerimientos no funcionales​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89921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Identificación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RNF06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7189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Nombre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Rendimiento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203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Características​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El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sistema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debe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tener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un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buen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rendimiento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para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asegurar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que las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compras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se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realicen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manera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eficiente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effectLst/>
                          <a:latin typeface="Calibri"/>
                        </a:rPr>
                        <a:t>rápida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1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Prioridad de 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​Alta</a:t>
                      </a:r>
                      <a:endParaRPr lang="es-ES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4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7CBC50E-02AD-5C6B-E620-55E3AC9D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39982"/>
              </p:ext>
            </p:extLst>
          </p:nvPr>
        </p:nvGraphicFramePr>
        <p:xfrm>
          <a:off x="2028231" y="228364"/>
          <a:ext cx="81686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379950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214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Identificación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RNF09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Velocidad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Características</a:t>
                      </a:r>
                      <a:endParaRPr lang="es-E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El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sistema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debe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ser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fácil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mantener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actualizar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s-E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209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/>
                        <a:t>Prioridad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26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5011CD-F1A3-E1E2-4948-F4769DB3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31645"/>
              </p:ext>
            </p:extLst>
          </p:nvPr>
        </p:nvGraphicFramePr>
        <p:xfrm>
          <a:off x="2016174" y="2559504"/>
          <a:ext cx="81923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192">
                  <a:extLst>
                    <a:ext uri="{9D8B030D-6E8A-4147-A177-3AD203B41FA5}">
                      <a16:colId xmlns:a16="http://schemas.microsoft.com/office/drawing/2014/main" val="3926493555"/>
                    </a:ext>
                  </a:extLst>
                </a:gridCol>
                <a:gridCol w="4096192">
                  <a:extLst>
                    <a:ext uri="{9D8B030D-6E8A-4147-A177-3AD203B41FA5}">
                      <a16:colId xmlns:a16="http://schemas.microsoft.com/office/drawing/2014/main" val="1915516651"/>
                    </a:ext>
                  </a:extLst>
                </a:gridCol>
              </a:tblGrid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Requerimientos no funcionales​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89921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Identificación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RNF010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7189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Nombre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Tolerancia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a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fallos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203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Características​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El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sistema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debe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ser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capaz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tolerar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fallos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y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recuperarse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ellos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sin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perder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datos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importantes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.</a:t>
                      </a:r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1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Prioridad de 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​Alta</a:t>
                      </a:r>
                      <a:endParaRPr lang="es-ES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4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80219"/>
              </p:ext>
            </p:extLst>
          </p:nvPr>
        </p:nvGraphicFramePr>
        <p:xfrm>
          <a:off x="2142226" y="14377"/>
          <a:ext cx="816419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908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108282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11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 dirty="0">
                          <a:latin typeface="Calibri"/>
                        </a:rPr>
                        <a:t>Requerimientos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11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Identificación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RF03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11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Nombre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/>
                        <a:t>Gestión de inventarios</a:t>
                      </a:r>
                      <a:endParaRPr lang="es-ES" sz="16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7730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Características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/>
                        <a:t>Los usuarios tendrán la posibilidad de búsqueda y filtrado de inventario por categoría, cliente, ubicación y 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949361"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El software debe rastrear y monitorear el inventario de hardware de la empresa y de sus clientes, incluyendo la ubicación, estado y fecha de adquisición de cada artículo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11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Requerimientos no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*RNF02-RNF10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11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Prioridad de 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554750-BE4C-DC24-122E-463B3C1B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40676"/>
              </p:ext>
            </p:extLst>
          </p:nvPr>
        </p:nvGraphicFramePr>
        <p:xfrm>
          <a:off x="2170981" y="3565584"/>
          <a:ext cx="813986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932">
                  <a:extLst>
                    <a:ext uri="{9D8B030D-6E8A-4147-A177-3AD203B41FA5}">
                      <a16:colId xmlns:a16="http://schemas.microsoft.com/office/drawing/2014/main" val="1244074228"/>
                    </a:ext>
                  </a:extLst>
                </a:gridCol>
                <a:gridCol w="4069932">
                  <a:extLst>
                    <a:ext uri="{9D8B030D-6E8A-4147-A177-3AD203B41FA5}">
                      <a16:colId xmlns:a16="http://schemas.microsoft.com/office/drawing/2014/main" val="2483410345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561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RF04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771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Nombre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Gestión de solicitudes de servicio técnico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6404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Características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​El cliente tendrá la posibilidad de tener un contacto directo con el técnico de la empresa</a:t>
                      </a:r>
                      <a:endParaRPr lang="es-ES" sz="16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410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Descripción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​El software debe permitir que los clientes creen solicitudes de servicio técnico, y permitir a los técnicos asignar, monitorear y resolver estas solicitudes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66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no funcionales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*RNF05-RNF08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32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Prioridad de 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​Alta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4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9558"/>
              </p:ext>
            </p:extLst>
          </p:nvPr>
        </p:nvGraphicFramePr>
        <p:xfrm>
          <a:off x="2023394" y="3590659"/>
          <a:ext cx="901006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031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505031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RF06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Nombre del 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effectLst/>
                        </a:rPr>
                        <a:t>​R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econocer roles</a:t>
                      </a:r>
                      <a:endParaRPr lang="es-ES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Características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​E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l sistema debe disponer diferentes roles ya sea para el usuario o el personal de trabajo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Descripción del requerimiento​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el sistema debe permitir la elección de rol según quien deseé ingresar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Requerimientos no funcionales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​*RNF06-RNF09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Prioridad de 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​Alta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6F11AD3-8AD2-D0B8-2F1D-11F1210D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15006"/>
              </p:ext>
            </p:extLst>
          </p:nvPr>
        </p:nvGraphicFramePr>
        <p:xfrm>
          <a:off x="2037505" y="119326"/>
          <a:ext cx="901006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031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505031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RF05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Nombre del 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Sistema de facturación</a:t>
                      </a:r>
                      <a:endParaRPr lang="es-ES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Características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​El usuario podrá generar facturas personalizadas con registro y seguimiento de pagos y balances pendientes</a:t>
                      </a:r>
                      <a:endParaRPr lang="es-ES" sz="16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Descripción del requerimiento​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​El software debe permitir a Softteam generar facturas y llevar un seguimiento del historial de facturación de cada cliente</a:t>
                      </a:r>
                      <a:endParaRPr lang="es-ES" sz="16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Requerimientos no funcionales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​*RNF08-RNF09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Prioridad de requerimiento ​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​Alta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62219"/>
              </p:ext>
            </p:extLst>
          </p:nvPr>
        </p:nvGraphicFramePr>
        <p:xfrm>
          <a:off x="2113471" y="3378679"/>
          <a:ext cx="8581412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06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290706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245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 dirty="0">
                          <a:latin typeface="Calibri"/>
                        </a:rPr>
                        <a:t>Requerimientos funcionales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Identificación del requerimiento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RF08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Nombre del requerimiento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/>
                        <a:t>R</a:t>
                      </a:r>
                      <a:r>
                        <a:rPr lang="es-ES" sz="1600" b="0" i="0" u="none" strike="noStrike" noProof="0" dirty="0">
                          <a:latin typeface="Calibri"/>
                        </a:rPr>
                        <a:t>ecuperar contraseña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Características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/>
                        <a:t>Los usuarios podrán recuperar su cuenta si esta es olvidada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/>
                        <a:t>El sistema debe permitir recuperar la contraseña del cliente mediante un código que será enviado por el correo o número que se encuentra en el perfil del cliente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Requerimientos no funcionales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*RNF05-NRF06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Prioridad de requerimiento 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CE93DC1-A2E9-7667-D4EE-F53E1B32D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80389"/>
              </p:ext>
            </p:extLst>
          </p:nvPr>
        </p:nvGraphicFramePr>
        <p:xfrm>
          <a:off x="2101071" y="46284"/>
          <a:ext cx="8582020" cy="332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010">
                  <a:extLst>
                    <a:ext uri="{9D8B030D-6E8A-4147-A177-3AD203B41FA5}">
                      <a16:colId xmlns:a16="http://schemas.microsoft.com/office/drawing/2014/main" val="664265865"/>
                    </a:ext>
                  </a:extLst>
                </a:gridCol>
                <a:gridCol w="4291010">
                  <a:extLst>
                    <a:ext uri="{9D8B030D-6E8A-4147-A177-3AD203B41FA5}">
                      <a16:colId xmlns:a16="http://schemas.microsoft.com/office/drawing/2014/main" val="4179373510"/>
                    </a:ext>
                  </a:extLst>
                </a:gridCol>
              </a:tblGrid>
              <a:tr h="336603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Requerimientos funcionales ​</a:t>
                      </a:r>
                      <a:endParaRPr lang="es-ES" sz="16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s-ES" sz="1600" dirty="0">
                          <a:effectLst/>
                        </a:rPr>
                        <a:t>​</a:t>
                      </a:r>
                      <a:endParaRPr lang="es-ES" sz="1600" b="1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05623"/>
                  </a:ext>
                </a:extLst>
              </a:tr>
              <a:tr h="336603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Identificación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RF07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07412"/>
                  </a:ext>
                </a:extLst>
              </a:tr>
              <a:tr h="336603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Nombre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Registrar productos​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4007"/>
                  </a:ext>
                </a:extLst>
              </a:tr>
              <a:tr h="817465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Características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El administrador debe tener la posibilidad de cargar la información de los productos que desee subir al software​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22964"/>
                  </a:ext>
                </a:extLst>
              </a:tr>
              <a:tr h="817465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Descripción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El sistema debe permitir al administrador registrar productos en el software, con sus respectivas características.​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43663"/>
                  </a:ext>
                </a:extLst>
              </a:tr>
              <a:tr h="336603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Requerimientos no funcionales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*RNF06-RNF10​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19416"/>
                  </a:ext>
                </a:extLst>
              </a:tr>
              <a:tr h="336603"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Prioridad de 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 dirty="0">
                          <a:effectLst/>
                        </a:rPr>
                        <a:t>Media​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0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82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27475"/>
              </p:ext>
            </p:extLst>
          </p:nvPr>
        </p:nvGraphicFramePr>
        <p:xfrm>
          <a:off x="2054812" y="17885"/>
          <a:ext cx="8470282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41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235141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>
                          <a:latin typeface="Calibri"/>
                        </a:rPr>
                        <a:t>Requerimientos funcionales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Identificación del requerimiento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Nombre del requerimiento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Gestión de PQRS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Características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El cliente de la empresa podrá ingresar sus quejas, reclamos o solicitudes mediante el PQRS del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El sistema debe permitir que los usuarios puedan acceder a un apartado de quejas y reclamos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Requerimientos no funcionales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*RNF09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Prioridad de requerimiento 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6C259A-3EB1-F4C6-FABC-7C771E7B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07454"/>
              </p:ext>
            </p:extLst>
          </p:nvPr>
        </p:nvGraphicFramePr>
        <p:xfrm>
          <a:off x="2059869" y="3592124"/>
          <a:ext cx="843915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575">
                  <a:extLst>
                    <a:ext uri="{9D8B030D-6E8A-4147-A177-3AD203B41FA5}">
                      <a16:colId xmlns:a16="http://schemas.microsoft.com/office/drawing/2014/main" val="403723083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88780536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894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RF10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5519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Nombre del requerimiento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Edición de información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358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Características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El sistema debe permitir que los usuarios modifiquen algún tipo de dato​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790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Descripción del requerimiento​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El sistema permite editar la información que requiera​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2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Requerimientos no funcionales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*RNF10​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184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Prioridad de requerimiento 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600">
                          <a:effectLst/>
                        </a:rPr>
                        <a:t>Media​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2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2554750-BE4C-DC24-122E-463B3C1B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84639"/>
              </p:ext>
            </p:extLst>
          </p:nvPr>
        </p:nvGraphicFramePr>
        <p:xfrm>
          <a:off x="2516037" y="1193320"/>
          <a:ext cx="771129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645">
                  <a:extLst>
                    <a:ext uri="{9D8B030D-6E8A-4147-A177-3AD203B41FA5}">
                      <a16:colId xmlns:a16="http://schemas.microsoft.com/office/drawing/2014/main" val="1244074228"/>
                    </a:ext>
                  </a:extLst>
                </a:gridCol>
                <a:gridCol w="3855645">
                  <a:extLst>
                    <a:ext uri="{9D8B030D-6E8A-4147-A177-3AD203B41FA5}">
                      <a16:colId xmlns:a16="http://schemas.microsoft.com/office/drawing/2014/main" val="2483410345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funcionales 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</a:t>
                      </a:r>
                      <a:endParaRPr lang="es-ES" sz="16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015619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Identificación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RF11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4771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Nombre del 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Monitoreo remoto de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764047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s-ES" sz="1600">
                          <a:effectLst/>
                        </a:rPr>
                        <a:t>Características ​</a:t>
                      </a:r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El administrador tendrá acceso remoto seguro a los sistemas de hardware de los clientes, rendimiento y diagnóstico de problemas en tiempo real, </a:t>
                      </a:r>
                      <a:r>
                        <a:rPr lang="es-ES" sz="1600" b="0" i="0" u="none" strike="noStrike" noProof="0" err="1">
                          <a:effectLst/>
                          <a:latin typeface="Calibri"/>
                        </a:rPr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0410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Descripción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software debe permitir a los técnicos de </a:t>
                      </a:r>
                      <a:r>
                        <a:rPr lang="es-ES" sz="1600" b="0" i="0" u="none" strike="noStrike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Softteam</a:t>
                      </a:r>
                      <a:r>
                        <a:rPr lang="es-ES" sz="16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monitorear y diagnosticar de manera remota los sistemas de hardware de los clientes, y resolver problemas de manera proactiva</a:t>
                      </a:r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66005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Requerimientos no funcionales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</a:t>
                      </a:r>
                      <a:r>
                        <a:rPr lang="es-ES" sz="1600" b="0" i="0" u="none" strike="noStrike" noProof="0">
                          <a:effectLst/>
                          <a:latin typeface="Calibri"/>
                        </a:rPr>
                        <a:t>*RNF03-RNF05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32010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rtl="0" fontAlgn="base"/>
                      <a:r>
                        <a:rPr lang="es-ES" sz="1600">
                          <a:effectLst/>
                        </a:rPr>
                        <a:t>Prioridad de requerimiento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 sz="1600">
                          <a:effectLst/>
                        </a:rPr>
                        <a:t>​Media</a:t>
                      </a:r>
                      <a:endParaRPr lang="es-ES" sz="16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EB563CEC-955D-64B3-90AF-A7E6CAF1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45904"/>
              </p:ext>
            </p:extLst>
          </p:nvPr>
        </p:nvGraphicFramePr>
        <p:xfrm>
          <a:off x="1854679" y="-14377"/>
          <a:ext cx="8914816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408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457408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 dirty="0">
                          <a:latin typeface="Calibri"/>
                        </a:rPr>
                        <a:t>Requerimientos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Identificación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473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Nombre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Programación y seguimiento de mantenimiento preventivo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Características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Los técnicos tendrán acceso a el seguimiento y mantenimiento del hardware de los clientes y las tareas complementadas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1065899"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El software debe permitir que los técnicos de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Softteam</a:t>
                      </a:r>
                      <a:r>
                        <a:rPr lang="es-ES" sz="16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 programen y realicen mantenimiento preventivo regular en el hardware de los clientes, y realizar un seguimiento de las tareas completadas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Requerimientos no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*RNF01-RNF04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Prioridad de 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F40E8699-0725-D6ED-568D-E71F71A8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21200"/>
              </p:ext>
            </p:extLst>
          </p:nvPr>
        </p:nvGraphicFramePr>
        <p:xfrm>
          <a:off x="1883433" y="3766867"/>
          <a:ext cx="8898924" cy="307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462">
                  <a:extLst>
                    <a:ext uri="{9D8B030D-6E8A-4147-A177-3AD203B41FA5}">
                      <a16:colId xmlns:a16="http://schemas.microsoft.com/office/drawing/2014/main" val="3705263154"/>
                    </a:ext>
                  </a:extLst>
                </a:gridCol>
                <a:gridCol w="4449462">
                  <a:extLst>
                    <a:ext uri="{9D8B030D-6E8A-4147-A177-3AD203B41FA5}">
                      <a16:colId xmlns:a16="http://schemas.microsoft.com/office/drawing/2014/main" val="3650831043"/>
                    </a:ext>
                  </a:extLst>
                </a:gridCol>
              </a:tblGrid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1" i="0" u="none" strike="noStrike" noProof="0" dirty="0">
                          <a:latin typeface="Calibri"/>
                        </a:rPr>
                        <a:t>Requerimientos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89610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Identificación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RF13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91258"/>
                  </a:ext>
                </a:extLst>
              </a:tr>
              <a:tr h="473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Nombre del 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Cerrar sesión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6343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Características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El usuario tendrá la posibilidad de salir de su cuenta cuando ya no la requiera.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39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El sistema debe ser capaz de cerrar una sesión iniciada previamente.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98750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Requerimientos no funcionales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*RNF01-RNF04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02178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 dirty="0">
                          <a:latin typeface="Calibri"/>
                        </a:rPr>
                        <a:t>Prioridad de requerimiento 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0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5011CD-F1A3-E1E2-4948-F4769DB3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2490"/>
              </p:ext>
            </p:extLst>
          </p:nvPr>
        </p:nvGraphicFramePr>
        <p:xfrm>
          <a:off x="2030551" y="331013"/>
          <a:ext cx="819238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192">
                  <a:extLst>
                    <a:ext uri="{9D8B030D-6E8A-4147-A177-3AD203B41FA5}">
                      <a16:colId xmlns:a16="http://schemas.microsoft.com/office/drawing/2014/main" val="3926493555"/>
                    </a:ext>
                  </a:extLst>
                </a:gridCol>
                <a:gridCol w="4096192">
                  <a:extLst>
                    <a:ext uri="{9D8B030D-6E8A-4147-A177-3AD203B41FA5}">
                      <a16:colId xmlns:a16="http://schemas.microsoft.com/office/drawing/2014/main" val="1915516651"/>
                    </a:ext>
                  </a:extLst>
                </a:gridCol>
              </a:tblGrid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Requerimientos no funcionales​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89921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Identificación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RNF01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7189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Nombre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effectLst/>
                        </a:rPr>
                        <a:t>Interfaz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203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Características​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El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sistema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debe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tener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una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interfaz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amigable</a:t>
                      </a:r>
                      <a:r>
                        <a:rPr lang="en-US" sz="1800" b="0" i="0" u="none" strike="noStrike" noProof="0">
                          <a:effectLst/>
                        </a:rPr>
                        <a:t> y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fácil</a:t>
                      </a:r>
                      <a:r>
                        <a:rPr lang="en-US" sz="1800" b="0" i="0" u="none" strike="noStrike" noProof="0">
                          <a:effectLst/>
                        </a:rPr>
                        <a:t> de usar para que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los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usuarios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puedan</a:t>
                      </a:r>
                      <a:r>
                        <a:rPr lang="en-US" sz="1800" b="0" i="0" u="none" strike="noStrike" noProof="0">
                          <a:effectLst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interactuar</a:t>
                      </a:r>
                      <a:r>
                        <a:rPr lang="en-US" sz="1800" b="0" i="0" u="none" strike="noStrike" noProof="0">
                          <a:effectLst/>
                        </a:rPr>
                        <a:t> con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él</a:t>
                      </a:r>
                      <a:r>
                        <a:rPr lang="en-US" sz="1800" b="0" i="0" u="none" strike="noStrike" noProof="0">
                          <a:effectLst/>
                        </a:rPr>
                        <a:t> sin </a:t>
                      </a:r>
                      <a:r>
                        <a:rPr lang="en-US" sz="1800" b="0" i="0" u="none" strike="noStrike" noProof="0" err="1">
                          <a:effectLst/>
                        </a:rPr>
                        <a:t>dificultad</a:t>
                      </a:r>
                      <a:r>
                        <a:rPr lang="en-US" sz="1800" b="0" i="0" u="none" strike="noStrike" noProof="0">
                          <a:effectLst/>
                        </a:rPr>
                        <a:t>.</a:t>
                      </a:r>
                      <a:endParaRPr lang="es-ES" sz="1800"/>
                    </a:p>
                    <a:p>
                      <a:pPr lvl="0">
                        <a:buNone/>
                      </a:pPr>
                      <a:endParaRPr lang="en-US" sz="16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1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Prioridad de 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​Alta</a:t>
                      </a:r>
                      <a:endParaRPr lang="es-ES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4628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939B330-4413-F509-22F2-23EFF0B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8566"/>
              </p:ext>
            </p:extLst>
          </p:nvPr>
        </p:nvGraphicFramePr>
        <p:xfrm>
          <a:off x="2012829" y="3479320"/>
          <a:ext cx="824743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719">
                  <a:extLst>
                    <a:ext uri="{9D8B030D-6E8A-4147-A177-3AD203B41FA5}">
                      <a16:colId xmlns:a16="http://schemas.microsoft.com/office/drawing/2014/main" val="3155803871"/>
                    </a:ext>
                  </a:extLst>
                </a:gridCol>
                <a:gridCol w="4123719">
                  <a:extLst>
                    <a:ext uri="{9D8B030D-6E8A-4147-A177-3AD203B41FA5}">
                      <a16:colId xmlns:a16="http://schemas.microsoft.com/office/drawing/2014/main" val="1885452610"/>
                    </a:ext>
                  </a:extLst>
                </a:gridCol>
              </a:tblGrid>
              <a:tr h="135931"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Requerimientos no funcionales​​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432769"/>
                  </a:ext>
                </a:extLst>
              </a:tr>
              <a:tr h="135931"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Identificación del requerimiento​​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RNF02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305530"/>
                  </a:ext>
                </a:extLst>
              </a:tr>
              <a:tr h="135931"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Nombre del requerimiento​​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Fiabilidad</a:t>
                      </a:r>
                      <a:endParaRPr lang="es-E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52294"/>
                  </a:ext>
                </a:extLst>
              </a:tr>
              <a:tr h="135931"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Características​​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El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sistema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debe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ser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confiable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y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funcionar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manera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constante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para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garantizar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la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disponibilidad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los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effectLst/>
                          <a:latin typeface="Calibri"/>
                        </a:rPr>
                        <a:t>productos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33931"/>
                  </a:ext>
                </a:extLst>
              </a:tr>
              <a:tr h="139656"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Prioridad de requerimiento​​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>
                          <a:effectLst/>
                        </a:rPr>
                        <a:t>​​Media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21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7CBC50E-02AD-5C6B-E620-55E3AC9D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40126"/>
              </p:ext>
            </p:extLst>
          </p:nvPr>
        </p:nvGraphicFramePr>
        <p:xfrm>
          <a:off x="1985099" y="199609"/>
          <a:ext cx="816864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95379950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214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Identificación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RNF03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1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Flexibilidad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0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Características</a:t>
                      </a:r>
                      <a:endParaRPr lang="es-E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/>
                        <a:t>El </a:t>
                      </a:r>
                      <a:r>
                        <a:rPr lang="en-US" sz="1600" b="0" i="0" u="none" strike="noStrike" noProof="0" err="1"/>
                        <a:t>sistema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puede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requerir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ajustes</a:t>
                      </a:r>
                      <a:r>
                        <a:rPr lang="en-US" sz="1600" b="0" i="0" u="none" strike="noStrike" noProof="0"/>
                        <a:t> y </a:t>
                      </a:r>
                      <a:r>
                        <a:rPr lang="en-US" sz="1600" b="0" i="0" u="none" strike="noStrike" noProof="0" err="1"/>
                        <a:t>adaptaciones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en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su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sistema</a:t>
                      </a:r>
                      <a:r>
                        <a:rPr lang="en-US" sz="1600" b="0" i="0" u="none" strike="noStrike" noProof="0"/>
                        <a:t> de </a:t>
                      </a:r>
                      <a:r>
                        <a:rPr lang="en-US" sz="1600" b="0" i="0" u="none" strike="noStrike" noProof="0" err="1"/>
                        <a:t>gestión</a:t>
                      </a:r>
                      <a:r>
                        <a:rPr lang="en-US" sz="1600" b="0" i="0" u="none" strike="noStrike" noProof="0"/>
                        <a:t> de </a:t>
                      </a:r>
                      <a:r>
                        <a:rPr lang="en-US" sz="1600" b="0" i="0" u="none" strike="noStrike" noProof="0" err="1"/>
                        <a:t>inventario</a:t>
                      </a:r>
                      <a:r>
                        <a:rPr lang="en-US" sz="1600" b="0" i="0" u="none" strike="noStrike" noProof="0"/>
                        <a:t> a </a:t>
                      </a:r>
                      <a:r>
                        <a:rPr lang="en-US" sz="1600" b="0" i="0" u="none" strike="noStrike" noProof="0" err="1"/>
                        <a:t>medida</a:t>
                      </a:r>
                      <a:r>
                        <a:rPr lang="en-US" sz="1600" b="0" i="0" u="none" strike="noStrike" noProof="0"/>
                        <a:t> que </a:t>
                      </a:r>
                      <a:r>
                        <a:rPr lang="en-US" sz="1600" b="0" i="0" u="none" strike="noStrike" noProof="0" err="1"/>
                        <a:t>cambian</a:t>
                      </a:r>
                      <a:r>
                        <a:rPr lang="en-US" sz="1600" b="0" i="0" u="none" strike="noStrike" noProof="0"/>
                        <a:t> sus </a:t>
                      </a:r>
                      <a:r>
                        <a:rPr lang="en-US" sz="1600" b="0" i="0" u="none" strike="noStrike" noProof="0" err="1"/>
                        <a:t>necesidades</a:t>
                      </a:r>
                      <a:r>
                        <a:rPr lang="en-US" sz="1600" b="0" i="0" u="none" strike="noStrike" noProof="0"/>
                        <a:t>. Por lo tanto, </a:t>
                      </a:r>
                      <a:r>
                        <a:rPr lang="en-US" sz="1600" b="0" i="0" u="none" strike="noStrike" noProof="0" err="1"/>
                        <a:t>el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sistema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debe</a:t>
                      </a:r>
                      <a:r>
                        <a:rPr lang="en-US" sz="1600" b="0" i="0" u="none" strike="noStrike" noProof="0"/>
                        <a:t> ser lo </a:t>
                      </a:r>
                      <a:r>
                        <a:rPr lang="en-US" sz="1600" b="0" i="0" u="none" strike="noStrike" noProof="0" err="1"/>
                        <a:t>suficientemente</a:t>
                      </a:r>
                      <a:r>
                        <a:rPr lang="en-US" sz="1600" b="0" i="0" u="none" strike="noStrike" noProof="0"/>
                        <a:t> flexible para </a:t>
                      </a:r>
                      <a:r>
                        <a:rPr lang="en-US" sz="1600" b="0" i="0" u="none" strike="noStrike" noProof="0" err="1"/>
                        <a:t>permitir</a:t>
                      </a:r>
                      <a:r>
                        <a:rPr lang="en-US" sz="1600" b="0" i="0" u="none" strike="noStrike" noProof="0"/>
                        <a:t> la </a:t>
                      </a:r>
                      <a:r>
                        <a:rPr lang="en-US" sz="1600" b="0" i="0" u="none" strike="noStrike" noProof="0" err="1"/>
                        <a:t>personalización</a:t>
                      </a:r>
                      <a:r>
                        <a:rPr lang="en-US" sz="1600" b="0" i="0" u="none" strike="noStrike" noProof="0"/>
                        <a:t> y la </a:t>
                      </a:r>
                      <a:r>
                        <a:rPr lang="en-US" sz="1600" b="0" i="0" u="none" strike="noStrike" noProof="0" err="1"/>
                        <a:t>integración</a:t>
                      </a:r>
                      <a:r>
                        <a:rPr lang="en-US" sz="1600" b="0" i="0" u="none" strike="noStrike" noProof="0"/>
                        <a:t> con </a:t>
                      </a:r>
                      <a:r>
                        <a:rPr lang="en-US" sz="1600" b="0" i="0" u="none" strike="noStrike" noProof="0" err="1"/>
                        <a:t>otras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herramientas</a:t>
                      </a:r>
                      <a:r>
                        <a:rPr lang="en-US" sz="1600" b="0" i="0" u="none" strike="noStrike" noProof="0"/>
                        <a:t> y </a:t>
                      </a:r>
                      <a:r>
                        <a:rPr lang="en-US" sz="1600" b="0" i="0" u="none" strike="noStrike" noProof="0" err="1"/>
                        <a:t>sistemas</a:t>
                      </a:r>
                      <a:r>
                        <a:rPr lang="en-US" sz="1600" b="0" i="0" u="none" strike="noStrike" noProof="0"/>
                        <a:t> que se </a:t>
                      </a:r>
                      <a:r>
                        <a:rPr lang="en-US" sz="1600" b="0" i="0" u="none" strike="noStrike" noProof="0" err="1"/>
                        <a:t>utilicen</a:t>
                      </a:r>
                      <a:r>
                        <a:rPr lang="en-US" sz="1600" b="0" i="0" u="none" strike="noStrike" noProof="0"/>
                        <a:t> </a:t>
                      </a:r>
                      <a:r>
                        <a:rPr lang="en-US" sz="1600" b="0" i="0" u="none" strike="noStrike" noProof="0" err="1"/>
                        <a:t>en</a:t>
                      </a:r>
                      <a:r>
                        <a:rPr lang="en-US" sz="1600" b="0" i="0" u="none" strike="noStrike" noProof="0"/>
                        <a:t> la </a:t>
                      </a:r>
                      <a:r>
                        <a:rPr lang="en-US" sz="1600" b="0" i="0" u="none" strike="noStrike" noProof="0" err="1"/>
                        <a:t>empresa</a:t>
                      </a:r>
                      <a:r>
                        <a:rPr lang="en-US" sz="1600" b="0" i="0" u="none" strike="noStrike" noProof="0"/>
                        <a:t>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209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/>
                        <a:t>Prioridad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026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5011CD-F1A3-E1E2-4948-F4769DB3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53115"/>
              </p:ext>
            </p:extLst>
          </p:nvPr>
        </p:nvGraphicFramePr>
        <p:xfrm>
          <a:off x="1944287" y="3781579"/>
          <a:ext cx="819238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192">
                  <a:extLst>
                    <a:ext uri="{9D8B030D-6E8A-4147-A177-3AD203B41FA5}">
                      <a16:colId xmlns:a16="http://schemas.microsoft.com/office/drawing/2014/main" val="3926493555"/>
                    </a:ext>
                  </a:extLst>
                </a:gridCol>
                <a:gridCol w="4096192">
                  <a:extLst>
                    <a:ext uri="{9D8B030D-6E8A-4147-A177-3AD203B41FA5}">
                      <a16:colId xmlns:a16="http://schemas.microsoft.com/office/drawing/2014/main" val="1915516651"/>
                    </a:ext>
                  </a:extLst>
                </a:gridCol>
              </a:tblGrid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Requerimientos no funcionales​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89921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Identificación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RNF04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7189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Nombre del 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effectLst/>
                        </a:rPr>
                        <a:t>Compatibilidad</a:t>
                      </a:r>
                      <a:r>
                        <a:rPr lang="en-US" sz="1800" b="0" i="0" u="none" strike="noStrike" noProof="0">
                          <a:effectLst/>
                        </a:rPr>
                        <a:t>:</a:t>
                      </a:r>
                      <a:endParaRPr lang="en-US" sz="1800" b="0" i="0" u="none" strike="noStrike" noProof="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6203"/>
                  </a:ext>
                </a:extLst>
              </a:tr>
              <a:tr h="213227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Características​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effectLst/>
                        </a:rPr>
                        <a:t>El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sistema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debe</a:t>
                      </a:r>
                      <a:r>
                        <a:rPr lang="en-US" sz="1600" b="0" i="0" u="none" strike="noStrike" noProof="0">
                          <a:effectLst/>
                        </a:rPr>
                        <a:t> ser compatible con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los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sistemas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existentes</a:t>
                      </a:r>
                      <a:r>
                        <a:rPr lang="en-US" sz="1600" b="0" i="0" u="none" strike="noStrike" noProof="0">
                          <a:effectLst/>
                        </a:rPr>
                        <a:t> de las tiendas ARA y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otros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sistemas</a:t>
                      </a:r>
                      <a:r>
                        <a:rPr lang="en-US" sz="1600" b="0" i="0" u="none" strike="noStrike" noProof="0">
                          <a:effectLst/>
                        </a:rPr>
                        <a:t> que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puedan</a:t>
                      </a:r>
                      <a:r>
                        <a:rPr lang="en-US" sz="1600" b="0" i="0" u="none" strike="noStrike" noProof="0">
                          <a:effectLst/>
                        </a:rPr>
                        <a:t> ser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requeridos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en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el</a:t>
                      </a:r>
                      <a:r>
                        <a:rPr lang="en-US" sz="1600" b="0" i="0" u="none" strike="noStrike" noProof="0">
                          <a:effectLst/>
                        </a:rPr>
                        <a:t> </a:t>
                      </a:r>
                      <a:r>
                        <a:rPr lang="en-US" sz="1600" b="0" i="0" u="none" strike="noStrike" noProof="0" err="1">
                          <a:effectLst/>
                        </a:rPr>
                        <a:t>futuro</a:t>
                      </a:r>
                      <a:r>
                        <a:rPr lang="en-US" sz="1600" b="0" i="0" u="none" strike="noStrike" noProof="0">
                          <a:effectLst/>
                        </a:rPr>
                        <a:t>.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19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rtl="0" fontAlgn="base"/>
                      <a:r>
                        <a:rPr lang="es-ES">
                          <a:effectLst/>
                        </a:rPr>
                        <a:t>Prioridad de requerimiento​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s-ES">
                          <a:effectLst/>
                        </a:rPr>
                        <a:t>​Alta</a:t>
                      </a:r>
                      <a:endParaRPr lang="es-ES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4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39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16</cp:revision>
  <dcterms:created xsi:type="dcterms:W3CDTF">2023-03-09T01:31:40Z</dcterms:created>
  <dcterms:modified xsi:type="dcterms:W3CDTF">2023-04-21T02:31:00Z</dcterms:modified>
</cp:coreProperties>
</file>