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78BCC42-A03A-44C2-BC4D-44AB579558AD}" type="slidenum">
              <a:rPr lang="en-US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en-US" sz="2000">
                <a:latin typeface="Arial"/>
              </a:rPr>
              <a:t>Zu 2. &amp; 3. 	Datenaquisition, Datenverarbeitung (Programme)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Grafik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6" name="Grafik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6" name="Grafik 8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14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9280" cy="4262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276000" y="6435720"/>
            <a:ext cx="316764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Projekt SfM und TLS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6876360" y="6453360"/>
            <a:ext cx="172728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327EE4A1-2FC2-4E3F-B0C8-D1C4601FBC63}" type="slidenum">
              <a:rPr lang="en-US" sz="1000">
                <a:solidFill>
                  <a:srgbClr val="808080"/>
                </a:solidFill>
                <a:latin typeface="Verdana"/>
              </a:rPr>
              <a:t>‹Nr.›</a:t>
            </a:fld>
            <a:endParaRPr/>
          </a:p>
        </p:txBody>
      </p:sp>
      <p:sp>
        <p:nvSpPr>
          <p:cNvPr id="4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0" y="119664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0" y="138096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Grafik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05720" y="480240"/>
            <a:ext cx="1886760" cy="54612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36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</a:rPr>
              <a:t>Dresden, 1/21/17</a:t>
            </a:r>
            <a:endParaRPr/>
          </a:p>
        </p:txBody>
      </p:sp>
      <p:pic>
        <p:nvPicPr>
          <p:cNvPr id="9" name="Bild 12"/>
          <p:cNvPicPr/>
          <p:nvPr/>
        </p:nvPicPr>
        <p:blipFill>
          <a:blip r:embed="rId16"/>
          <a:stretch>
            <a:fillRect/>
          </a:stretch>
        </p:blipFill>
        <p:spPr>
          <a:xfrm>
            <a:off x="7950240" y="5376600"/>
            <a:ext cx="437400" cy="877320"/>
          </a:xfrm>
          <a:prstGeom prst="rect">
            <a:avLst/>
          </a:prstGeom>
          <a:ln>
            <a:noFill/>
          </a:ln>
        </p:spPr>
      </p:pic>
      <p:sp>
        <p:nvSpPr>
          <p:cNvPr id="10" name="CustomShape 8"/>
          <p:cNvSpPr/>
          <p:nvPr/>
        </p:nvSpPr>
        <p:spPr>
          <a:xfrm>
            <a:off x="395640" y="1196640"/>
            <a:ext cx="903564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FFFFFF"/>
                </a:solidFill>
                <a:latin typeface="Verdana"/>
              </a:rPr>
              <a:t>Fakultät Umweltwissenschaften</a:t>
            </a:r>
            <a:r>
              <a:rPr lang="en-US" sz="1000">
                <a:solidFill>
                  <a:srgbClr val="FFFFFF"/>
                </a:solidFill>
                <a:latin typeface="Verdana"/>
              </a:rPr>
              <a:t>, Fachrichtung Geowissenschaften, Professur Photogrammetrie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957240" y="1989000"/>
            <a:ext cx="74304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48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9280" cy="42624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276000" y="6435720"/>
            <a:ext cx="316764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Objekterkennung und Geodatenfusion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6876360" y="6453360"/>
            <a:ext cx="1727280" cy="2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9761BFCE-2DEC-4D49-88A4-3D6836452DE0}" type="slidenum">
              <a:rPr lang="en-US" sz="1000">
                <a:solidFill>
                  <a:srgbClr val="808080"/>
                </a:solidFill>
                <a:latin typeface="Verdana"/>
              </a:rPr>
              <a:t>‹Nr.›</a:t>
            </a:fld>
            <a:endParaRPr/>
          </a:p>
        </p:txBody>
      </p:sp>
      <p:sp>
        <p:nvSpPr>
          <p:cNvPr id="51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28800" y="1772640"/>
            <a:ext cx="7458840" cy="230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400">
                <a:solidFill>
                  <a:srgbClr val="FFFFFF"/>
                </a:solidFill>
                <a:latin typeface="Verdana"/>
              </a:rPr>
              <a:t>Objekterkennung und Geodatenfusion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Verdana"/>
              </a:rPr>
              <a:t>Geomtrische Modellierung von Balkenstrukturen am Beispiel des Bautzner Dachstuhls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978120" y="4293000"/>
            <a:ext cx="7439760" cy="107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A8AFC7"/>
                </a:solidFill>
                <a:latin typeface="Verdana"/>
              </a:rPr>
              <a:t>Babett Hübsch, Loren Mucha, Torsten Frenzel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28187" y="1292442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 err="1" smtClean="0">
                <a:solidFill>
                  <a:srgbClr val="808080"/>
                </a:solidFill>
                <a:latin typeface="Verdana"/>
              </a:rPr>
              <a:t>Ergebnis</a:t>
            </a:r>
            <a:r>
              <a:rPr lang="en-US" u="sng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u="sng" dirty="0" err="1" smtClean="0">
                <a:solidFill>
                  <a:srgbClr val="808080"/>
                </a:solidFill>
                <a:latin typeface="Verdana"/>
              </a:rPr>
              <a:t>Zusammenführung</a:t>
            </a:r>
            <a:r>
              <a:rPr lang="en-US" u="sng" dirty="0" smtClean="0">
                <a:solidFill>
                  <a:srgbClr val="808080"/>
                </a:solidFill>
                <a:latin typeface="Verdana"/>
              </a:rPr>
              <a:t> 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02" y="1827221"/>
            <a:ext cx="2533333" cy="40476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8" y="1951030"/>
            <a:ext cx="3428571" cy="3800000"/>
          </a:xfrm>
          <a:prstGeom prst="rect">
            <a:avLst/>
          </a:prstGeom>
        </p:spPr>
      </p:pic>
      <p:cxnSp>
        <p:nvCxnSpPr>
          <p:cNvPr id="8" name="Gerade Verbindung mit Pfeil 7"/>
          <p:cNvCxnSpPr>
            <a:endCxn id="6" idx="1"/>
          </p:cNvCxnSpPr>
          <p:nvPr/>
        </p:nvCxnSpPr>
        <p:spPr>
          <a:xfrm>
            <a:off x="4179159" y="3820257"/>
            <a:ext cx="1790243" cy="30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0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1" y="2576145"/>
            <a:ext cx="8007697" cy="327880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1133" y="1389157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 err="1" smtClean="0">
                <a:solidFill>
                  <a:srgbClr val="808080"/>
                </a:solidFill>
                <a:latin typeface="Verdana"/>
              </a:rPr>
              <a:t>Probleme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61132" y="1428653"/>
            <a:ext cx="6097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de-DE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2060"/>
                </a:solidFill>
              </a:rPr>
              <a:t>56 Balken wurden automatisch extrahiert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2060"/>
                </a:solidFill>
              </a:rPr>
              <a:t>Originale Punktwolke hat jedoch nur 51 Balken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7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9258" y="1371572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>
                <a:solidFill>
                  <a:srgbClr val="808080"/>
                </a:solidFill>
                <a:latin typeface="Verdana"/>
              </a:rPr>
              <a:t>Probleme</a:t>
            </a:r>
            <a:r>
              <a:rPr lang="en-US" u="sng" dirty="0" smtClean="0">
                <a:solidFill>
                  <a:srgbClr val="808080"/>
                </a:solidFill>
                <a:latin typeface="Verdana"/>
              </a:rPr>
              <a:t> 2 und 3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1862978"/>
            <a:ext cx="5020410" cy="411952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811715" y="1740904"/>
            <a:ext cx="2954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de-DE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2060"/>
                </a:solidFill>
              </a:rPr>
              <a:t>Leitern, welche als Balken </a:t>
            </a:r>
            <a:r>
              <a:rPr lang="de-DE" dirty="0" err="1" smtClean="0">
                <a:solidFill>
                  <a:srgbClr val="002060"/>
                </a:solidFill>
              </a:rPr>
              <a:t>geclustert</a:t>
            </a:r>
            <a:r>
              <a:rPr lang="de-DE" dirty="0" smtClean="0">
                <a:solidFill>
                  <a:srgbClr val="002060"/>
                </a:solidFill>
              </a:rPr>
              <a:t> wurden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7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71628" y="1371573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808080"/>
                </a:solidFill>
                <a:latin typeface="Verdana"/>
              </a:rPr>
              <a:t>Problem 1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54" y="1252709"/>
            <a:ext cx="2118501" cy="467364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1627" y="1910081"/>
            <a:ext cx="52466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2060"/>
                </a:solidFill>
              </a:rPr>
              <a:t>Wände, welche den Balken vorgelagert sind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2060"/>
                </a:solidFill>
              </a:rPr>
              <a:t>konnten durch den </a:t>
            </a:r>
            <a:r>
              <a:rPr lang="de-DE" dirty="0" err="1" smtClean="0">
                <a:solidFill>
                  <a:srgbClr val="002060"/>
                </a:solidFill>
              </a:rPr>
              <a:t>PassThrough</a:t>
            </a:r>
            <a:r>
              <a:rPr lang="de-DE" dirty="0" smtClean="0">
                <a:solidFill>
                  <a:srgbClr val="002060"/>
                </a:solidFill>
              </a:rPr>
              <a:t> Filter und der Setzung von Schwellenwerten bei der Euklidischen </a:t>
            </a:r>
            <a:r>
              <a:rPr lang="de-DE" dirty="0" err="1" smtClean="0">
                <a:solidFill>
                  <a:srgbClr val="002060"/>
                </a:solidFill>
              </a:rPr>
              <a:t>Clusterung</a:t>
            </a:r>
            <a:r>
              <a:rPr lang="de-DE" dirty="0" smtClean="0">
                <a:solidFill>
                  <a:srgbClr val="002060"/>
                </a:solidFill>
              </a:rPr>
              <a:t> nicht entfernt werden, da ihre Punktmenge ähnlich der Balkenkomplexe war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71628" y="1371573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>
                <a:solidFill>
                  <a:srgbClr val="808080"/>
                </a:solidFill>
                <a:latin typeface="Verdana"/>
              </a:rPr>
              <a:t>Probleme</a:t>
            </a:r>
            <a:r>
              <a:rPr lang="en-US" u="sng" dirty="0" smtClean="0">
                <a:solidFill>
                  <a:srgbClr val="808080"/>
                </a:solidFill>
                <a:latin typeface="Verdana"/>
              </a:rPr>
              <a:t> 4 und 5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71628" y="1901289"/>
            <a:ext cx="8227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2060"/>
                </a:solidFill>
              </a:rPr>
              <a:t>Es wurden keine Balkenkomplexe erkannt, weil diese innerhalb der </a:t>
            </a:r>
            <a:r>
              <a:rPr lang="de-DE" dirty="0" err="1" smtClean="0">
                <a:solidFill>
                  <a:srgbClr val="002060"/>
                </a:solidFill>
              </a:rPr>
              <a:t>MinCut</a:t>
            </a:r>
            <a:r>
              <a:rPr lang="de-DE" dirty="0" smtClean="0">
                <a:solidFill>
                  <a:srgbClr val="002060"/>
                </a:solidFill>
              </a:rPr>
              <a:t> -Segmentierung außerhalb der Schwellenwerte lagen und somit nicht segmentiert wurden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2" y="2985003"/>
            <a:ext cx="8100267" cy="297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6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 dirty="0">
                <a:solidFill>
                  <a:srgbClr val="808080"/>
                </a:solidFill>
                <a:latin typeface="Verdana"/>
              </a:rPr>
              <a:t>Ansatz</a:t>
            </a:r>
            <a:endParaRPr dirty="0"/>
          </a:p>
        </p:txBody>
      </p:sp>
      <p:sp>
        <p:nvSpPr>
          <p:cNvPr id="120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B2A51"/>
                </a:solidFill>
                <a:latin typeface="Verdana"/>
              </a:rPr>
              <a:t>Zerlegung</a:t>
            </a:r>
            <a:r>
              <a:rPr lang="en-US" sz="2000" dirty="0">
                <a:solidFill>
                  <a:srgbClr val="0B2A51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B2A51"/>
                </a:solidFill>
                <a:latin typeface="Verdana"/>
              </a:rPr>
              <a:t>eines</a:t>
            </a:r>
            <a:r>
              <a:rPr lang="en-US" sz="2000" dirty="0">
                <a:solidFill>
                  <a:srgbClr val="0B2A51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B2A51"/>
                </a:solidFill>
                <a:latin typeface="Verdana"/>
              </a:rPr>
              <a:t>Balkenkomplexes</a:t>
            </a:r>
            <a:r>
              <a:rPr lang="en-US" sz="2000" dirty="0">
                <a:solidFill>
                  <a:srgbClr val="0B2A51"/>
                </a:solidFill>
                <a:latin typeface="Verdana"/>
              </a:rPr>
              <a:t> in </a:t>
            </a:r>
            <a:r>
              <a:rPr lang="en-US" sz="2000" dirty="0" err="1">
                <a:solidFill>
                  <a:srgbClr val="0B2A51"/>
                </a:solidFill>
                <a:latin typeface="Verdana"/>
              </a:rPr>
              <a:t>kleinere</a:t>
            </a:r>
            <a:r>
              <a:rPr lang="en-US" sz="2000" dirty="0">
                <a:solidFill>
                  <a:srgbClr val="0B2A51"/>
                </a:solidFill>
                <a:latin typeface="Verdana"/>
              </a:rPr>
              <a:t> Cluster und </a:t>
            </a:r>
            <a:r>
              <a:rPr lang="en-US" sz="2000" dirty="0" err="1">
                <a:solidFill>
                  <a:srgbClr val="0B2A51"/>
                </a:solidFill>
                <a:latin typeface="Verdana"/>
              </a:rPr>
              <a:t>Gruppierung</a:t>
            </a:r>
            <a:r>
              <a:rPr lang="en-US" sz="2000" dirty="0">
                <a:solidFill>
                  <a:srgbClr val="0B2A51"/>
                </a:solidFill>
                <a:latin typeface="Verdana"/>
              </a:rPr>
              <a:t> in </a:t>
            </a:r>
            <a:r>
              <a:rPr lang="en-US" sz="2000" dirty="0" err="1">
                <a:solidFill>
                  <a:srgbClr val="0B2A51"/>
                </a:solidFill>
                <a:latin typeface="Verdana"/>
              </a:rPr>
              <a:t>Balkenstümpfe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 err="1">
                <a:solidFill>
                  <a:srgbClr val="0B2A51"/>
                </a:solidFill>
                <a:latin typeface="Verdana"/>
              </a:rPr>
              <a:t>Einpassung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von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quaderförmigen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Modellen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in Cluster in 6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Phasen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dirty="0">
                <a:solidFill>
                  <a:srgbClr val="0B2A51"/>
                </a:solidFill>
                <a:latin typeface="Verdana"/>
              </a:rPr>
              <a:t>Phase 1: Approximation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mittels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RANSAC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dirty="0">
                <a:solidFill>
                  <a:srgbClr val="0B2A51"/>
                </a:solidFill>
                <a:latin typeface="Verdana"/>
              </a:rPr>
              <a:t>Phase 2: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Einpassung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in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Balkenstümpfe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dirty="0">
                <a:solidFill>
                  <a:srgbClr val="0B2A51"/>
                </a:solidFill>
                <a:latin typeface="Verdana"/>
              </a:rPr>
              <a:t>Phase 3: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Optimierung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mittels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PCA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dirty="0">
                <a:solidFill>
                  <a:srgbClr val="0B2A51"/>
                </a:solidFill>
                <a:latin typeface="Verdana"/>
              </a:rPr>
              <a:t>Phase 4: Approximation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mittels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Heuristik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dirty="0">
                <a:solidFill>
                  <a:srgbClr val="0B2A51"/>
                </a:solidFill>
                <a:latin typeface="Verdana"/>
              </a:rPr>
              <a:t>Phase 5: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Zusammenführen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von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Balkenstümpfen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dirty="0">
                <a:solidFill>
                  <a:srgbClr val="0B2A51"/>
                </a:solidFill>
                <a:latin typeface="Verdana"/>
              </a:rPr>
              <a:t>Phase 6: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Verschneidung</a:t>
            </a:r>
            <a:r>
              <a:rPr lang="en-US" sz="2200" dirty="0">
                <a:solidFill>
                  <a:srgbClr val="0B2A51"/>
                </a:solidFill>
                <a:latin typeface="Verdana"/>
              </a:rPr>
              <a:t> von </a:t>
            </a:r>
            <a:r>
              <a:rPr lang="en-US" sz="2200" dirty="0" err="1">
                <a:solidFill>
                  <a:srgbClr val="0B2A51"/>
                </a:solidFill>
                <a:latin typeface="Verdana"/>
              </a:rPr>
              <a:t>Balken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2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2834640" y="231120"/>
            <a:ext cx="630864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(1)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971640" y="1772640"/>
            <a:ext cx="433152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Filterung von Ausreißern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Slicing in 32 Schichten mittels Pass-Through-Filter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Euklidisches Clustering in jeder Schicht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29" name="Grafik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5550840" y="2743200"/>
            <a:ext cx="3135600" cy="335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(2)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Berechnung der Bounding-Boxen (Boxen)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Gruppierung 	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Überlappende Boxen in benachbarten Schichten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Ähnliches Volumen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Transitivität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Extraktion von Balkenstümpfen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35" name="Grafik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5608800" y="2468880"/>
            <a:ext cx="307764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1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71640" y="1772640"/>
            <a:ext cx="734904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Extraktion von Begrenzungsseiten mittels RANSAC und Zusatzbedingungen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Auswahl von 3 Punkten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2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Kopieren der Modelle innerhalb der Balkenstümpfe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Berechnung eines Verschiebvektors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38160" y="1052640"/>
            <a:ext cx="74494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Gliederung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928800" y="1845000"/>
            <a:ext cx="7458840" cy="424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 dirty="0" err="1">
                <a:solidFill>
                  <a:srgbClr val="0B2A51"/>
                </a:solidFill>
                <a:latin typeface="Verdana"/>
              </a:rPr>
              <a:t>Einleitung</a:t>
            </a:r>
            <a:endParaRPr dirty="0"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 dirty="0" err="1">
                <a:solidFill>
                  <a:srgbClr val="0B2A51"/>
                </a:solidFill>
                <a:latin typeface="Verdana"/>
              </a:rPr>
              <a:t>Aufnahmeobjekt</a:t>
            </a:r>
            <a:endParaRPr dirty="0"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 dirty="0">
                <a:solidFill>
                  <a:srgbClr val="0B2A51"/>
                </a:solidFill>
                <a:latin typeface="Verdana"/>
              </a:rPr>
              <a:t>Workflow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 dirty="0" err="1">
                <a:solidFill>
                  <a:srgbClr val="0B2A51"/>
                </a:solidFill>
                <a:latin typeface="Verdana"/>
              </a:rPr>
              <a:t>Datenaufbereitung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 dirty="0" err="1">
                <a:solidFill>
                  <a:srgbClr val="0B2A51"/>
                </a:solidFill>
                <a:latin typeface="Verdana"/>
              </a:rPr>
              <a:t>Segmentierung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 dirty="0" err="1">
                <a:solidFill>
                  <a:srgbClr val="0B2A51"/>
                </a:solidFill>
                <a:latin typeface="Verdana"/>
              </a:rPr>
              <a:t>Geometrische</a:t>
            </a:r>
            <a:r>
              <a:rPr lang="en-US" sz="2400" dirty="0">
                <a:solidFill>
                  <a:srgbClr val="0B2A51"/>
                </a:solidFill>
                <a:latin typeface="Verdana"/>
              </a:rPr>
              <a:t> </a:t>
            </a:r>
            <a:r>
              <a:rPr lang="en-US" sz="2400" dirty="0" err="1">
                <a:solidFill>
                  <a:srgbClr val="0B2A51"/>
                </a:solidFill>
                <a:latin typeface="Verdana"/>
              </a:rPr>
              <a:t>Modellierung</a:t>
            </a:r>
            <a:r>
              <a:rPr lang="en-US" sz="2400" dirty="0">
                <a:solidFill>
                  <a:srgbClr val="0B2A51"/>
                </a:solidFill>
                <a:latin typeface="Verdana"/>
              </a:rPr>
              <a:t>	</a:t>
            </a:r>
            <a:endParaRPr dirty="0"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 dirty="0" err="1">
                <a:solidFill>
                  <a:srgbClr val="0B2A51"/>
                </a:solidFill>
                <a:latin typeface="Verdana"/>
              </a:rPr>
              <a:t>Ergebnisse</a:t>
            </a:r>
            <a:endParaRPr dirty="0"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 dirty="0" err="1">
                <a:solidFill>
                  <a:srgbClr val="0B2A51"/>
                </a:solidFill>
                <a:latin typeface="Verdana"/>
              </a:rPr>
              <a:t>Fazit</a:t>
            </a:r>
            <a:endParaRPr dirty="0"/>
          </a:p>
        </p:txBody>
      </p:sp>
      <p:sp>
        <p:nvSpPr>
          <p:cNvPr id="97" name="CustomShape 3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3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971640" y="1772640"/>
            <a:ext cx="469728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Optimierung der Begrenzungskanten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Zerlegung des Clusters in 4 disjunkte Punktmengen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PCA pro Punktmenge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Dritte Hauptkomponente als Flächennormale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Centroid als Fußpunkt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Verschneidung der neuen Flächen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51" name="Grafik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6015240" y="2989080"/>
            <a:ext cx="2579760" cy="304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4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57" name="Grafik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551400" cy="380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5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63" name="Grafik 162"/>
          <p:cNvPicPr/>
          <p:nvPr/>
        </p:nvPicPr>
        <p:blipFill>
          <a:blip r:embed="rId2"/>
          <a:stretch>
            <a:fillRect/>
          </a:stretch>
        </p:blipFill>
        <p:spPr>
          <a:xfrm>
            <a:off x="5191200" y="2286000"/>
            <a:ext cx="340380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69" name="Grafik 168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2468880"/>
            <a:ext cx="338292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Endresult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pic>
        <p:nvPicPr>
          <p:cNvPr id="175" name="Grafik 17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3291840"/>
            <a:ext cx="6318000" cy="283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Probleme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Auswahl falscher Schnittkanten bei der Verschneidung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Störende Element (Querbalken, Leitern, Seile)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Falsche Flächeneinpassung in Quader-Modelle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Ungünstige Clusterung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Zu kurze Balkenabschnitte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Anzahl der generierten Modelle pro Phase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971640" y="1772640"/>
            <a:ext cx="7468200" cy="270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Fünf 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2 manuell extrahierte Testbalkenkomplexe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3 automatisch extrahierte Balkenkomplexe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1 und 2 nur wenig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4 generiert die restlichen Modelle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186" name="Table 6"/>
          <p:cNvGraphicFramePr/>
          <p:nvPr/>
        </p:nvGraphicFramePr>
        <p:xfrm>
          <a:off x="1416240" y="4372920"/>
          <a:ext cx="6285960" cy="1917720"/>
        </p:xfrm>
        <a:graphic>
          <a:graphicData uri="http://schemas.openxmlformats.org/drawingml/2006/table">
            <a:tbl>
              <a:tblPr/>
              <a:tblGrid>
                <a:gridCol w="101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6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Cluster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68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74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Genauigkeit der Modelle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971640" y="1772640"/>
            <a:ext cx="7468200" cy="97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Mittlere Abstände der Punkte von den Seitenkanten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91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192" name="Table 6"/>
          <p:cNvGraphicFramePr/>
          <p:nvPr/>
        </p:nvGraphicFramePr>
        <p:xfrm>
          <a:off x="1411560" y="3965040"/>
          <a:ext cx="6286320" cy="2163600"/>
        </p:xfrm>
        <a:graphic>
          <a:graphicData uri="http://schemas.openxmlformats.org/drawingml/2006/table">
            <a:tbl>
              <a:tblPr/>
              <a:tblGrid>
                <a:gridCol w="123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840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Tabelle 2:</a:t>
                      </a:r>
                      <a:r>
                        <a:rPr lang="en-US" sz="900">
                          <a:latin typeface="Arial"/>
                        </a:rPr>
                        <a:t>	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Arial"/>
                        </a:rPr>
                        <a:t>Mittlerer Abstand vor Einpasssung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Arial"/>
                        </a:rPr>
                        <a:t>Mittlerer Abstand nach Einpassung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1,87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0,926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0,691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1,64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0,732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1,82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0,651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0,69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Fazit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Motivation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971640" y="1772640"/>
            <a:ext cx="7098840" cy="431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4860000" y="260640"/>
            <a:ext cx="4283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Einleitung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Beschreibung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971640" y="2195640"/>
            <a:ext cx="7128000" cy="382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Dachstuhl des Bautzner Doms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Laserscanner: Riegl LMS-Z420i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12 Standorte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ca. 34 Millionen Punkte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Genauigkeit der Registrierung 5-7 mm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036840" y="260640"/>
            <a:ext cx="3131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Aufnahmeobjekt</a:t>
            </a:r>
            <a:endParaRPr/>
          </a:p>
        </p:txBody>
      </p:sp>
      <p:pic>
        <p:nvPicPr>
          <p:cNvPr id="106" name="Grafik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411840" y="4467600"/>
            <a:ext cx="8366040" cy="184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292000" y="237600"/>
            <a:ext cx="3851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Übersicht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Babett!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Datenaufbereitung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5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47" y="1081440"/>
            <a:ext cx="5749394" cy="515010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55304" y="1373525"/>
            <a:ext cx="1959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 smtClean="0">
                <a:solidFill>
                  <a:srgbClr val="808080"/>
                </a:solidFill>
                <a:latin typeface="Verdana"/>
              </a:rPr>
              <a:t>Workflow der </a:t>
            </a:r>
          </a:p>
          <a:p>
            <a:pPr>
              <a:lnSpc>
                <a:spcPct val="100000"/>
              </a:lnSpc>
            </a:pPr>
            <a:r>
              <a:rPr lang="en-US" u="sng" dirty="0" err="1" smtClean="0">
                <a:solidFill>
                  <a:srgbClr val="808080"/>
                </a:solidFill>
                <a:latin typeface="Verdana"/>
              </a:rPr>
              <a:t>Segmentierung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" y="3341346"/>
            <a:ext cx="3310231" cy="14993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15" y="1336431"/>
            <a:ext cx="3732451" cy="16808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15" y="3270147"/>
            <a:ext cx="3732451" cy="1570521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V="1">
            <a:off x="3833373" y="2086092"/>
            <a:ext cx="1406842" cy="1597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endCxn id="6" idx="1"/>
          </p:cNvCxnSpPr>
          <p:nvPr/>
        </p:nvCxnSpPr>
        <p:spPr>
          <a:xfrm>
            <a:off x="3833373" y="4055407"/>
            <a:ext cx="14068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648022" y="1716760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 smtClean="0">
                <a:solidFill>
                  <a:srgbClr val="808080"/>
                </a:solidFill>
                <a:latin typeface="Verdana"/>
              </a:rPr>
              <a:t>Output: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31" y="1248508"/>
            <a:ext cx="4187409" cy="20046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77" y="3798277"/>
            <a:ext cx="4163589" cy="24003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715000" y="13649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 smtClean="0">
                <a:solidFill>
                  <a:srgbClr val="808080"/>
                </a:solidFill>
                <a:latin typeface="Verdana"/>
              </a:rPr>
              <a:t>Output </a:t>
            </a:r>
            <a:r>
              <a:rPr lang="en-US" u="sng" dirty="0" err="1" smtClean="0">
                <a:solidFill>
                  <a:srgbClr val="808080"/>
                </a:solidFill>
                <a:latin typeface="Verdana"/>
              </a:rPr>
              <a:t>Segmentierung</a:t>
            </a:r>
            <a:endParaRPr lang="en-US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829896" y="1972206"/>
            <a:ext cx="1801827" cy="1764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782515" y="2250831"/>
            <a:ext cx="572339" cy="1424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" y="3675185"/>
            <a:ext cx="2364007" cy="26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Bildschirmpräsentation (4:3)</PresentationFormat>
  <Paragraphs>223</Paragraphs>
  <Slides>28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Calibri</vt:lpstr>
      <vt:lpstr>DejaVu Sans</vt:lpstr>
      <vt:lpstr>StarSymbol</vt:lpstr>
      <vt:lpstr>Times New Roman</vt:lpstr>
      <vt:lpstr>Verdana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Loren Mucha</cp:lastModifiedBy>
  <cp:revision>6</cp:revision>
  <dcterms:modified xsi:type="dcterms:W3CDTF">2017-01-21T14:25:29Z</dcterms:modified>
</cp:coreProperties>
</file>