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3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3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3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3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B5CE3DF-35F7-40A6-BE16-BBD83B49B479}" type="slidenum">
              <a:rPr lang="en-US" sz="1400">
                <a:latin typeface="Times New Roman"/>
              </a:rPr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16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r>
              <a:rPr lang="en-US" sz="2000">
                <a:latin typeface="Arial"/>
              </a:rPr>
              <a:t>Zu 2. &amp; 3. 	Datenaquisition, Datenverarbeitung (Programme)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body"/>
          </p:nvPr>
        </p:nvSpPr>
        <p:spPr>
          <a:xfrm>
            <a:off x="710280" y="4861440"/>
            <a:ext cx="5681160" cy="4603320"/>
          </a:xfrm>
          <a:prstGeom prst="rect">
            <a:avLst/>
          </a:prstGeom>
        </p:spPr>
        <p:txBody>
          <a:bodyPr lIns="99000" tIns="49680" rIns="99000" bIns="49680"/>
          <a:lstStyle/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45" name="Grafik 4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6" name="Grafik 4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86" name="Grafik 85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7" name="Grafik 8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7" name="Grafik 126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128" name="Grafik 127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14" name="Grafik 16"/>
          <p:cNvPicPr/>
          <p:nvPr/>
        </p:nvPicPr>
        <p:blipFill>
          <a:blip r:embed="rId14"/>
          <a:stretch>
            <a:fillRect/>
          </a:stretch>
        </p:blipFill>
        <p:spPr>
          <a:xfrm>
            <a:off x="549000" y="332640"/>
            <a:ext cx="1437840" cy="4248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276000" y="6435720"/>
            <a:ext cx="316620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Projekt SfM und TLS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>
            <a:off x="6876360" y="6453360"/>
            <a:ext cx="172584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Folie Nr. </a:t>
            </a:r>
            <a:fld id="{738298A6-21AB-4453-A71D-392E89207B9F}" type="slidenum">
              <a:rPr lang="en-US" sz="1000">
                <a:solidFill>
                  <a:srgbClr val="808080"/>
                </a:solidFill>
                <a:latin typeface="Verdana"/>
              </a:rPr>
              <a:t>‹Nr.›</a:t>
            </a:fld>
            <a:endParaRPr/>
          </a:p>
        </p:txBody>
      </p:sp>
      <p:sp>
        <p:nvSpPr>
          <p:cNvPr id="4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" name="Line 5"/>
          <p:cNvSpPr/>
          <p:nvPr/>
        </p:nvSpPr>
        <p:spPr>
          <a:xfrm>
            <a:off x="0" y="119664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sp>
        <p:nvSpPr>
          <p:cNvPr id="6" name="Line 6"/>
          <p:cNvSpPr/>
          <p:nvPr/>
        </p:nvSpPr>
        <p:spPr>
          <a:xfrm>
            <a:off x="0" y="1380960"/>
            <a:ext cx="9143640" cy="0"/>
          </a:xfrm>
          <a:prstGeom prst="line">
            <a:avLst/>
          </a:prstGeom>
          <a:ln w="6480">
            <a:solidFill>
              <a:srgbClr val="FFFFFF"/>
            </a:solidFill>
            <a:round/>
          </a:ln>
        </p:spPr>
      </p:sp>
      <p:pic>
        <p:nvPicPr>
          <p:cNvPr id="7" name="Grafik 5"/>
          <p:cNvPicPr/>
          <p:nvPr/>
        </p:nvPicPr>
        <p:blipFill>
          <a:blip r:embed="rId15"/>
          <a:stretch>
            <a:fillRect/>
          </a:stretch>
        </p:blipFill>
        <p:spPr>
          <a:xfrm>
            <a:off x="405720" y="480240"/>
            <a:ext cx="1885320" cy="544680"/>
          </a:xfrm>
          <a:prstGeom prst="rect">
            <a:avLst/>
          </a:prstGeom>
          <a:ln>
            <a:noFill/>
          </a:ln>
        </p:spPr>
      </p:pic>
      <p:sp>
        <p:nvSpPr>
          <p:cNvPr id="8" name="CustomShape 7"/>
          <p:cNvSpPr/>
          <p:nvPr/>
        </p:nvSpPr>
        <p:spPr>
          <a:xfrm>
            <a:off x="933480" y="5987520"/>
            <a:ext cx="266220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Verdana"/>
              </a:rPr>
              <a:t>Dresden, 1/21/17</a:t>
            </a:r>
            <a:endParaRPr/>
          </a:p>
        </p:txBody>
      </p:sp>
      <p:pic>
        <p:nvPicPr>
          <p:cNvPr id="9" name="Bild 12"/>
          <p:cNvPicPr/>
          <p:nvPr/>
        </p:nvPicPr>
        <p:blipFill>
          <a:blip r:embed="rId16"/>
          <a:stretch>
            <a:fillRect/>
          </a:stretch>
        </p:blipFill>
        <p:spPr>
          <a:xfrm>
            <a:off x="7950240" y="5376600"/>
            <a:ext cx="435960" cy="875880"/>
          </a:xfrm>
          <a:prstGeom prst="rect">
            <a:avLst/>
          </a:prstGeom>
          <a:ln>
            <a:noFill/>
          </a:ln>
        </p:spPr>
      </p:pic>
      <p:sp>
        <p:nvSpPr>
          <p:cNvPr id="10" name="CustomShape 8"/>
          <p:cNvSpPr/>
          <p:nvPr/>
        </p:nvSpPr>
        <p:spPr>
          <a:xfrm>
            <a:off x="395640" y="1196640"/>
            <a:ext cx="903420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1">
                <a:solidFill>
                  <a:srgbClr val="FFFFFF"/>
                </a:solidFill>
                <a:latin typeface="Verdana"/>
              </a:rPr>
              <a:t>Fakultät Umweltwissenschaften</a:t>
            </a:r>
            <a:r>
              <a:rPr lang="en-US" sz="1000">
                <a:solidFill>
                  <a:srgbClr val="FFFFFF"/>
                </a:solidFill>
                <a:latin typeface="Verdana"/>
              </a:rPr>
              <a:t>, Fachrichtung Geowissenschaften, Professur Photogrammetrie</a:t>
            </a:r>
            <a:endParaRPr/>
          </a:p>
        </p:txBody>
      </p:sp>
      <p:sp>
        <p:nvSpPr>
          <p:cNvPr id="11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48" name="Grafik 16"/>
          <p:cNvPicPr/>
          <p:nvPr/>
        </p:nvPicPr>
        <p:blipFill>
          <a:blip r:embed="rId14"/>
          <a:stretch>
            <a:fillRect/>
          </a:stretch>
        </p:blipFill>
        <p:spPr>
          <a:xfrm>
            <a:off x="549000" y="332640"/>
            <a:ext cx="1437840" cy="424800"/>
          </a:xfrm>
          <a:prstGeom prst="rect">
            <a:avLst/>
          </a:prstGeom>
          <a:ln>
            <a:noFill/>
          </a:ln>
        </p:spPr>
      </p:pic>
      <p:sp>
        <p:nvSpPr>
          <p:cNvPr id="49" name="CustomShape 2"/>
          <p:cNvSpPr/>
          <p:nvPr/>
        </p:nvSpPr>
        <p:spPr>
          <a:xfrm>
            <a:off x="3276000" y="6435720"/>
            <a:ext cx="316620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Objekterkennung und Geodatenfusion</a:t>
            </a:r>
            <a:endParaRPr/>
          </a:p>
        </p:txBody>
      </p:sp>
      <p:sp>
        <p:nvSpPr>
          <p:cNvPr id="50" name="CustomShape 3"/>
          <p:cNvSpPr/>
          <p:nvPr/>
        </p:nvSpPr>
        <p:spPr>
          <a:xfrm>
            <a:off x="6876360" y="6453360"/>
            <a:ext cx="172584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Folie Nr. </a:t>
            </a:r>
            <a:fld id="{DEEA6253-26D8-4F2E-81FD-EFD18BD7D067}" type="slidenum">
              <a:rPr lang="en-US" sz="1000">
                <a:solidFill>
                  <a:srgbClr val="808080"/>
                </a:solidFill>
                <a:latin typeface="Verdana"/>
              </a:rPr>
              <a:t>‹Nr.›</a:t>
            </a:fld>
            <a:endParaRPr/>
          </a:p>
        </p:txBody>
      </p:sp>
      <p:sp>
        <p:nvSpPr>
          <p:cNvPr id="51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Line 1"/>
          <p:cNvSpPr/>
          <p:nvPr/>
        </p:nvSpPr>
        <p:spPr>
          <a:xfrm>
            <a:off x="0" y="908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pic>
        <p:nvPicPr>
          <p:cNvPr id="89" name="Grafik 16"/>
          <p:cNvPicPr/>
          <p:nvPr/>
        </p:nvPicPr>
        <p:blipFill>
          <a:blip r:embed="rId14"/>
          <a:stretch>
            <a:fillRect/>
          </a:stretch>
        </p:blipFill>
        <p:spPr>
          <a:xfrm>
            <a:off x="549000" y="332640"/>
            <a:ext cx="1437840" cy="4248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3276000" y="6435720"/>
            <a:ext cx="316620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Objekterkennung und Geodatenfusion</a:t>
            </a:r>
            <a:endParaRPr/>
          </a:p>
        </p:txBody>
      </p:sp>
      <p:sp>
        <p:nvSpPr>
          <p:cNvPr id="91" name="CustomShape 3"/>
          <p:cNvSpPr/>
          <p:nvPr/>
        </p:nvSpPr>
        <p:spPr>
          <a:xfrm>
            <a:off x="6876360" y="6453360"/>
            <a:ext cx="1725840" cy="2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Folie Nr. </a:t>
            </a:r>
            <a:fld id="{22FC92BF-60F3-4436-BBEF-4A44A8A5255B}" type="slidenum"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‹Nr.›</a:t>
            </a:fld>
            <a:endParaRPr/>
          </a:p>
        </p:txBody>
      </p:sp>
      <p:sp>
        <p:nvSpPr>
          <p:cNvPr id="92" name="Line 4"/>
          <p:cNvSpPr/>
          <p:nvPr/>
        </p:nvSpPr>
        <p:spPr>
          <a:xfrm>
            <a:off x="0" y="1052640"/>
            <a:ext cx="9143640" cy="0"/>
          </a:xfrm>
          <a:prstGeom prst="line">
            <a:avLst/>
          </a:prstGeom>
          <a:ln w="6480">
            <a:solidFill>
              <a:srgbClr val="808080"/>
            </a:solidFill>
            <a:round/>
          </a:ln>
        </p:spPr>
      </p:sp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28800" y="1772640"/>
            <a:ext cx="7457400" cy="2302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r>
              <a:rPr lang="en-US" sz="2400">
                <a:solidFill>
                  <a:srgbClr val="FFFFFF"/>
                </a:solidFill>
                <a:latin typeface="Verdana"/>
              </a:rPr>
              <a:t>Objekterkennung und Geodatenfusion</a:t>
            </a:r>
            <a:endParaRPr/>
          </a:p>
          <a:p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FFFFFF"/>
                </a:solidFill>
                <a:latin typeface="Verdana"/>
              </a:rPr>
              <a:t>Geomtrische Modellierung von Balkenstrukturen am Beispiel des Bautzner Dachstuhls</a:t>
            </a:r>
            <a:endParaRPr/>
          </a:p>
        </p:txBody>
      </p:sp>
      <p:sp>
        <p:nvSpPr>
          <p:cNvPr id="135" name="CustomShape 2"/>
          <p:cNvSpPr/>
          <p:nvPr/>
        </p:nvSpPr>
        <p:spPr>
          <a:xfrm>
            <a:off x="978120" y="4293000"/>
            <a:ext cx="7438320" cy="1077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A8AFC7"/>
                </a:solidFill>
                <a:latin typeface="Verdana"/>
              </a:rPr>
              <a:t>Babett Hübsch, Loren Mucha, Torsten Frenzel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48720" y="1292400"/>
            <a:ext cx="35085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Ergebnis Zusammenführung </a:t>
            </a:r>
            <a:endParaRPr/>
          </a:p>
        </p:txBody>
      </p:sp>
      <p:pic>
        <p:nvPicPr>
          <p:cNvPr id="214" name="Grafik 5"/>
          <p:cNvPicPr/>
          <p:nvPr/>
        </p:nvPicPr>
        <p:blipFill>
          <a:blip r:embed="rId2"/>
          <a:stretch>
            <a:fillRect/>
          </a:stretch>
        </p:blipFill>
        <p:spPr>
          <a:xfrm>
            <a:off x="5969520" y="1827360"/>
            <a:ext cx="2531880" cy="4046040"/>
          </a:xfrm>
          <a:prstGeom prst="rect">
            <a:avLst/>
          </a:prstGeom>
          <a:ln>
            <a:noFill/>
          </a:ln>
        </p:spPr>
      </p:pic>
      <p:pic>
        <p:nvPicPr>
          <p:cNvPr id="215" name="Grafik 6"/>
          <p:cNvPicPr/>
          <p:nvPr/>
        </p:nvPicPr>
        <p:blipFill>
          <a:blip r:embed="rId3"/>
          <a:stretch>
            <a:fillRect/>
          </a:stretch>
        </p:blipFill>
        <p:spPr>
          <a:xfrm>
            <a:off x="750600" y="1951200"/>
            <a:ext cx="3427200" cy="379872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4179240" y="3820320"/>
            <a:ext cx="1788840" cy="2916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type="triangle" w="med" len="med"/>
          </a:ln>
        </p:spPr>
      </p:sp>
      <p:sp>
        <p:nvSpPr>
          <p:cNvPr id="217" name="CustomShape 3"/>
          <p:cNvSpPr/>
          <p:nvPr/>
        </p:nvSpPr>
        <p:spPr>
          <a:xfrm>
            <a:off x="4272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6400" y="2576160"/>
            <a:ext cx="8006400" cy="3277440"/>
          </a:xfrm>
          <a:prstGeom prst="rect">
            <a:avLst/>
          </a:prstGeom>
          <a:ln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468720" y="1389240"/>
            <a:ext cx="125280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Probleme</a:t>
            </a:r>
            <a:endParaRPr/>
          </a:p>
        </p:txBody>
      </p:sp>
      <p:sp>
        <p:nvSpPr>
          <p:cNvPr id="220" name="CustomShape 2"/>
          <p:cNvSpPr/>
          <p:nvPr/>
        </p:nvSpPr>
        <p:spPr>
          <a:xfrm>
            <a:off x="461160" y="1428480"/>
            <a:ext cx="6096600" cy="91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56 Balken wurden automatisch extrahiert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Originale Punktwolke hat jedoch nur 51 Balken</a:t>
            </a:r>
            <a:endParaRPr/>
          </a:p>
        </p:txBody>
      </p:sp>
      <p:sp>
        <p:nvSpPr>
          <p:cNvPr id="221" name="CustomShape 3"/>
          <p:cNvSpPr/>
          <p:nvPr/>
        </p:nvSpPr>
        <p:spPr>
          <a:xfrm>
            <a:off x="4261680" y="3067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23440" y="1371600"/>
            <a:ext cx="21963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Probleme 2 und 3</a:t>
            </a:r>
            <a:endParaRPr/>
          </a:p>
        </p:txBody>
      </p:sp>
      <p:pic>
        <p:nvPicPr>
          <p:cNvPr id="223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0320" y="1863000"/>
            <a:ext cx="5019120" cy="4118040"/>
          </a:xfrm>
          <a:prstGeom prst="rect">
            <a:avLst/>
          </a:prstGeom>
          <a:ln>
            <a:noFill/>
          </a:ln>
        </p:spPr>
      </p:pic>
      <p:sp>
        <p:nvSpPr>
          <p:cNvPr id="224" name="CustomShape 2"/>
          <p:cNvSpPr/>
          <p:nvPr/>
        </p:nvSpPr>
        <p:spPr>
          <a:xfrm>
            <a:off x="5811840" y="1740960"/>
            <a:ext cx="2952720" cy="1186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Leitern, welche als Balken geclustert wurden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4236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85920" y="1371600"/>
            <a:ext cx="13305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 1</a:t>
            </a:r>
            <a:endParaRPr/>
          </a:p>
        </p:txBody>
      </p:sp>
      <p:pic>
        <p:nvPicPr>
          <p:cNvPr id="227" name="Grafik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39240" y="1252800"/>
            <a:ext cx="2117160" cy="4672080"/>
          </a:xfrm>
          <a:prstGeom prst="rect">
            <a:avLst/>
          </a:prstGeom>
          <a:ln>
            <a:noFill/>
          </a:ln>
        </p:spPr>
      </p:pic>
      <p:sp>
        <p:nvSpPr>
          <p:cNvPr id="228" name="CustomShape 2"/>
          <p:cNvSpPr/>
          <p:nvPr/>
        </p:nvSpPr>
        <p:spPr>
          <a:xfrm>
            <a:off x="371520" y="1910160"/>
            <a:ext cx="5245200" cy="173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Wände, welche den Balken vorgelagert sind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konnten durch den PassThrough Filter und der Setzung von Schwellenwerten bei der Euklidischen Clusterung nicht entfernt werden, da ihre Punktmenge ähnlich der Balkenkomplexe war</a:t>
            </a:r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4272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95640" y="1371600"/>
            <a:ext cx="219636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Probleme 4 und 5</a:t>
            </a:r>
            <a:endParaRPr/>
          </a:p>
        </p:txBody>
      </p:sp>
      <p:sp>
        <p:nvSpPr>
          <p:cNvPr id="231" name="CustomShape 2"/>
          <p:cNvSpPr/>
          <p:nvPr/>
        </p:nvSpPr>
        <p:spPr>
          <a:xfrm>
            <a:off x="371520" y="1901160"/>
            <a:ext cx="8225640" cy="91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2060"/>
                </a:solidFill>
                <a:latin typeface="Arial"/>
                <a:ea typeface="DejaVu Sans"/>
              </a:rPr>
              <a:t>Es wurden keine Balkenkomplexe erkannt, weil diese innerhalb der MinCut -Segmentierung außerhalb der Schwellenwerte lagen und somit nicht segmentiert wurden</a:t>
            </a:r>
            <a:endParaRPr/>
          </a:p>
        </p:txBody>
      </p:sp>
      <p:pic>
        <p:nvPicPr>
          <p:cNvPr id="232" name="Grafik 5"/>
          <p:cNvPicPr/>
          <p:nvPr/>
        </p:nvPicPr>
        <p:blipFill>
          <a:blip r:embed="rId2"/>
          <a:stretch>
            <a:fillRect/>
          </a:stretch>
        </p:blipFill>
        <p:spPr>
          <a:xfrm>
            <a:off x="690120" y="2985120"/>
            <a:ext cx="8098920" cy="2974680"/>
          </a:xfrm>
          <a:prstGeom prst="rect">
            <a:avLst/>
          </a:prstGeom>
          <a:ln>
            <a:noFill/>
          </a:ln>
        </p:spPr>
      </p:pic>
      <p:sp>
        <p:nvSpPr>
          <p:cNvPr id="233" name="CustomShape 3"/>
          <p:cNvSpPr/>
          <p:nvPr/>
        </p:nvSpPr>
        <p:spPr>
          <a:xfrm>
            <a:off x="4236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Ansatz</a:t>
            </a: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Zerlegung eines Balkenkomplexes in kleinere Cluster und Gruppierung in Balkenstümpfe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Einpassung von quaderförmigen Modellen in Cluster in 6 Phasen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1: Approximation mittels RANSAC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2: Einpassung in Balkenstümpfe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3: Optimierung mittels PCA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4: Approximation mittels Heuristik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5: Zusammenführen von Balkenstümpfen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Phase 6: Verschneidung von Balken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7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38" name="CustomShape 5"/>
          <p:cNvSpPr/>
          <p:nvPr/>
        </p:nvSpPr>
        <p:spPr>
          <a:xfrm>
            <a:off x="2834640" y="231120"/>
            <a:ext cx="630720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Vorbereitungsphase (1)</a:t>
            </a:r>
            <a:endParaRPr/>
          </a:p>
        </p:txBody>
      </p:sp>
      <p:sp>
        <p:nvSpPr>
          <p:cNvPr id="240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971640" y="1772640"/>
            <a:ext cx="433008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Filterung von Ausreißern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Slicing in 32 Schichten mittels Pass-Through-Filter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Euklidisches Clustering in jeder Schicht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43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44" name="Grafik 243"/>
          <p:cNvPicPr/>
          <p:nvPr/>
        </p:nvPicPr>
        <p:blipFill>
          <a:blip r:embed="rId2"/>
          <a:stretch>
            <a:fillRect/>
          </a:stretch>
        </p:blipFill>
        <p:spPr>
          <a:xfrm>
            <a:off x="5550840" y="2743200"/>
            <a:ext cx="3134160" cy="335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Vorbereitungsphase (2)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Berechnung der Bounding-Boxen (Boxen)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Gruppierung 	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Überlappende Boxen in benachbarten Schichten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Ähnliches Volumen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>
                <a:solidFill>
                  <a:srgbClr val="0B2A51"/>
                </a:solidFill>
                <a:latin typeface="Verdana"/>
              </a:rPr>
              <a:t>Transitivität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B2A51"/>
                </a:solidFill>
                <a:latin typeface="Verdana"/>
              </a:rPr>
              <a:t>Extraktion von Balkenstümpfen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8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49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50" name="Grafik 249"/>
          <p:cNvPicPr/>
          <p:nvPr/>
        </p:nvPicPr>
        <p:blipFill>
          <a:blip r:embed="rId2"/>
          <a:stretch>
            <a:fillRect/>
          </a:stretch>
        </p:blipFill>
        <p:spPr>
          <a:xfrm>
            <a:off x="5608800" y="2468880"/>
            <a:ext cx="3076200" cy="3655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1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971640" y="1772640"/>
            <a:ext cx="734760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Extraktion von Begrenzungsseiten mittels RANSAC und Zusatzbedingungen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Auswahl von 3 Punkten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Zusatzbedingungen zur Vermeidung zur Einschränkung der Lage der Ebene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Mindestabstand der Punkte zueinander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Anzahl der linken oder rechten Outlier unterhalb von Schwellwert</a:t>
            </a:r>
            <a:endParaRPr/>
          </a:p>
          <a:p>
            <a:pPr lvl="2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Minimale Distanz der Inlier unterhalb von Schwellwert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4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55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1</a:t>
            </a:r>
            <a:endParaRPr/>
          </a:p>
        </p:txBody>
      </p:sp>
      <p:sp>
        <p:nvSpPr>
          <p:cNvPr id="257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58" name="CustomShape 3"/>
          <p:cNvSpPr/>
          <p:nvPr/>
        </p:nvSpPr>
        <p:spPr>
          <a:xfrm>
            <a:off x="971640" y="1951920"/>
            <a:ext cx="753192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Detektion von zwei Ebenenmodellen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Prüfung auf Rechtwinkligkeit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Rekonstruktion der 4 senkrechten Kanten des Quader-Modells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Kante 1: Verschneidung der Ebenen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Kante 2 &amp; 3: Verschiebung entlang der Flächennormalen an einer Ebene bis zum Rand der Bounding-Box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Kante 4: Zweifache Verschiebung an beiden Flächennormalen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Eckpunkte durch Verschneidung mit horizontalen Begrenzungflächen der Bounding-Box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9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60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38160" y="1052640"/>
            <a:ext cx="744804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Gliederung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928800" y="1845000"/>
            <a:ext cx="7457400" cy="4246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Einleitung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Aufnahmeobjekt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Workflow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Datenaufbereitung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Segmentierung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Geometrische Modellierung	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Ergebnisse</a:t>
            </a:r>
            <a:endParaRPr/>
          </a:p>
          <a:p>
            <a:pPr>
              <a:lnSpc>
                <a:spcPct val="150000"/>
              </a:lnSpc>
              <a:buFont typeface="Calibri"/>
              <a:buAutoNum type="arabicPeriod"/>
            </a:pPr>
            <a:r>
              <a:rPr lang="en-US" sz="2400">
                <a:solidFill>
                  <a:srgbClr val="0B2A51"/>
                </a:solidFill>
                <a:latin typeface="Verdana"/>
              </a:rPr>
              <a:t>Fazit</a:t>
            </a: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2</a:t>
            </a: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Kopieren der Modelle innerhalb der Balkenstümpfe in unmodellierte Cluster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Verschiebung entlang der senkrechten Kanten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4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65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sp>
        <p:nvSpPr>
          <p:cNvPr id="266" name="Line 6"/>
          <p:cNvSpPr/>
          <p:nvPr/>
        </p:nvSpPr>
        <p:spPr>
          <a:xfrm>
            <a:off x="6400800" y="475488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67" name="Line 7"/>
          <p:cNvSpPr/>
          <p:nvPr/>
        </p:nvSpPr>
        <p:spPr>
          <a:xfrm>
            <a:off x="6400800" y="475488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68" name="Line 8"/>
          <p:cNvSpPr/>
          <p:nvPr/>
        </p:nvSpPr>
        <p:spPr>
          <a:xfrm>
            <a:off x="8046720" y="475488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69" name="Line 9"/>
          <p:cNvSpPr/>
          <p:nvPr/>
        </p:nvSpPr>
        <p:spPr>
          <a:xfrm>
            <a:off x="6858000" y="5577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70" name="CustomShape 10"/>
          <p:cNvSpPr/>
          <p:nvPr/>
        </p:nvSpPr>
        <p:spPr>
          <a:xfrm>
            <a:off x="6400800" y="475488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271" name="CustomShape 11"/>
          <p:cNvSpPr/>
          <p:nvPr/>
        </p:nvSpPr>
        <p:spPr>
          <a:xfrm>
            <a:off x="5943600" y="393192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Kopiertes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272" name="CustomShape 12"/>
          <p:cNvSpPr/>
          <p:nvPr/>
        </p:nvSpPr>
        <p:spPr>
          <a:xfrm>
            <a:off x="5486400" y="310896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Unmodellierter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Cluster</a:t>
            </a:r>
            <a:endParaRPr/>
          </a:p>
        </p:txBody>
      </p:sp>
      <p:sp>
        <p:nvSpPr>
          <p:cNvPr id="273" name="Line 13"/>
          <p:cNvSpPr/>
          <p:nvPr/>
        </p:nvSpPr>
        <p:spPr>
          <a:xfrm flipH="1" flipV="1">
            <a:off x="6390000" y="475452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274" name="Line 14"/>
          <p:cNvSpPr/>
          <p:nvPr/>
        </p:nvSpPr>
        <p:spPr>
          <a:xfrm>
            <a:off x="5932800" y="3931560"/>
            <a:ext cx="1645920" cy="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75" name="Line 15"/>
          <p:cNvSpPr/>
          <p:nvPr/>
        </p:nvSpPr>
        <p:spPr>
          <a:xfrm>
            <a:off x="5932800" y="3931560"/>
            <a:ext cx="457200" cy="8229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76" name="Line 16"/>
          <p:cNvSpPr/>
          <p:nvPr/>
        </p:nvSpPr>
        <p:spPr>
          <a:xfrm>
            <a:off x="7578720" y="3931560"/>
            <a:ext cx="457200" cy="82296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277" name="Line 17"/>
          <p:cNvSpPr/>
          <p:nvPr/>
        </p:nvSpPr>
        <p:spPr>
          <a:xfrm>
            <a:off x="6390000" y="4754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3</a:t>
            </a:r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80" name="CustomShape 3"/>
          <p:cNvSpPr/>
          <p:nvPr/>
        </p:nvSpPr>
        <p:spPr>
          <a:xfrm>
            <a:off x="971640" y="1772640"/>
            <a:ext cx="469584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Optimierung der Begrenzungskanten mittels PCA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Zerlegung des Clusters in 4 disjunkte Punktmengen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PCA pro Punktmenge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Dritte Hauptkomponente als Flächennormale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Centroid als Fußpunkt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Verschneidung der neuen Flächen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1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82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83" name="Grafik 282"/>
          <p:cNvPicPr/>
          <p:nvPr/>
        </p:nvPicPr>
        <p:blipFill>
          <a:blip r:embed="rId2"/>
          <a:stretch>
            <a:fillRect/>
          </a:stretch>
        </p:blipFill>
        <p:spPr>
          <a:xfrm>
            <a:off x="6015240" y="2989080"/>
            <a:ext cx="2578320" cy="304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4</a:t>
            </a:r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286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7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288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289" name="Grafik 288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549960" cy="3806640"/>
          </a:xfrm>
          <a:prstGeom prst="rect">
            <a:avLst/>
          </a:prstGeom>
          <a:ln>
            <a:noFill/>
          </a:ln>
        </p:spPr>
      </p:pic>
      <p:sp>
        <p:nvSpPr>
          <p:cNvPr id="290" name="CustomShape 6"/>
          <p:cNvSpPr/>
          <p:nvPr/>
        </p:nvSpPr>
        <p:spPr>
          <a:xfrm>
            <a:off x="523080" y="1635480"/>
            <a:ext cx="4505760" cy="1838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Approximation der Geometrie innerhalb unmodellierter Balkenstümpfe entlang der Hauptrichtung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Richtungsvektor aus Differenz gleicher Eckpunkte benachbarter Bounding-Boxen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91" name="Line 7"/>
          <p:cNvSpPr/>
          <p:nvPr/>
        </p:nvSpPr>
        <p:spPr>
          <a:xfrm>
            <a:off x="2194560" y="5056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2" name="Line 8"/>
          <p:cNvSpPr/>
          <p:nvPr/>
        </p:nvSpPr>
        <p:spPr>
          <a:xfrm>
            <a:off x="2194560" y="5056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3" name="Line 9"/>
          <p:cNvSpPr/>
          <p:nvPr/>
        </p:nvSpPr>
        <p:spPr>
          <a:xfrm>
            <a:off x="3840480" y="5056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4" name="Line 10"/>
          <p:cNvSpPr/>
          <p:nvPr/>
        </p:nvSpPr>
        <p:spPr>
          <a:xfrm>
            <a:off x="2651760" y="5879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5" name="CustomShape 11"/>
          <p:cNvSpPr/>
          <p:nvPr/>
        </p:nvSpPr>
        <p:spPr>
          <a:xfrm>
            <a:off x="2194560" y="505656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Approximiertes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296" name="CustomShape 12"/>
          <p:cNvSpPr/>
          <p:nvPr/>
        </p:nvSpPr>
        <p:spPr>
          <a:xfrm>
            <a:off x="1737360" y="423360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297" name="Line 13"/>
          <p:cNvSpPr/>
          <p:nvPr/>
        </p:nvSpPr>
        <p:spPr>
          <a:xfrm flipH="1" flipV="1">
            <a:off x="1751760" y="505620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298" name="Line 14"/>
          <p:cNvSpPr/>
          <p:nvPr/>
        </p:nvSpPr>
        <p:spPr>
          <a:xfrm>
            <a:off x="2183760" y="5056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299" name="Line 15"/>
          <p:cNvSpPr/>
          <p:nvPr/>
        </p:nvSpPr>
        <p:spPr>
          <a:xfrm flipH="1" flipV="1">
            <a:off x="1726560" y="423288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300" name="Line 16"/>
          <p:cNvSpPr/>
          <p:nvPr/>
        </p:nvSpPr>
        <p:spPr>
          <a:xfrm flipH="1" flipV="1">
            <a:off x="3840480" y="505620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301" name="Line 17"/>
          <p:cNvSpPr/>
          <p:nvPr/>
        </p:nvSpPr>
        <p:spPr>
          <a:xfrm flipH="1" flipV="1">
            <a:off x="3851280" y="423360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5</a:t>
            </a:r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304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5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06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307" name="Grafik 306"/>
          <p:cNvPicPr/>
          <p:nvPr/>
        </p:nvPicPr>
        <p:blipFill>
          <a:blip r:embed="rId2"/>
          <a:stretch>
            <a:fillRect/>
          </a:stretch>
        </p:blipFill>
        <p:spPr>
          <a:xfrm>
            <a:off x="5191200" y="2286000"/>
            <a:ext cx="3402360" cy="3655800"/>
          </a:xfrm>
          <a:prstGeom prst="rect">
            <a:avLst/>
          </a:prstGeom>
          <a:ln>
            <a:noFill/>
          </a:ln>
        </p:spPr>
      </p:pic>
      <p:sp>
        <p:nvSpPr>
          <p:cNvPr id="308" name="CustomShape 6"/>
          <p:cNvSpPr/>
          <p:nvPr/>
        </p:nvSpPr>
        <p:spPr>
          <a:xfrm>
            <a:off x="780480" y="164628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Verbindung Balkenstümpfe eines Balkens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09" name="Line 7"/>
          <p:cNvSpPr/>
          <p:nvPr/>
        </p:nvSpPr>
        <p:spPr>
          <a:xfrm>
            <a:off x="2676240" y="5281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0" name="Line 8"/>
          <p:cNvSpPr/>
          <p:nvPr/>
        </p:nvSpPr>
        <p:spPr>
          <a:xfrm>
            <a:off x="2676240" y="5281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1" name="Line 9"/>
          <p:cNvSpPr/>
          <p:nvPr/>
        </p:nvSpPr>
        <p:spPr>
          <a:xfrm>
            <a:off x="4322160" y="5281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2" name="Line 10"/>
          <p:cNvSpPr/>
          <p:nvPr/>
        </p:nvSpPr>
        <p:spPr>
          <a:xfrm>
            <a:off x="3133440" y="61041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3" name="CustomShape 11"/>
          <p:cNvSpPr/>
          <p:nvPr/>
        </p:nvSpPr>
        <p:spPr>
          <a:xfrm>
            <a:off x="2676240" y="528120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14" name="CustomShape 12"/>
          <p:cNvSpPr/>
          <p:nvPr/>
        </p:nvSpPr>
        <p:spPr>
          <a:xfrm>
            <a:off x="2219040" y="445824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15" name="Line 13"/>
          <p:cNvSpPr/>
          <p:nvPr/>
        </p:nvSpPr>
        <p:spPr>
          <a:xfrm>
            <a:off x="2665440" y="5280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6" name="Line 14"/>
          <p:cNvSpPr/>
          <p:nvPr/>
        </p:nvSpPr>
        <p:spPr>
          <a:xfrm flipH="1" flipV="1">
            <a:off x="3555360" y="527616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317" name="Line 15"/>
          <p:cNvSpPr/>
          <p:nvPr/>
        </p:nvSpPr>
        <p:spPr>
          <a:xfrm>
            <a:off x="2208240" y="4453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8" name="Line 16"/>
          <p:cNvSpPr/>
          <p:nvPr/>
        </p:nvSpPr>
        <p:spPr>
          <a:xfrm>
            <a:off x="3864240" y="4453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19" name="Line 17"/>
          <p:cNvSpPr/>
          <p:nvPr/>
        </p:nvSpPr>
        <p:spPr>
          <a:xfrm>
            <a:off x="2233440" y="4452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0" name="Line 18"/>
          <p:cNvSpPr/>
          <p:nvPr/>
        </p:nvSpPr>
        <p:spPr>
          <a:xfrm>
            <a:off x="2676240" y="5281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1" name="Line 19"/>
          <p:cNvSpPr/>
          <p:nvPr/>
        </p:nvSpPr>
        <p:spPr>
          <a:xfrm>
            <a:off x="2676240" y="5281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2" name="Line 20"/>
          <p:cNvSpPr/>
          <p:nvPr/>
        </p:nvSpPr>
        <p:spPr>
          <a:xfrm>
            <a:off x="4322160" y="5281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3" name="Line 21"/>
          <p:cNvSpPr/>
          <p:nvPr/>
        </p:nvSpPr>
        <p:spPr>
          <a:xfrm>
            <a:off x="3133440" y="6104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4" name="CustomShape 22"/>
          <p:cNvSpPr/>
          <p:nvPr/>
        </p:nvSpPr>
        <p:spPr>
          <a:xfrm>
            <a:off x="2676240" y="528156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25" name="CustomShape 23"/>
          <p:cNvSpPr/>
          <p:nvPr/>
        </p:nvSpPr>
        <p:spPr>
          <a:xfrm>
            <a:off x="2219040" y="445860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26" name="Line 24"/>
          <p:cNvSpPr/>
          <p:nvPr/>
        </p:nvSpPr>
        <p:spPr>
          <a:xfrm>
            <a:off x="2665440" y="5281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7" name="Line 25"/>
          <p:cNvSpPr/>
          <p:nvPr/>
        </p:nvSpPr>
        <p:spPr>
          <a:xfrm flipH="1" flipV="1">
            <a:off x="3098160" y="445284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328" name="Line 26"/>
          <p:cNvSpPr/>
          <p:nvPr/>
        </p:nvSpPr>
        <p:spPr>
          <a:xfrm>
            <a:off x="2233440" y="4453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29" name="Line 27"/>
          <p:cNvSpPr/>
          <p:nvPr/>
        </p:nvSpPr>
        <p:spPr>
          <a:xfrm>
            <a:off x="2244240" y="4453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0" name="CustomShape 28"/>
          <p:cNvSpPr/>
          <p:nvPr/>
        </p:nvSpPr>
        <p:spPr>
          <a:xfrm>
            <a:off x="1787040" y="363024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31" name="Line 29"/>
          <p:cNvSpPr/>
          <p:nvPr/>
        </p:nvSpPr>
        <p:spPr>
          <a:xfrm>
            <a:off x="2233440" y="4452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2" name="Line 30"/>
          <p:cNvSpPr/>
          <p:nvPr/>
        </p:nvSpPr>
        <p:spPr>
          <a:xfrm>
            <a:off x="1801440" y="3624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3" name="Line 31"/>
          <p:cNvSpPr/>
          <p:nvPr/>
        </p:nvSpPr>
        <p:spPr>
          <a:xfrm>
            <a:off x="2244240" y="4453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4" name="CustomShape 32"/>
          <p:cNvSpPr/>
          <p:nvPr/>
        </p:nvSpPr>
        <p:spPr>
          <a:xfrm>
            <a:off x="1005840" y="3630600"/>
            <a:ext cx="35661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35" name="Line 33"/>
          <p:cNvSpPr/>
          <p:nvPr/>
        </p:nvSpPr>
        <p:spPr>
          <a:xfrm>
            <a:off x="2233440" y="4453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6" name="Line 34"/>
          <p:cNvSpPr/>
          <p:nvPr/>
        </p:nvSpPr>
        <p:spPr>
          <a:xfrm>
            <a:off x="1801440" y="3625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7" name="Line 35"/>
          <p:cNvSpPr/>
          <p:nvPr/>
        </p:nvSpPr>
        <p:spPr>
          <a:xfrm>
            <a:off x="1776240" y="3625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38" name="CustomShape 36"/>
          <p:cNvSpPr/>
          <p:nvPr/>
        </p:nvSpPr>
        <p:spPr>
          <a:xfrm>
            <a:off x="1319040" y="280224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39" name="Line 37"/>
          <p:cNvSpPr/>
          <p:nvPr/>
        </p:nvSpPr>
        <p:spPr>
          <a:xfrm>
            <a:off x="1765440" y="3624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0" name="Line 38"/>
          <p:cNvSpPr/>
          <p:nvPr/>
        </p:nvSpPr>
        <p:spPr>
          <a:xfrm>
            <a:off x="1308240" y="2797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1" name="Line 39"/>
          <p:cNvSpPr/>
          <p:nvPr/>
        </p:nvSpPr>
        <p:spPr>
          <a:xfrm>
            <a:off x="2964240" y="279720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2" name="Line 40"/>
          <p:cNvSpPr/>
          <p:nvPr/>
        </p:nvSpPr>
        <p:spPr>
          <a:xfrm>
            <a:off x="1333440" y="279684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3" name="Line 41"/>
          <p:cNvSpPr/>
          <p:nvPr/>
        </p:nvSpPr>
        <p:spPr>
          <a:xfrm>
            <a:off x="1776240" y="36255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4" name="CustomShape 42"/>
          <p:cNvSpPr/>
          <p:nvPr/>
        </p:nvSpPr>
        <p:spPr>
          <a:xfrm>
            <a:off x="1319040" y="2802600"/>
            <a:ext cx="210276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</p:sp>
      <p:sp>
        <p:nvSpPr>
          <p:cNvPr id="345" name="Line 43"/>
          <p:cNvSpPr/>
          <p:nvPr/>
        </p:nvSpPr>
        <p:spPr>
          <a:xfrm>
            <a:off x="1765440" y="3625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6" name="Line 44"/>
          <p:cNvSpPr/>
          <p:nvPr/>
        </p:nvSpPr>
        <p:spPr>
          <a:xfrm>
            <a:off x="1308240" y="2797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7" name="Line 45"/>
          <p:cNvSpPr/>
          <p:nvPr/>
        </p:nvSpPr>
        <p:spPr>
          <a:xfrm>
            <a:off x="2964240" y="2797560"/>
            <a:ext cx="457200" cy="8229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8" name="Line 46"/>
          <p:cNvSpPr/>
          <p:nvPr/>
        </p:nvSpPr>
        <p:spPr>
          <a:xfrm>
            <a:off x="1333440" y="279720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49" name="Line 47"/>
          <p:cNvSpPr/>
          <p:nvPr/>
        </p:nvSpPr>
        <p:spPr>
          <a:xfrm flipH="1" flipV="1">
            <a:off x="2194560" y="2796840"/>
            <a:ext cx="468000" cy="823320"/>
          </a:xfrm>
          <a:prstGeom prst="line">
            <a:avLst/>
          </a:prstGeom>
          <a:ln w="54720">
            <a:solidFill>
              <a:srgbClr val="0000FF"/>
            </a:solidFill>
            <a:round/>
            <a:tailEnd type="triangle" w="med" len="med"/>
          </a:ln>
        </p:spPr>
      </p:sp>
      <p:sp>
        <p:nvSpPr>
          <p:cNvPr id="350" name="TextShape 48"/>
          <p:cNvSpPr txBox="1"/>
          <p:nvPr/>
        </p:nvSpPr>
        <p:spPr>
          <a:xfrm>
            <a:off x="3421440" y="3017520"/>
            <a:ext cx="17535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Balkenstumpf 1</a:t>
            </a:r>
            <a:endParaRPr/>
          </a:p>
        </p:txBody>
      </p:sp>
      <p:sp>
        <p:nvSpPr>
          <p:cNvPr id="351" name="TextShape 49"/>
          <p:cNvSpPr txBox="1"/>
          <p:nvPr/>
        </p:nvSpPr>
        <p:spPr>
          <a:xfrm>
            <a:off x="922680" y="5505840"/>
            <a:ext cx="17535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Balkenstumpf 2</a:t>
            </a:r>
            <a:endParaRPr/>
          </a:p>
        </p:txBody>
      </p:sp>
      <p:sp>
        <p:nvSpPr>
          <p:cNvPr id="352" name="TextShape 50"/>
          <p:cNvSpPr txBox="1"/>
          <p:nvPr/>
        </p:nvSpPr>
        <p:spPr>
          <a:xfrm>
            <a:off x="1920240" y="3859920"/>
            <a:ext cx="1942560" cy="34632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Zwischen-Cluster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6</a:t>
            </a:r>
            <a:endParaRPr/>
          </a:p>
        </p:txBody>
      </p:sp>
      <p:sp>
        <p:nvSpPr>
          <p:cNvPr id="354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355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6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57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sp>
        <p:nvSpPr>
          <p:cNvPr id="358" name="CustomShape 6"/>
          <p:cNvSpPr/>
          <p:nvPr/>
        </p:nvSpPr>
        <p:spPr>
          <a:xfrm>
            <a:off x="681480" y="1636200"/>
            <a:ext cx="498780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Verschneidung von Balken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Cluster mit Referenz-Modell und zu generierendes Ziel-Modell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Bestimmung der Schnittebene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4 unterschiedliche Lagebeziehungen: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Fall 1: Ungeschnitten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Fall 2: teilweise angeschnitten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Fall 3: vollständig angeschnitten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Fall 4: vollständig abgeschnitten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359" name="Grafik 358"/>
          <p:cNvPicPr/>
          <p:nvPr/>
        </p:nvPicPr>
        <p:blipFill>
          <a:blip r:embed="rId2"/>
          <a:stretch>
            <a:fillRect/>
          </a:stretch>
        </p:blipFill>
        <p:spPr>
          <a:xfrm>
            <a:off x="5669280" y="2926080"/>
            <a:ext cx="3200400" cy="3474720"/>
          </a:xfrm>
          <a:prstGeom prst="rect">
            <a:avLst/>
          </a:prstGeom>
          <a:ln>
            <a:noFill/>
          </a:ln>
        </p:spPr>
      </p:pic>
      <p:sp>
        <p:nvSpPr>
          <p:cNvPr id="360" name="CustomShape 7"/>
          <p:cNvSpPr/>
          <p:nvPr/>
        </p:nvSpPr>
        <p:spPr>
          <a:xfrm>
            <a:off x="7589520" y="5595480"/>
            <a:ext cx="513360" cy="25668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/>
          <a:lstStyle/>
          <a:p>
            <a:pPr algn="just"/>
            <a:r>
              <a:rPr lang="de-DE" sz="1000">
                <a:solidFill>
                  <a:srgbClr val="000000"/>
                </a:solidFill>
                <a:latin typeface="Times New Roman"/>
                <a:ea typeface="Times New Roman"/>
              </a:rPr>
              <a:t>Fall 1</a:t>
            </a:r>
            <a:endParaRPr/>
          </a:p>
        </p:txBody>
      </p:sp>
      <p:sp>
        <p:nvSpPr>
          <p:cNvPr id="361" name="CustomShape 8"/>
          <p:cNvSpPr/>
          <p:nvPr/>
        </p:nvSpPr>
        <p:spPr>
          <a:xfrm>
            <a:off x="7223760" y="4681080"/>
            <a:ext cx="513360" cy="25668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/>
          <a:lstStyle/>
          <a:p>
            <a:pPr algn="just"/>
            <a:r>
              <a:rPr lang="de-DE" sz="1000">
                <a:solidFill>
                  <a:srgbClr val="000000"/>
                </a:solidFill>
                <a:latin typeface="Times New Roman"/>
                <a:ea typeface="Times New Roman"/>
              </a:rPr>
              <a:t>Fall 2</a:t>
            </a:r>
            <a:endParaRPr/>
          </a:p>
        </p:txBody>
      </p:sp>
      <p:sp>
        <p:nvSpPr>
          <p:cNvPr id="362" name="CustomShape 9"/>
          <p:cNvSpPr/>
          <p:nvPr/>
        </p:nvSpPr>
        <p:spPr>
          <a:xfrm>
            <a:off x="7040880" y="4023360"/>
            <a:ext cx="513360" cy="25668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/>
          <a:lstStyle/>
          <a:p>
            <a:pPr algn="just"/>
            <a:r>
              <a:rPr lang="de-DE" sz="1000">
                <a:solidFill>
                  <a:srgbClr val="000000"/>
                </a:solidFill>
                <a:latin typeface="Times New Roman"/>
                <a:ea typeface="Times New Roman"/>
              </a:rPr>
              <a:t>Fall 3 </a:t>
            </a:r>
            <a:endParaRPr/>
          </a:p>
        </p:txBody>
      </p:sp>
      <p:sp>
        <p:nvSpPr>
          <p:cNvPr id="363" name="CustomShape 10"/>
          <p:cNvSpPr/>
          <p:nvPr/>
        </p:nvSpPr>
        <p:spPr>
          <a:xfrm>
            <a:off x="6801840" y="3492360"/>
            <a:ext cx="513360" cy="256680"/>
          </a:xfrm>
          <a:prstGeom prst="roundRect">
            <a:avLst>
              <a:gd name="adj" fmla="val 3600"/>
            </a:avLst>
          </a:prstGeom>
          <a:gradFill>
            <a:gsLst>
              <a:gs pos="0">
                <a:srgbClr val="FFFFFF"/>
              </a:gs>
              <a:gs pos="100000">
                <a:srgbClr val="B4C6E7"/>
              </a:gs>
            </a:gsLst>
            <a:lin ang="5400000"/>
          </a:gradFill>
          <a:ln w="12600">
            <a:solidFill>
              <a:srgbClr val="8EAADB"/>
            </a:solidFill>
            <a:miter/>
          </a:ln>
        </p:spPr>
        <p:txBody>
          <a:bodyPr/>
          <a:lstStyle/>
          <a:p>
            <a:pPr algn="just"/>
            <a:r>
              <a:rPr lang="de-DE" sz="1000">
                <a:solidFill>
                  <a:srgbClr val="000000"/>
                </a:solidFill>
                <a:latin typeface="Times New Roman"/>
                <a:ea typeface="Times New Roman"/>
              </a:rPr>
              <a:t>Fall 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366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7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68" name="CustomShape 5"/>
          <p:cNvSpPr/>
          <p:nvPr/>
        </p:nvSpPr>
        <p:spPr>
          <a:xfrm>
            <a:off x="2743200" y="231120"/>
            <a:ext cx="63986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sp>
        <p:nvSpPr>
          <p:cNvPr id="369" name="CustomShape 6"/>
          <p:cNvSpPr/>
          <p:nvPr/>
        </p:nvSpPr>
        <p:spPr>
          <a:xfrm>
            <a:off x="767880" y="1645920"/>
            <a:ext cx="3438360" cy="448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Schnittpunkte vertikaler Seiten bestimmten Lagebeziehung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Zusätzlich Schnittpunkte horizontaler Seiten zur Bestimmung aller Eckpunkte des Referenzmodells</a:t>
            </a:r>
            <a:endParaRPr/>
          </a:p>
        </p:txBody>
      </p:sp>
      <p:sp>
        <p:nvSpPr>
          <p:cNvPr id="370" name="CustomShape 7"/>
          <p:cNvSpPr/>
          <p:nvPr/>
        </p:nvSpPr>
        <p:spPr>
          <a:xfrm>
            <a:off x="822960" y="1081440"/>
            <a:ext cx="49248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6</a:t>
            </a:r>
            <a:endParaRPr/>
          </a:p>
        </p:txBody>
      </p:sp>
      <p:sp>
        <p:nvSpPr>
          <p:cNvPr id="371" name="Line 8"/>
          <p:cNvSpPr/>
          <p:nvPr/>
        </p:nvSpPr>
        <p:spPr>
          <a:xfrm>
            <a:off x="6185520" y="472752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2" name="Line 9"/>
          <p:cNvSpPr/>
          <p:nvPr/>
        </p:nvSpPr>
        <p:spPr>
          <a:xfrm>
            <a:off x="5808960" y="4269960"/>
            <a:ext cx="164592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3" name="Line 10"/>
          <p:cNvSpPr/>
          <p:nvPr/>
        </p:nvSpPr>
        <p:spPr>
          <a:xfrm>
            <a:off x="5808960" y="4269960"/>
            <a:ext cx="376560" cy="4575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4" name="Line 11"/>
          <p:cNvSpPr/>
          <p:nvPr/>
        </p:nvSpPr>
        <p:spPr>
          <a:xfrm>
            <a:off x="7454880" y="4269960"/>
            <a:ext cx="376560" cy="4575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75" name="Line 12"/>
          <p:cNvSpPr/>
          <p:nvPr/>
        </p:nvSpPr>
        <p:spPr>
          <a:xfrm>
            <a:off x="6076080" y="1737360"/>
            <a:ext cx="0" cy="4572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76" name="Line 13"/>
          <p:cNvSpPr/>
          <p:nvPr/>
        </p:nvSpPr>
        <p:spPr>
          <a:xfrm>
            <a:off x="5436000" y="1737360"/>
            <a:ext cx="0" cy="4572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77" name="Line 14"/>
          <p:cNvSpPr/>
          <p:nvPr/>
        </p:nvSpPr>
        <p:spPr>
          <a:xfrm>
            <a:off x="6899040" y="1737360"/>
            <a:ext cx="0" cy="457200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78" name="Line 15"/>
          <p:cNvSpPr/>
          <p:nvPr/>
        </p:nvSpPr>
        <p:spPr>
          <a:xfrm>
            <a:off x="7627320" y="1728720"/>
            <a:ext cx="3240" cy="46720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79" name="Line 16"/>
          <p:cNvSpPr/>
          <p:nvPr/>
        </p:nvSpPr>
        <p:spPr>
          <a:xfrm>
            <a:off x="8231760" y="1728720"/>
            <a:ext cx="0" cy="4672080"/>
          </a:xfrm>
          <a:prstGeom prst="line">
            <a:avLst/>
          </a:prstGeom>
          <a:ln w="18360">
            <a:solidFill>
              <a:srgbClr val="000000"/>
            </a:solidFill>
            <a:round/>
          </a:ln>
        </p:spPr>
      </p:sp>
      <p:sp>
        <p:nvSpPr>
          <p:cNvPr id="380" name="TextShape 17"/>
          <p:cNvSpPr txBox="1"/>
          <p:nvPr/>
        </p:nvSpPr>
        <p:spPr>
          <a:xfrm>
            <a:off x="5088240" y="1454040"/>
            <a:ext cx="583200" cy="27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300">
                <a:latin typeface="Arial"/>
              </a:rPr>
              <a:t>Fall 1</a:t>
            </a:r>
            <a:endParaRPr/>
          </a:p>
        </p:txBody>
      </p:sp>
      <p:sp>
        <p:nvSpPr>
          <p:cNvPr id="381" name="TextShape 18"/>
          <p:cNvSpPr txBox="1"/>
          <p:nvPr/>
        </p:nvSpPr>
        <p:spPr>
          <a:xfrm>
            <a:off x="5785200" y="1454400"/>
            <a:ext cx="583200" cy="27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300">
                <a:latin typeface="Arial"/>
              </a:rPr>
              <a:t>Fall 2</a:t>
            </a:r>
            <a:endParaRPr/>
          </a:p>
        </p:txBody>
      </p:sp>
      <p:sp>
        <p:nvSpPr>
          <p:cNvPr id="382" name="TextShape 19"/>
          <p:cNvSpPr txBox="1"/>
          <p:nvPr/>
        </p:nvSpPr>
        <p:spPr>
          <a:xfrm>
            <a:off x="6608160" y="1454400"/>
            <a:ext cx="583200" cy="27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300">
                <a:latin typeface="Arial"/>
              </a:rPr>
              <a:t>Fall 3</a:t>
            </a:r>
            <a:endParaRPr/>
          </a:p>
        </p:txBody>
      </p:sp>
      <p:sp>
        <p:nvSpPr>
          <p:cNvPr id="383" name="TextShape 20"/>
          <p:cNvSpPr txBox="1"/>
          <p:nvPr/>
        </p:nvSpPr>
        <p:spPr>
          <a:xfrm>
            <a:off x="7248240" y="1454040"/>
            <a:ext cx="583200" cy="27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300">
                <a:latin typeface="Arial"/>
              </a:rPr>
              <a:t>Fall 4</a:t>
            </a:r>
            <a:endParaRPr/>
          </a:p>
        </p:txBody>
      </p:sp>
      <p:sp>
        <p:nvSpPr>
          <p:cNvPr id="384" name="TextShape 21"/>
          <p:cNvSpPr txBox="1"/>
          <p:nvPr/>
        </p:nvSpPr>
        <p:spPr>
          <a:xfrm>
            <a:off x="7888320" y="1454040"/>
            <a:ext cx="692640" cy="2746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1300">
                <a:latin typeface="Arial"/>
              </a:rPr>
              <a:t>(Fall 5)</a:t>
            </a:r>
            <a:endParaRPr/>
          </a:p>
        </p:txBody>
      </p:sp>
      <p:sp>
        <p:nvSpPr>
          <p:cNvPr id="385" name="Line 22"/>
          <p:cNvSpPr/>
          <p:nvPr/>
        </p:nvSpPr>
        <p:spPr>
          <a:xfrm flipH="1" flipV="1">
            <a:off x="5232960" y="3544560"/>
            <a:ext cx="576000" cy="7254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6" name="Line 23"/>
          <p:cNvSpPr/>
          <p:nvPr/>
        </p:nvSpPr>
        <p:spPr>
          <a:xfrm flipH="1" flipV="1">
            <a:off x="5344560" y="1737360"/>
            <a:ext cx="2110320" cy="25326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7" name="Line 24"/>
          <p:cNvSpPr/>
          <p:nvPr/>
        </p:nvSpPr>
        <p:spPr>
          <a:xfrm>
            <a:off x="6185520" y="4727520"/>
            <a:ext cx="1353600" cy="167328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8" name="Line 25"/>
          <p:cNvSpPr/>
          <p:nvPr/>
        </p:nvSpPr>
        <p:spPr>
          <a:xfrm>
            <a:off x="7831440" y="4727520"/>
            <a:ext cx="1262160" cy="158184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389" name="TextShape 26"/>
          <p:cNvSpPr txBox="1"/>
          <p:nvPr/>
        </p:nvSpPr>
        <p:spPr>
          <a:xfrm>
            <a:off x="6076080" y="4305960"/>
            <a:ext cx="1294920" cy="3934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Ziel-Modell</a:t>
            </a:r>
            <a:endParaRPr/>
          </a:p>
        </p:txBody>
      </p:sp>
      <p:sp>
        <p:nvSpPr>
          <p:cNvPr id="390" name="Line 27"/>
          <p:cNvSpPr/>
          <p:nvPr/>
        </p:nvSpPr>
        <p:spPr>
          <a:xfrm>
            <a:off x="4430160" y="4727520"/>
            <a:ext cx="10252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91" name="Line 28"/>
          <p:cNvSpPr/>
          <p:nvPr/>
        </p:nvSpPr>
        <p:spPr>
          <a:xfrm>
            <a:off x="4430160" y="4259520"/>
            <a:ext cx="1025280" cy="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92" name="Line 29"/>
          <p:cNvSpPr/>
          <p:nvPr/>
        </p:nvSpPr>
        <p:spPr>
          <a:xfrm>
            <a:off x="5432400" y="4259520"/>
            <a:ext cx="3600" cy="46800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93" name="Line 30"/>
          <p:cNvSpPr/>
          <p:nvPr/>
        </p:nvSpPr>
        <p:spPr>
          <a:xfrm>
            <a:off x="4430160" y="4269960"/>
            <a:ext cx="0" cy="457560"/>
          </a:xfrm>
          <a:prstGeom prst="lin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394" name="TextShape 31"/>
          <p:cNvSpPr txBox="1"/>
          <p:nvPr/>
        </p:nvSpPr>
        <p:spPr>
          <a:xfrm>
            <a:off x="4389120" y="4206240"/>
            <a:ext cx="1181880" cy="60228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>
                <a:latin typeface="Arial"/>
              </a:rPr>
              <a:t>Referenz-</a:t>
            </a:r>
            <a:endParaRPr/>
          </a:p>
          <a:p>
            <a:r>
              <a:rPr lang="en-US">
                <a:latin typeface="Arial"/>
              </a:rPr>
              <a:t>Modell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Phase 6</a:t>
            </a:r>
            <a:endParaRPr/>
          </a:p>
        </p:txBody>
      </p:sp>
      <p:sp>
        <p:nvSpPr>
          <p:cNvPr id="396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397" name="CustomShape 3"/>
          <p:cNvSpPr/>
          <p:nvPr/>
        </p:nvSpPr>
        <p:spPr>
          <a:xfrm>
            <a:off x="971640" y="1772640"/>
            <a:ext cx="4055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98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399" name="CustomShape 5"/>
          <p:cNvSpPr/>
          <p:nvPr/>
        </p:nvSpPr>
        <p:spPr>
          <a:xfrm>
            <a:off x="2926080" y="231120"/>
            <a:ext cx="6215760" cy="819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– Geometrische Modellierung</a:t>
            </a:r>
            <a:endParaRPr/>
          </a:p>
        </p:txBody>
      </p:sp>
      <p:pic>
        <p:nvPicPr>
          <p:cNvPr id="400" name="Grafik 399"/>
          <p:cNvPicPr/>
          <p:nvPr/>
        </p:nvPicPr>
        <p:blipFill>
          <a:blip r:embed="rId2"/>
          <a:stretch>
            <a:fillRect/>
          </a:stretch>
        </p:blipFill>
        <p:spPr>
          <a:xfrm>
            <a:off x="5212080" y="2468880"/>
            <a:ext cx="3381480" cy="3655800"/>
          </a:xfrm>
          <a:prstGeom prst="rect">
            <a:avLst/>
          </a:prstGeom>
          <a:ln>
            <a:noFill/>
          </a:ln>
        </p:spPr>
      </p:pic>
      <p:sp>
        <p:nvSpPr>
          <p:cNvPr id="401" name="CustomShape 6"/>
          <p:cNvSpPr/>
          <p:nvPr/>
        </p:nvSpPr>
        <p:spPr>
          <a:xfrm>
            <a:off x="790560" y="1645920"/>
            <a:ext cx="4421520" cy="128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Korrekte Bestimmung der Schnittgeraden im Referenz-Modell ist kritisch</a:t>
            </a:r>
            <a:endParaRPr/>
          </a:p>
        </p:txBody>
      </p:sp>
      <p:sp>
        <p:nvSpPr>
          <p:cNvPr id="402" name="CustomShape 7"/>
          <p:cNvSpPr/>
          <p:nvPr/>
        </p:nvSpPr>
        <p:spPr>
          <a:xfrm>
            <a:off x="2926080" y="3663360"/>
            <a:ext cx="1554480" cy="10972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tIns="63000" rIns="108000" bIns="63000" anchor="ctr"/>
          <a:lstStyle/>
          <a:p>
            <a:pPr algn="ctr"/>
            <a:r>
              <a:rPr lang="en-US">
                <a:latin typeface="Arial"/>
              </a:rPr>
              <a:t>Ziel-Modell</a:t>
            </a:r>
            <a:endParaRPr/>
          </a:p>
        </p:txBody>
      </p:sp>
      <p:sp>
        <p:nvSpPr>
          <p:cNvPr id="403" name="CustomShape 8"/>
          <p:cNvSpPr/>
          <p:nvPr/>
        </p:nvSpPr>
        <p:spPr>
          <a:xfrm>
            <a:off x="914400" y="3663360"/>
            <a:ext cx="1554480" cy="10972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tIns="63000" rIns="108000" bIns="63000" anchor="ctr"/>
          <a:lstStyle/>
          <a:p>
            <a:pPr algn="ctr"/>
            <a:r>
              <a:rPr lang="en-US">
                <a:latin typeface="Arial"/>
              </a:rPr>
              <a:t>Referenz-</a:t>
            </a:r>
            <a:endParaRPr/>
          </a:p>
          <a:p>
            <a:pPr algn="ctr"/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404" name="Line 9"/>
          <p:cNvSpPr/>
          <p:nvPr/>
        </p:nvSpPr>
        <p:spPr>
          <a:xfrm flipH="1">
            <a:off x="2468880" y="4580640"/>
            <a:ext cx="45720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type="triangle" w="med" len="med"/>
          </a:ln>
        </p:spPr>
      </p:sp>
      <p:sp>
        <p:nvSpPr>
          <p:cNvPr id="405" name="Line 10"/>
          <p:cNvSpPr/>
          <p:nvPr/>
        </p:nvSpPr>
        <p:spPr>
          <a:xfrm flipH="1">
            <a:off x="914400" y="3846240"/>
            <a:ext cx="201168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type="triangle" w="med" len="med"/>
          </a:ln>
        </p:spPr>
      </p:sp>
      <p:sp>
        <p:nvSpPr>
          <p:cNvPr id="406" name="CustomShape 11"/>
          <p:cNvSpPr/>
          <p:nvPr/>
        </p:nvSpPr>
        <p:spPr>
          <a:xfrm>
            <a:off x="2926080" y="4959360"/>
            <a:ext cx="1554480" cy="10972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tIns="63000" rIns="108000" bIns="63000" anchor="ctr"/>
          <a:lstStyle/>
          <a:p>
            <a:pPr algn="ctr"/>
            <a:r>
              <a:rPr lang="en-US">
                <a:latin typeface="Arial"/>
              </a:rPr>
              <a:t>Ziel-Modell</a:t>
            </a:r>
            <a:endParaRPr/>
          </a:p>
        </p:txBody>
      </p:sp>
      <p:sp>
        <p:nvSpPr>
          <p:cNvPr id="407" name="CustomShape 12"/>
          <p:cNvSpPr/>
          <p:nvPr/>
        </p:nvSpPr>
        <p:spPr>
          <a:xfrm>
            <a:off x="2390400" y="4959360"/>
            <a:ext cx="1554480" cy="1097280"/>
          </a:xfrm>
          <a:prstGeom prst="rect">
            <a:avLst/>
          </a:prstGeom>
          <a:noFill/>
          <a:ln w="36720">
            <a:solidFill>
              <a:srgbClr val="000000"/>
            </a:solidFill>
            <a:round/>
          </a:ln>
        </p:spPr>
        <p:txBody>
          <a:bodyPr wrap="none" lIns="108000" tIns="63000" rIns="108000" bIns="63000" anchor="ctr"/>
          <a:lstStyle/>
          <a:p>
            <a:pPr algn="ctr"/>
            <a:r>
              <a:rPr lang="en-US">
                <a:latin typeface="Arial"/>
              </a:rPr>
              <a:t>Referenz-</a:t>
            </a:r>
            <a:endParaRPr/>
          </a:p>
          <a:p>
            <a:pPr algn="ctr"/>
            <a:r>
              <a:rPr lang="en-US">
                <a:latin typeface="Arial"/>
              </a:rPr>
              <a:t>Modell</a:t>
            </a:r>
            <a:endParaRPr/>
          </a:p>
        </p:txBody>
      </p:sp>
      <p:sp>
        <p:nvSpPr>
          <p:cNvPr id="408" name="Line 13"/>
          <p:cNvSpPr/>
          <p:nvPr/>
        </p:nvSpPr>
        <p:spPr>
          <a:xfrm>
            <a:off x="2926080" y="5876640"/>
            <a:ext cx="101880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type="triangle" w="med" len="med"/>
          </a:ln>
        </p:spPr>
      </p:sp>
      <p:sp>
        <p:nvSpPr>
          <p:cNvPr id="409" name="Line 14"/>
          <p:cNvSpPr/>
          <p:nvPr/>
        </p:nvSpPr>
        <p:spPr>
          <a:xfrm flipH="1">
            <a:off x="2390400" y="5142240"/>
            <a:ext cx="535680" cy="0"/>
          </a:xfrm>
          <a:prstGeom prst="line">
            <a:avLst/>
          </a:prstGeom>
          <a:ln w="36720">
            <a:solidFill>
              <a:srgbClr val="0084D1"/>
            </a:solidFill>
            <a:round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Endresult</a:t>
            </a:r>
            <a:endParaRPr/>
          </a:p>
        </p:txBody>
      </p:sp>
      <p:sp>
        <p:nvSpPr>
          <p:cNvPr id="411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12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3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14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pic>
        <p:nvPicPr>
          <p:cNvPr id="415" name="Grafik 414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3291840"/>
            <a:ext cx="6316560" cy="283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Resultat</a:t>
            </a:r>
            <a:endParaRPr/>
          </a:p>
        </p:txBody>
      </p:sp>
      <p:sp>
        <p:nvSpPr>
          <p:cNvPr id="417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18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12 von 55 Balkenkomplexen korrekt extrahiert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Probleme: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Auswahl falscher Schnittkanten bei der Verschneidung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Störende Element (Querbalken, Leitern, Seile)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Falsche Flächeneinpassung in Quader-Modelle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Ungünstige Clusterung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Zu kurze Balkenabschnitte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19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20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Anzahl der generierten Modelle pro Phase</a:t>
            </a:r>
            <a:endParaRPr/>
          </a:p>
        </p:txBody>
      </p:sp>
      <p:sp>
        <p:nvSpPr>
          <p:cNvPr id="422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23" name="CustomShape 3"/>
          <p:cNvSpPr/>
          <p:nvPr/>
        </p:nvSpPr>
        <p:spPr>
          <a:xfrm>
            <a:off x="971640" y="1772640"/>
            <a:ext cx="7466760" cy="270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Fünf 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2 manuell extrahierte Testbalkenkomplexe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3 automatisch extrahierte Balkenkomplexe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1 und 2 nur wenig 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4 generiert die meisten Modelle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Phase 6: mehrere Modelle pro Cluster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4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25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426" name="Table 6"/>
          <p:cNvGraphicFramePr/>
          <p:nvPr/>
        </p:nvGraphicFramePr>
        <p:xfrm>
          <a:off x="1416240" y="4372920"/>
          <a:ext cx="6284520" cy="1916280"/>
        </p:xfrm>
        <a:graphic>
          <a:graphicData uri="http://schemas.openxmlformats.org/drawingml/2006/table">
            <a:tbl>
              <a:tblPr/>
              <a:tblGrid>
                <a:gridCol w="101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5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6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Phase 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Cluster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92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68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97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74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36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42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0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22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52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37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Motivation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971640" y="1772640"/>
            <a:ext cx="7097400" cy="4318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42" name="CustomShape 4"/>
          <p:cNvSpPr/>
          <p:nvPr/>
        </p:nvSpPr>
        <p:spPr>
          <a:xfrm>
            <a:off x="4860000" y="260640"/>
            <a:ext cx="4281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Einleitung</a:t>
            </a:r>
            <a:endParaRPr/>
          </a:p>
        </p:txBody>
      </p:sp>
      <p:sp>
        <p:nvSpPr>
          <p:cNvPr id="143" name="CustomShape 5"/>
          <p:cNvSpPr/>
          <p:nvPr/>
        </p:nvSpPr>
        <p:spPr>
          <a:xfrm>
            <a:off x="371160" y="1920240"/>
            <a:ext cx="7126560" cy="402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Teilaufgabe der Bildverarbeitung: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Automatische Erkennung von geometrischen Strukturen in und an Gebäuden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Ziel: Automatische Extraktion geometrischer Modelle aus der Punktwolke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Weitere Nutzung: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In der Baustatik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In Simulationsmodellen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Genauigkeit der Modelle</a:t>
            </a:r>
            <a:endParaRPr/>
          </a:p>
        </p:txBody>
      </p:sp>
      <p:sp>
        <p:nvSpPr>
          <p:cNvPr id="428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29" name="CustomShape 3"/>
          <p:cNvSpPr/>
          <p:nvPr/>
        </p:nvSpPr>
        <p:spPr>
          <a:xfrm>
            <a:off x="971640" y="1772640"/>
            <a:ext cx="7466760" cy="96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Berechung der mittleren Abstände der Punkte von den Seitenkanten als Fehlerwert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0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31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Ergebnisse</a:t>
            </a:r>
            <a:endParaRPr/>
          </a:p>
        </p:txBody>
      </p:sp>
      <p:graphicFrame>
        <p:nvGraphicFramePr>
          <p:cNvPr id="432" name="Table 6"/>
          <p:cNvGraphicFramePr/>
          <p:nvPr/>
        </p:nvGraphicFramePr>
        <p:xfrm>
          <a:off x="1411560" y="3965040"/>
          <a:ext cx="6284880" cy="2162160"/>
        </p:xfrm>
        <a:graphic>
          <a:graphicData uri="http://schemas.openxmlformats.org/drawingml/2006/table">
            <a:tbl>
              <a:tblPr/>
              <a:tblGrid>
                <a:gridCol w="123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840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Tabelle 2:</a:t>
                      </a:r>
                      <a:r>
                        <a:rPr lang="en-US" sz="900">
                          <a:latin typeface="Arial"/>
                        </a:rPr>
                        <a:t>	</a:t>
                      </a:r>
                      <a:endParaRPr/>
                    </a:p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>
                          <a:latin typeface="Arial"/>
                        </a:rPr>
                        <a:t>Mittlerer Abstand vor Einpasssung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900" b="1">
                          <a:latin typeface="Arial"/>
                        </a:rPr>
                        <a:t>Mittlerer Abstand nach Einpassung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1,87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0,926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Test-Balken002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0,691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1,64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0,732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8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27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1,82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0,651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Balken 44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1,69 mm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ial"/>
                        </a:rPr>
                        <a:t>0,69 mm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Fazit</a:t>
            </a:r>
            <a:endParaRPr/>
          </a:p>
        </p:txBody>
      </p:sp>
      <p:sp>
        <p:nvSpPr>
          <p:cNvPr id="434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435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6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437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Fazit</a:t>
            </a:r>
            <a:endParaRPr/>
          </a:p>
        </p:txBody>
      </p:sp>
      <p:sp>
        <p:nvSpPr>
          <p:cNvPr id="438" name="CustomShape 6"/>
          <p:cNvSpPr/>
          <p:nvPr/>
        </p:nvSpPr>
        <p:spPr>
          <a:xfrm>
            <a:off x="739800" y="1772640"/>
            <a:ext cx="7466760" cy="968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Standardalgorithmen aufgrund der Datenmenge und -qualität nur bedingt geeignet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Extraktion von Seitenflächen durch robuste Schätzer nur eingeschränkt erfolgreich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Heuristische Ansätze notwendig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Ad-hoc-Wissen hilfreich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Tuning der Schwellwerte und Parameter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datenabhängig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zeitaufwendig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Durchgängige Automatisierung prinzipiell möglich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B2A51"/>
                </a:solidFill>
                <a:latin typeface="Verdana"/>
              </a:rPr>
              <a:t>Generischer Algorithmis für ähnliche Datensätze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u="sng">
                <a:solidFill>
                  <a:srgbClr val="808080"/>
                </a:solidFill>
                <a:latin typeface="Verdana"/>
              </a:rPr>
              <a:t>Beschreibung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971640" y="2195640"/>
            <a:ext cx="7126560" cy="382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Dachstuhl des Bautzner Doms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Laserscanner: Riegl LMS-Z420i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12 Standorte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ca. 34 Millionen Punkte</a:t>
            </a:r>
            <a:endParaRPr/>
          </a:p>
          <a:p>
            <a:pPr lvl="1">
              <a:lnSpc>
                <a:spcPct val="100000"/>
              </a:lnSpc>
              <a:buSzPct val="75000"/>
              <a:buFont typeface="StarSymbol"/>
              <a:buChar char="l"/>
            </a:pPr>
            <a:r>
              <a:rPr lang="en-US" sz="2200">
                <a:solidFill>
                  <a:srgbClr val="0B2A51"/>
                </a:solidFill>
                <a:latin typeface="Verdana"/>
              </a:rPr>
              <a:t>Genauigkeit der Registrierung 5-7 mm</a:t>
            </a:r>
            <a:endParaRPr/>
          </a:p>
        </p:txBody>
      </p:sp>
      <p:sp>
        <p:nvSpPr>
          <p:cNvPr id="146" name="CustomShape 3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47" name="CustomShape 4"/>
          <p:cNvSpPr/>
          <p:nvPr/>
        </p:nvSpPr>
        <p:spPr>
          <a:xfrm>
            <a:off x="6036840" y="260640"/>
            <a:ext cx="3129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Aufnahmeobjekt</a:t>
            </a:r>
            <a:endParaRPr/>
          </a:p>
        </p:txBody>
      </p:sp>
      <p:pic>
        <p:nvPicPr>
          <p:cNvPr id="148" name="Grafik 147"/>
          <p:cNvPicPr/>
          <p:nvPr/>
        </p:nvPicPr>
        <p:blipFill>
          <a:blip r:embed="rId2"/>
          <a:stretch>
            <a:fillRect/>
          </a:stretch>
        </p:blipFill>
        <p:spPr>
          <a:xfrm>
            <a:off x="411840" y="4467600"/>
            <a:ext cx="8364600" cy="183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50" name="CustomShape 2"/>
          <p:cNvSpPr/>
          <p:nvPr/>
        </p:nvSpPr>
        <p:spPr>
          <a:xfrm>
            <a:off x="5292000" y="237600"/>
            <a:ext cx="3849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Übersicht</a:t>
            </a:r>
            <a:endParaRPr/>
          </a:p>
        </p:txBody>
      </p:sp>
      <p:sp>
        <p:nvSpPr>
          <p:cNvPr id="151" name="CustomShape 3"/>
          <p:cNvSpPr/>
          <p:nvPr/>
        </p:nvSpPr>
        <p:spPr>
          <a:xfrm>
            <a:off x="3474720" y="130248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2" name="CustomShape 4"/>
          <p:cNvSpPr/>
          <p:nvPr/>
        </p:nvSpPr>
        <p:spPr>
          <a:xfrm>
            <a:off x="2926080" y="2125440"/>
            <a:ext cx="310860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Datenaufbereitung</a:t>
            </a:r>
            <a:endParaRPr/>
          </a:p>
        </p:txBody>
      </p:sp>
      <p:sp>
        <p:nvSpPr>
          <p:cNvPr id="153" name="CustomShape 5"/>
          <p:cNvSpPr/>
          <p:nvPr/>
        </p:nvSpPr>
        <p:spPr>
          <a:xfrm>
            <a:off x="2596320" y="2856960"/>
            <a:ext cx="15541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Gesamte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Punktwolke</a:t>
            </a:r>
            <a:endParaRPr/>
          </a:p>
        </p:txBody>
      </p:sp>
      <p:sp>
        <p:nvSpPr>
          <p:cNvPr id="154" name="CustomShape 6"/>
          <p:cNvSpPr/>
          <p:nvPr/>
        </p:nvSpPr>
        <p:spPr>
          <a:xfrm>
            <a:off x="4846320" y="2856960"/>
            <a:ext cx="15541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Reduzierte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Punktwolke</a:t>
            </a:r>
            <a:endParaRPr/>
          </a:p>
        </p:txBody>
      </p:sp>
      <p:sp>
        <p:nvSpPr>
          <p:cNvPr id="155" name="CustomShape 7"/>
          <p:cNvSpPr/>
          <p:nvPr/>
        </p:nvSpPr>
        <p:spPr>
          <a:xfrm>
            <a:off x="3383280" y="121104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56" name="CustomShape 8"/>
          <p:cNvSpPr/>
          <p:nvPr/>
        </p:nvSpPr>
        <p:spPr>
          <a:xfrm>
            <a:off x="3291840" y="111960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Exportierte und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Registrierte Scans</a:t>
            </a:r>
            <a:endParaRPr/>
          </a:p>
        </p:txBody>
      </p:sp>
      <p:sp>
        <p:nvSpPr>
          <p:cNvPr id="157" name="CustomShape 9"/>
          <p:cNvSpPr/>
          <p:nvPr/>
        </p:nvSpPr>
        <p:spPr>
          <a:xfrm>
            <a:off x="2906640" y="3588480"/>
            <a:ext cx="320004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Filterung &amp; Segmentierung</a:t>
            </a:r>
            <a:endParaRPr/>
          </a:p>
        </p:txBody>
      </p:sp>
      <p:sp>
        <p:nvSpPr>
          <p:cNvPr id="158" name="Line 1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59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0" name="Line 1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1" name="Line 1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2" name="Line 1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3" name="CustomShape 15"/>
          <p:cNvSpPr/>
          <p:nvPr/>
        </p:nvSpPr>
        <p:spPr>
          <a:xfrm>
            <a:off x="3582720" y="444348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4" name="CustomShape 16"/>
          <p:cNvSpPr/>
          <p:nvPr/>
        </p:nvSpPr>
        <p:spPr>
          <a:xfrm>
            <a:off x="3491280" y="435204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65" name="CustomShape 17"/>
          <p:cNvSpPr/>
          <p:nvPr/>
        </p:nvSpPr>
        <p:spPr>
          <a:xfrm>
            <a:off x="3399840" y="426060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Extrahierte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Balkenkomplexe</a:t>
            </a:r>
            <a:endParaRPr/>
          </a:p>
        </p:txBody>
      </p:sp>
      <p:sp>
        <p:nvSpPr>
          <p:cNvPr id="166" name="Line 1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7" name="Line 1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68" name="CustomShape 20"/>
          <p:cNvSpPr/>
          <p:nvPr/>
        </p:nvSpPr>
        <p:spPr>
          <a:xfrm>
            <a:off x="2818080" y="5303520"/>
            <a:ext cx="3565800" cy="54828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Geometrische Modellierung</a:t>
            </a:r>
            <a:endParaRPr/>
          </a:p>
        </p:txBody>
      </p:sp>
      <p:sp>
        <p:nvSpPr>
          <p:cNvPr id="169" name="CustomShape 21"/>
          <p:cNvSpPr/>
          <p:nvPr/>
        </p:nvSpPr>
        <p:spPr>
          <a:xfrm>
            <a:off x="3216960" y="5943600"/>
            <a:ext cx="2742840" cy="4568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Gesamt-Modell</a:t>
            </a:r>
            <a:endParaRPr/>
          </a:p>
        </p:txBody>
      </p:sp>
      <p:sp>
        <p:nvSpPr>
          <p:cNvPr id="170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  <p:sp>
        <p:nvSpPr>
          <p:cNvPr id="171" name="CustomShape 23"/>
          <p:cNvSpPr/>
          <p:nvPr/>
        </p:nvSpPr>
        <p:spPr>
          <a:xfrm>
            <a:off x="6822720" y="545148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2" name="CustomShape 24"/>
          <p:cNvSpPr/>
          <p:nvPr/>
        </p:nvSpPr>
        <p:spPr>
          <a:xfrm>
            <a:off x="6731280" y="536004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</p:sp>
      <p:sp>
        <p:nvSpPr>
          <p:cNvPr id="173" name="CustomShape 25"/>
          <p:cNvSpPr/>
          <p:nvPr/>
        </p:nvSpPr>
        <p:spPr>
          <a:xfrm>
            <a:off x="6639840" y="5268600"/>
            <a:ext cx="219420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Einzel-Balken-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</a:rPr>
              <a:t>Modelle</a:t>
            </a:r>
            <a:endParaRPr/>
          </a:p>
        </p:txBody>
      </p:sp>
      <p:sp>
        <p:nvSpPr>
          <p:cNvPr id="174" name="Line 26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</a:rPr>
              <a:t>1/21/17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178" name="CustomShape 4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Datenaufbereitung</a:t>
            </a:r>
            <a:endParaRPr/>
          </a:p>
        </p:txBody>
      </p:sp>
      <p:sp>
        <p:nvSpPr>
          <p:cNvPr id="179" name="CustomShape 5"/>
          <p:cNvSpPr/>
          <p:nvPr/>
        </p:nvSpPr>
        <p:spPr>
          <a:xfrm>
            <a:off x="3978360" y="142740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Leere Punktwolke</a:t>
            </a:r>
            <a:endParaRPr/>
          </a:p>
        </p:txBody>
      </p:sp>
      <p:sp>
        <p:nvSpPr>
          <p:cNvPr id="180" name="CustomShape 6"/>
          <p:cNvSpPr/>
          <p:nvPr/>
        </p:nvSpPr>
        <p:spPr>
          <a:xfrm>
            <a:off x="699120" y="2090160"/>
            <a:ext cx="2000160" cy="15343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  <a:latin typeface="Arial"/>
                <a:ea typeface="DejaVu Sans"/>
              </a:rPr>
              <a:t>Scan02.pcd … Scan12.pcd</a:t>
            </a:r>
            <a:endParaRPr dirty="0"/>
          </a:p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181" name="CustomShape 7"/>
          <p:cNvSpPr/>
          <p:nvPr/>
        </p:nvSpPr>
        <p:spPr>
          <a:xfrm>
            <a:off x="3978360" y="255492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Punktwolke einlesen</a:t>
            </a:r>
            <a:endParaRPr/>
          </a:p>
        </p:txBody>
      </p:sp>
      <p:sp>
        <p:nvSpPr>
          <p:cNvPr id="182" name="CustomShape 8"/>
          <p:cNvSpPr/>
          <p:nvPr/>
        </p:nvSpPr>
        <p:spPr>
          <a:xfrm>
            <a:off x="4886280" y="2036880"/>
            <a:ext cx="360" cy="5169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4" name="CustomShape 10"/>
          <p:cNvSpPr/>
          <p:nvPr/>
        </p:nvSpPr>
        <p:spPr>
          <a:xfrm>
            <a:off x="3978360" y="366408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Zur Punktwolke hinzufügen</a:t>
            </a:r>
            <a:endParaRPr/>
          </a:p>
        </p:txBody>
      </p:sp>
      <p:sp>
        <p:nvSpPr>
          <p:cNvPr id="185" name="CustomShape 11"/>
          <p:cNvSpPr/>
          <p:nvPr/>
        </p:nvSpPr>
        <p:spPr>
          <a:xfrm>
            <a:off x="4886280" y="3164760"/>
            <a:ext cx="360" cy="49824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6" name="CustomShape 12"/>
          <p:cNvSpPr/>
          <p:nvPr/>
        </p:nvSpPr>
        <p:spPr>
          <a:xfrm flipV="1">
            <a:off x="5793840" y="2857320"/>
            <a:ext cx="11520" cy="1107720"/>
          </a:xfrm>
          <a:prstGeom prst="curvedConnector3">
            <a:avLst>
              <a:gd name="adj1" fmla="val 1800000"/>
            </a:avLst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7" name="CustomShape 13"/>
          <p:cNvSpPr/>
          <p:nvPr/>
        </p:nvSpPr>
        <p:spPr>
          <a:xfrm>
            <a:off x="2162880" y="494820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Punktwolke in Datei schreiben</a:t>
            </a:r>
            <a:endParaRPr/>
          </a:p>
        </p:txBody>
      </p:sp>
      <p:sp>
        <p:nvSpPr>
          <p:cNvPr id="188" name="CustomShape 14"/>
          <p:cNvSpPr/>
          <p:nvPr/>
        </p:nvSpPr>
        <p:spPr>
          <a:xfrm>
            <a:off x="5806440" y="4948200"/>
            <a:ext cx="1814400" cy="60840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FFFFFF"/>
                </a:solidFill>
                <a:latin typeface="Arial"/>
                <a:ea typeface="DejaVu Sans"/>
              </a:rPr>
              <a:t>Downsample</a:t>
            </a:r>
            <a:endParaRPr/>
          </a:p>
        </p:txBody>
      </p:sp>
      <p:sp>
        <p:nvSpPr>
          <p:cNvPr id="189" name="CustomShape 15"/>
          <p:cNvSpPr/>
          <p:nvPr/>
        </p:nvSpPr>
        <p:spPr>
          <a:xfrm flipH="1">
            <a:off x="3069720" y="4273560"/>
            <a:ext cx="1814400" cy="6735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90" name="CustomShape 16"/>
          <p:cNvSpPr/>
          <p:nvPr/>
        </p:nvSpPr>
        <p:spPr>
          <a:xfrm>
            <a:off x="4886280" y="4273560"/>
            <a:ext cx="1827000" cy="6735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91" name="CustomShape 17"/>
          <p:cNvSpPr/>
          <p:nvPr/>
        </p:nvSpPr>
        <p:spPr>
          <a:xfrm flipH="1">
            <a:off x="3976920" y="5253120"/>
            <a:ext cx="1827000" cy="360"/>
          </a:xfrm>
          <a:prstGeom prst="straightConnector1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cxnSp>
        <p:nvCxnSpPr>
          <p:cNvPr id="3" name="Gerade Verbindung mit Pfeil 2"/>
          <p:cNvCxnSpPr>
            <a:stCxn id="180" idx="6"/>
            <a:endCxn id="181" idx="1"/>
          </p:cNvCxnSpPr>
          <p:nvPr/>
        </p:nvCxnSpPr>
        <p:spPr>
          <a:xfrm>
            <a:off x="2699280" y="2857320"/>
            <a:ext cx="1279080" cy="1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2969846" y="2465280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Input</a:t>
            </a:r>
          </a:p>
        </p:txBody>
      </p:sp>
      <p:sp>
        <p:nvSpPr>
          <p:cNvPr id="5" name="Rechteck: abgerundete Ecken 4"/>
          <p:cNvSpPr/>
          <p:nvPr/>
        </p:nvSpPr>
        <p:spPr>
          <a:xfrm>
            <a:off x="6156960" y="2570568"/>
            <a:ext cx="1780032" cy="59275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/>
              <a:t>loadPCDFile</a:t>
            </a:r>
            <a:br>
              <a:rPr lang="de-DE" i="1" dirty="0"/>
            </a:br>
            <a:r>
              <a:rPr lang="de-DE" i="1" dirty="0" err="1"/>
              <a:t>PCDReader</a:t>
            </a:r>
            <a:endParaRPr lang="de-DE" dirty="0"/>
          </a:p>
        </p:txBody>
      </p:sp>
      <p:sp>
        <p:nvSpPr>
          <p:cNvPr id="23" name="Rechteck: abgerundete Ecken 22"/>
          <p:cNvSpPr/>
          <p:nvPr/>
        </p:nvSpPr>
        <p:spPr>
          <a:xfrm>
            <a:off x="6156960" y="3809064"/>
            <a:ext cx="2182368" cy="3169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Additionsoperation</a:t>
            </a:r>
            <a:endParaRPr lang="de-DE" dirty="0"/>
          </a:p>
        </p:txBody>
      </p:sp>
      <p:sp>
        <p:nvSpPr>
          <p:cNvPr id="24" name="Rechteck: abgerundete Ecken 23"/>
          <p:cNvSpPr/>
          <p:nvPr/>
        </p:nvSpPr>
        <p:spPr>
          <a:xfrm>
            <a:off x="5621736" y="5769264"/>
            <a:ext cx="2182368" cy="3169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/>
              <a:t>VoxelGrid</a:t>
            </a:r>
            <a:endParaRPr lang="de-DE" dirty="0"/>
          </a:p>
        </p:txBody>
      </p:sp>
      <p:sp>
        <p:nvSpPr>
          <p:cNvPr id="25" name="Rechteck: abgerundete Ecken 24"/>
          <p:cNvSpPr/>
          <p:nvPr/>
        </p:nvSpPr>
        <p:spPr>
          <a:xfrm>
            <a:off x="1978536" y="5772264"/>
            <a:ext cx="2182368" cy="31699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/>
              <a:t>PCDWriter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457919" y="4882708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2948894" y="4318466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71640" y="1052640"/>
            <a:ext cx="8170200" cy="114084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CustomShape 2"/>
          <p:cNvSpPr/>
          <p:nvPr/>
        </p:nvSpPr>
        <p:spPr>
          <a:xfrm>
            <a:off x="971640" y="6376320"/>
            <a:ext cx="2131560" cy="36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808080"/>
                </a:solidFill>
                <a:latin typeface="Verdana"/>
                <a:ea typeface="DejaVu Sans"/>
              </a:rPr>
              <a:t>1/21/17</a:t>
            </a:r>
            <a:endParaRPr/>
          </a:p>
        </p:txBody>
      </p:sp>
      <p:sp>
        <p:nvSpPr>
          <p:cNvPr id="194" name="CustomShape 3"/>
          <p:cNvSpPr/>
          <p:nvPr/>
        </p:nvSpPr>
        <p:spPr>
          <a:xfrm>
            <a:off x="971640" y="1772640"/>
            <a:ext cx="7466760" cy="417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5" name="CustomShape 4"/>
          <p:cNvSpPr/>
          <p:nvPr/>
        </p:nvSpPr>
        <p:spPr>
          <a:xfrm>
            <a:off x="6588360" y="625680"/>
            <a:ext cx="2553480" cy="30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>
                <a:solidFill>
                  <a:srgbClr val="B3B3B3"/>
                </a:solidFill>
                <a:latin typeface="Calibri"/>
                <a:ea typeface="DejaVu Sans"/>
              </a:rPr>
              <a:t> </a:t>
            </a:r>
            <a:endParaRPr/>
          </a:p>
        </p:txBody>
      </p:sp>
      <p:sp>
        <p:nvSpPr>
          <p:cNvPr id="196" name="CustomShape 5"/>
          <p:cNvSpPr/>
          <p:nvPr/>
        </p:nvSpPr>
        <p:spPr>
          <a:xfrm>
            <a:off x="4284000" y="2311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  <p:pic>
        <p:nvPicPr>
          <p:cNvPr id="197" name="Grafik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08" y="1081440"/>
            <a:ext cx="5714999" cy="5148720"/>
          </a:xfrm>
          <a:prstGeom prst="rect">
            <a:avLst/>
          </a:prstGeom>
          <a:ln>
            <a:noFill/>
          </a:ln>
        </p:spPr>
      </p:pic>
      <p:sp>
        <p:nvSpPr>
          <p:cNvPr id="198" name="CustomShape 6"/>
          <p:cNvSpPr/>
          <p:nvPr/>
        </p:nvSpPr>
        <p:spPr>
          <a:xfrm>
            <a:off x="564120" y="1373400"/>
            <a:ext cx="1940400" cy="63792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Workflow der </a:t>
            </a:r>
            <a:endParaRPr/>
          </a:p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7000" y="3341520"/>
            <a:ext cx="3308760" cy="1497960"/>
          </a:xfrm>
          <a:prstGeom prst="rect">
            <a:avLst/>
          </a:prstGeom>
          <a:ln>
            <a:noFill/>
          </a:ln>
        </p:spPr>
      </p:pic>
      <p:pic>
        <p:nvPicPr>
          <p:cNvPr id="200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5240160" y="1336320"/>
            <a:ext cx="3731040" cy="1679400"/>
          </a:xfrm>
          <a:prstGeom prst="rect">
            <a:avLst/>
          </a:prstGeom>
          <a:ln>
            <a:noFill/>
          </a:ln>
        </p:spPr>
      </p:pic>
      <p:pic>
        <p:nvPicPr>
          <p:cNvPr id="201" name="Grafik 5"/>
          <p:cNvPicPr/>
          <p:nvPr/>
        </p:nvPicPr>
        <p:blipFill>
          <a:blip r:embed="rId4"/>
          <a:stretch>
            <a:fillRect/>
          </a:stretch>
        </p:blipFill>
        <p:spPr>
          <a:xfrm>
            <a:off x="5240160" y="3270240"/>
            <a:ext cx="3731040" cy="1569240"/>
          </a:xfrm>
          <a:prstGeom prst="rect">
            <a:avLst/>
          </a:prstGeom>
          <a:ln>
            <a:noFill/>
          </a:ln>
        </p:spPr>
      </p:pic>
      <p:sp>
        <p:nvSpPr>
          <p:cNvPr id="202" name="CustomShape 1"/>
          <p:cNvSpPr/>
          <p:nvPr/>
        </p:nvSpPr>
        <p:spPr>
          <a:xfrm flipV="1">
            <a:off x="3833280" y="2083320"/>
            <a:ext cx="1405440" cy="159660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type="triangle" w="med" len="med"/>
          </a:ln>
        </p:spPr>
      </p:sp>
      <p:sp>
        <p:nvSpPr>
          <p:cNvPr id="203" name="CustomShape 2"/>
          <p:cNvSpPr/>
          <p:nvPr/>
        </p:nvSpPr>
        <p:spPr>
          <a:xfrm>
            <a:off x="3833280" y="4055400"/>
            <a:ext cx="1405440" cy="36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type="triangle" w="med" len="med"/>
          </a:ln>
        </p:spPr>
      </p:sp>
      <p:sp>
        <p:nvSpPr>
          <p:cNvPr id="204" name="CustomShape 3"/>
          <p:cNvSpPr/>
          <p:nvPr/>
        </p:nvSpPr>
        <p:spPr>
          <a:xfrm>
            <a:off x="680760" y="1716840"/>
            <a:ext cx="1691640" cy="3636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Output: Filter</a:t>
            </a:r>
            <a:endParaRPr/>
          </a:p>
        </p:txBody>
      </p:sp>
      <p:sp>
        <p:nvSpPr>
          <p:cNvPr id="205" name="CustomShape 4"/>
          <p:cNvSpPr/>
          <p:nvPr/>
        </p:nvSpPr>
        <p:spPr>
          <a:xfrm>
            <a:off x="4236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rafik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50800" y="1248480"/>
            <a:ext cx="4186080" cy="2003040"/>
          </a:xfrm>
          <a:prstGeom prst="rect">
            <a:avLst/>
          </a:prstGeom>
          <a:ln>
            <a:noFill/>
          </a:ln>
        </p:spPr>
      </p:pic>
      <p:pic>
        <p:nvPicPr>
          <p:cNvPr id="207" name="Grafik 4"/>
          <p:cNvPicPr/>
          <p:nvPr/>
        </p:nvPicPr>
        <p:blipFill>
          <a:blip r:embed="rId3"/>
          <a:stretch>
            <a:fillRect/>
          </a:stretch>
        </p:blipFill>
        <p:spPr>
          <a:xfrm>
            <a:off x="4732920" y="3798360"/>
            <a:ext cx="4162320" cy="23990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5715000" y="1365120"/>
            <a:ext cx="4570560" cy="36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u="sng">
                <a:solidFill>
                  <a:srgbClr val="808080"/>
                </a:solidFill>
                <a:latin typeface="Verdana"/>
                <a:ea typeface="DejaVu Sans"/>
              </a:rPr>
              <a:t>Output Segmentierung</a:t>
            </a:r>
            <a:endParaRPr/>
          </a:p>
        </p:txBody>
      </p:sp>
      <p:sp>
        <p:nvSpPr>
          <p:cNvPr id="209" name="CustomShape 2"/>
          <p:cNvSpPr/>
          <p:nvPr/>
        </p:nvSpPr>
        <p:spPr>
          <a:xfrm>
            <a:off x="5829840" y="1972080"/>
            <a:ext cx="1800360" cy="176292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type="triangle" w="med" len="med"/>
          </a:ln>
        </p:spPr>
      </p:sp>
      <p:sp>
        <p:nvSpPr>
          <p:cNvPr id="210" name="CustomShape 3"/>
          <p:cNvSpPr/>
          <p:nvPr/>
        </p:nvSpPr>
        <p:spPr>
          <a:xfrm flipH="1">
            <a:off x="781200" y="2250720"/>
            <a:ext cx="570960" cy="1423080"/>
          </a:xfrm>
          <a:prstGeom prst="straightConnector1">
            <a:avLst/>
          </a:prstGeom>
          <a:noFill/>
          <a:ln w="76320">
            <a:solidFill>
              <a:srgbClr val="4A7EBB"/>
            </a:solidFill>
            <a:round/>
            <a:tailEnd type="triangle" w="med" len="med"/>
          </a:ln>
        </p:spPr>
      </p:sp>
      <p:pic>
        <p:nvPicPr>
          <p:cNvPr id="211" name="Grafik 15"/>
          <p:cNvPicPr/>
          <p:nvPr/>
        </p:nvPicPr>
        <p:blipFill>
          <a:blip r:embed="rId4"/>
          <a:stretch>
            <a:fillRect/>
          </a:stretch>
        </p:blipFill>
        <p:spPr>
          <a:xfrm>
            <a:off x="606600" y="3675240"/>
            <a:ext cx="2362680" cy="2618640"/>
          </a:xfrm>
          <a:prstGeom prst="rect">
            <a:avLst/>
          </a:prstGeom>
          <a:ln>
            <a:noFill/>
          </a:ln>
        </p:spPr>
      </p:pic>
      <p:sp>
        <p:nvSpPr>
          <p:cNvPr id="212" name="CustomShape 4"/>
          <p:cNvSpPr/>
          <p:nvPr/>
        </p:nvSpPr>
        <p:spPr>
          <a:xfrm>
            <a:off x="4236840" y="268920"/>
            <a:ext cx="4857840" cy="45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400">
                <a:solidFill>
                  <a:srgbClr val="B3B3B3"/>
                </a:solidFill>
                <a:latin typeface="Verdana"/>
                <a:ea typeface="Verdana"/>
              </a:rPr>
              <a:t>Workflow - Segmentierung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Bildschirmpräsentation (4:3)</PresentationFormat>
  <Paragraphs>348</Paragraphs>
  <Slides>31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31</vt:i4>
      </vt:variant>
    </vt:vector>
  </HeadingPairs>
  <TitlesOfParts>
    <vt:vector size="40" baseType="lpstr">
      <vt:lpstr>Arial</vt:lpstr>
      <vt:lpstr>Calibri</vt:lpstr>
      <vt:lpstr>DejaVu Sans</vt:lpstr>
      <vt:lpstr>StarSymbol</vt:lpstr>
      <vt:lpstr>Times New Roman</vt:lpstr>
      <vt:lpstr>Verdana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Game-Kalmar</cp:lastModifiedBy>
  <cp:revision>3</cp:revision>
  <dcterms:modified xsi:type="dcterms:W3CDTF">2017-01-24T11:15:48Z</dcterms:modified>
</cp:coreProperties>
</file>