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6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15.jpeg" ContentType="image/jpeg"/>
  <Override PartName="/ppt/media/image8.png" ContentType="image/png"/>
  <Override PartName="/ppt/media/image9.wmf" ContentType="image/x-wmf"/>
  <Override PartName="/ppt/media/image7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78BCC42-A03A-44C2-BC4D-44AB579558A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/>
          <a:p>
            <a:r>
              <a:rPr lang="en-US" sz="2000">
                <a:latin typeface="Arial"/>
              </a:rPr>
              <a:t>Zu 2. &amp; 3. 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Datenaquisition, Datenverarbeitung (Programme)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2a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1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9280" cy="4262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276000" y="6435720"/>
            <a:ext cx="3167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Projekt SfM und TLS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6876360" y="6453360"/>
            <a:ext cx="172728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327EE4A1-2FC2-4E3F-B0C8-D1C4601FBC63}" type="slidenum">
              <a:rPr lang="en-US" sz="1000">
                <a:solidFill>
                  <a:srgbClr val="808080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4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0" y="119664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0" y="138096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Grafik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5720" y="480240"/>
            <a:ext cx="1886760" cy="54612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36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</a:rPr>
              <a:t>Dresden, 1/21/17</a:t>
            </a:r>
            <a:endParaRPr/>
          </a:p>
        </p:txBody>
      </p:sp>
      <p:pic>
        <p:nvPicPr>
          <p:cNvPr id="9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50240" y="5376600"/>
            <a:ext cx="437400" cy="877320"/>
          </a:xfrm>
          <a:prstGeom prst="rect">
            <a:avLst/>
          </a:prstGeom>
          <a:ln>
            <a:noFill/>
          </a:ln>
        </p:spPr>
      </p:pic>
      <p:sp>
        <p:nvSpPr>
          <p:cNvPr id="10" name="CustomShape 8"/>
          <p:cNvSpPr/>
          <p:nvPr/>
        </p:nvSpPr>
        <p:spPr>
          <a:xfrm>
            <a:off x="395640" y="1196640"/>
            <a:ext cx="9035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ffffff"/>
                </a:solidFill>
                <a:latin typeface="Verdana"/>
              </a:rPr>
              <a:t>Fakultät Umweltwissenschaften</a:t>
            </a:r>
            <a:r>
              <a:rPr lang="en-US" sz="1000">
                <a:solidFill>
                  <a:srgbClr val="ffffff"/>
                </a:solidFill>
                <a:latin typeface="Verdana"/>
              </a:rPr>
              <a:t>, Fachrichtung Geowissenschaften, Professur Photogrammetrie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957240" y="1989000"/>
            <a:ext cx="743040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48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9280" cy="42624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276000" y="6435720"/>
            <a:ext cx="3167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Objekterkennung und Geodatenfusion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6876360" y="6453360"/>
            <a:ext cx="172728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9761BFCE-2DEC-4D49-88A4-3D6836452DE0}" type="slidenum">
              <a:rPr lang="en-US" sz="1000">
                <a:solidFill>
                  <a:srgbClr val="808080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51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28800" y="1772640"/>
            <a:ext cx="7458840" cy="23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2400">
                <a:solidFill>
                  <a:srgbClr val="ffffff"/>
                </a:solidFill>
                <a:latin typeface="Verdana"/>
              </a:rPr>
              <a:t>Objekterkennung und Geodatenfusion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Verdana"/>
              </a:rPr>
              <a:t>Geomtrische Modellierung von Balkenstrukturen am Beispiel des Bautzner Dachstuhls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978120" y="4293000"/>
            <a:ext cx="7439760" cy="107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a8afc7"/>
                </a:solidFill>
                <a:latin typeface="Verdana"/>
              </a:rPr>
              <a:t>Babett Hübsch, Loren Mucha, Torsten Frenzel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(2)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Berechnung der Bounding-Boxen (Boxen)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Gruppierung </a:t>
            </a:r>
            <a:r>
              <a:rPr lang="en-US" sz="2200">
                <a:solidFill>
                  <a:srgbClr val="0b2a51"/>
                </a:solidFill>
                <a:latin typeface="Verdana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Überlappende Boxen in benachbarten Schichten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Ähnliches Volumen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Transitivität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Extraktion von Balkenstümpfen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08800" y="2468880"/>
            <a:ext cx="307764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1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71640" y="1772640"/>
            <a:ext cx="734904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Extraktion von Begrenzungsseiten mittels RANSAC und Zusatzbedingungen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Auswahl von 3 Punkten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2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Kopieren der Modelle innerhalb der Balkenstümpfe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Berechnung eines Verschiebvektors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3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971640" y="1772640"/>
            <a:ext cx="469728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Optimierung der Begrenzungskanten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Zerlegung des Clusters in 4 disjunkte Punktmengen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PCA pro Punktmenge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Dritte Hauptkomponente als Flächennormale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Centroid als Fußpunkt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Verschneidung der neuen Flächen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5240" y="2989080"/>
            <a:ext cx="2579760" cy="304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4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0640" y="2286000"/>
            <a:ext cx="3551400" cy="380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5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91200" y="2286000"/>
            <a:ext cx="340380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971640" y="1772640"/>
            <a:ext cx="4057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12080" y="2468880"/>
            <a:ext cx="338292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Endresult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3291840"/>
            <a:ext cx="6318000" cy="283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Probleme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Auswahl falscher Schnittkanten bei der Verschneidung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Störende Element (Querbalken, Leitern, Seile)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Falsche Flächeneinpassung in Quader-Modelle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Ungünstige Clusterung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Zu kurze Balkenabschnitte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Anzahl der generierten Modelle pro Phase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971640" y="1772640"/>
            <a:ext cx="7468200" cy="270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Fünf 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2 manuell extrahierte Testbalkenkomplexe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3 automatisch extrahierte Balkenkomplexe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1 und 2 nur wenig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4 generiert die restlichen Modelle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186" name="Table 6"/>
          <p:cNvGraphicFramePr/>
          <p:nvPr/>
        </p:nvGraphicFramePr>
        <p:xfrm>
          <a:off x="1416240" y="4372920"/>
          <a:ext cx="6285960" cy="1917720"/>
        </p:xfrm>
        <a:graphic>
          <a:graphicData uri="http://schemas.openxmlformats.org/drawingml/2006/table">
            <a:tbl>
              <a:tblPr/>
              <a:tblGrid>
                <a:gridCol w="1012680"/>
                <a:gridCol w="743040"/>
                <a:gridCol w="900360"/>
                <a:gridCol w="901800"/>
                <a:gridCol w="900360"/>
                <a:gridCol w="901080"/>
                <a:gridCol w="926640"/>
              </a:tblGrid>
              <a:tr h="431640">
                <a:tc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Phase 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Cluster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68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74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</a:tr>
              <a:tr h="29664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38160" y="1052640"/>
            <a:ext cx="74494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Gliederung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928800" y="1845000"/>
            <a:ext cx="7458840" cy="42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Einleitung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Aufnahmeobjekt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Workflow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Datenaufbereitung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Segmentierung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Geometrische Modellierung</a:t>
            </a:r>
            <a:r>
              <a:rPr lang="en-US" sz="2400">
                <a:solidFill>
                  <a:srgbClr val="0b2a51"/>
                </a:solidFill>
                <a:latin typeface="Verdana"/>
              </a:rPr>
              <a:t>	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Ergebnisse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Genauigkeit der Modelle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971640" y="1772640"/>
            <a:ext cx="7468200" cy="9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Mittlere Abstände der Punkte von den Seitenkanten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91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192" name="Table 6"/>
          <p:cNvGraphicFramePr/>
          <p:nvPr/>
        </p:nvGraphicFramePr>
        <p:xfrm>
          <a:off x="1411560" y="3965040"/>
          <a:ext cx="6286320" cy="2163600"/>
        </p:xfrm>
        <a:graphic>
          <a:graphicData uri="http://schemas.openxmlformats.org/drawingml/2006/table">
            <a:tbl>
              <a:tblPr/>
              <a:tblGrid>
                <a:gridCol w="1235160"/>
                <a:gridCol w="2488320"/>
                <a:gridCol w="2563200"/>
              </a:tblGrid>
              <a:tr h="519840">
                <a:tc>
                  <a:txBody>
                    <a:bodyPr/>
                    <a:p>
                      <a:r>
                        <a:rPr b="1" lang="en-US" sz="900">
                          <a:latin typeface="Arial"/>
                        </a:rPr>
                        <a:t>Tabelle 2:</a:t>
                      </a:r>
                      <a:r>
                        <a:rPr lang="en-US" sz="900">
                          <a:latin typeface="Arial"/>
                        </a:rPr>
                        <a:t>	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900">
                          <a:latin typeface="Arial"/>
                        </a:rPr>
                        <a:t>Mittlerer Abstand vor Einpasssung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900">
                          <a:latin typeface="Arial"/>
                        </a:rPr>
                        <a:t>Mittlerer Abstand nach Einpassung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1,87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0,926 mm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0,691 mm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1,64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0,732 mm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1,82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0,651 mm</a:t>
                      </a:r>
                      <a:endParaRPr/>
                    </a:p>
                  </a:txBody>
                  <a:tcPr/>
                </a:tc>
              </a:tr>
              <a:tr h="329040"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900">
                          <a:latin typeface="Arial"/>
                        </a:rPr>
                        <a:t>0,69 mm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Fazit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Motivation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971640" y="1772640"/>
            <a:ext cx="7098840" cy="43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4860000" y="260640"/>
            <a:ext cx="4283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Einleitung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Beschreibung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971640" y="2195640"/>
            <a:ext cx="7128000" cy="382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Dachstuhl des Bautzner Doms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Laserscanner: Riegl LMS-Z420i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12 Standorte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ca. 34 Millionen Punkte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Genauigkeit der Registrierung 5-7 mm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036840" y="260640"/>
            <a:ext cx="3131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Aufnahmeobjekt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840" y="4467600"/>
            <a:ext cx="8366040" cy="184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292000" y="237600"/>
            <a:ext cx="3851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Übersicht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Babett!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Datenaufbereitung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Loren!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4284000" y="231120"/>
            <a:ext cx="485928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Ansatz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971640" y="1772640"/>
            <a:ext cx="746820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Zerlegung eines Balkenkomplexes in kleinere Cluster und Gruppierung in Balkenstümpfe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Einpassung von quaderförmigen Modellen in Cluster in 6 Phasen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1: Approximation mittels RANSAC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2: Einpassung in Balkenstümpfe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3: Optimierung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4: Approximation mittels Heuristik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5: Zusammenführen von Balkenstümpfen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6: Verschneidung von Balken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2834640" y="231120"/>
            <a:ext cx="6308640" cy="8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71640" y="1052640"/>
            <a:ext cx="81716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(1)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971640" y="63763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971640" y="1772640"/>
            <a:ext cx="4331520" cy="41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Filterung von Ausreißern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Slicing in 32 Schichten mittels Pass-Through-Filter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Euklidisches Clustering in jeder Schicht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588360" y="625680"/>
            <a:ext cx="255492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2926080" y="231120"/>
            <a:ext cx="6217200" cy="82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50840" y="2743200"/>
            <a:ext cx="3135600" cy="33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