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9144000" cy="6858000" type="screen4x3"/>
  <p:notesSz cx="7104063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50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9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9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078BCC42-A03A-44C2-BC4D-44AB579558AD}" type="slidenum">
              <a:rPr lang="en-US" sz="1400">
                <a:latin typeface="Times New Roman"/>
              </a:rPr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600" cy="4604760"/>
          </a:xfrm>
          <a:prstGeom prst="rect">
            <a:avLst/>
          </a:prstGeom>
        </p:spPr>
        <p:txBody>
          <a:bodyPr lIns="99000" tIns="49680" rIns="99000" bIns="49680"/>
          <a:lstStyle/>
          <a:p>
            <a:r>
              <a:rPr lang="en-US" sz="2000">
                <a:latin typeface="Arial"/>
              </a:rPr>
              <a:t>Zu 2. &amp; 3. 	Datenaquisition, Datenverarbeitung (Programme)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600" cy="4604760"/>
          </a:xfrm>
          <a:prstGeom prst="rect">
            <a:avLst/>
          </a:prstGeom>
        </p:spPr>
        <p:txBody>
          <a:bodyPr lIns="99000" tIns="49680" rIns="99000" bIns="49680"/>
          <a:lstStyle/>
          <a:p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45" name="Grafik 44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46" name="Grafik 45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86" name="Grafik 85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87" name="Grafik 86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A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 1"/>
          <p:cNvSpPr/>
          <p:nvPr/>
        </p:nvSpPr>
        <p:spPr>
          <a:xfrm>
            <a:off x="0" y="908640"/>
            <a:ext cx="9143640" cy="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</p:sp>
      <p:pic>
        <p:nvPicPr>
          <p:cNvPr id="14" name="Grafik 16"/>
          <p:cNvPicPr/>
          <p:nvPr/>
        </p:nvPicPr>
        <p:blipFill>
          <a:blip r:embed="rId14"/>
          <a:stretch>
            <a:fillRect/>
          </a:stretch>
        </p:blipFill>
        <p:spPr>
          <a:xfrm>
            <a:off x="549000" y="332640"/>
            <a:ext cx="1439280" cy="42624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3276000" y="6435720"/>
            <a:ext cx="3167640" cy="2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Projekt SfM und TLS</a:t>
            </a:r>
            <a:endParaRPr/>
          </a:p>
        </p:txBody>
      </p:sp>
      <p:sp>
        <p:nvSpPr>
          <p:cNvPr id="3" name="CustomShape 3"/>
          <p:cNvSpPr/>
          <p:nvPr/>
        </p:nvSpPr>
        <p:spPr>
          <a:xfrm>
            <a:off x="6876360" y="6453360"/>
            <a:ext cx="1727280" cy="2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Folie Nr. </a:t>
            </a:r>
            <a:fld id="{327EE4A1-2FC2-4E3F-B0C8-D1C4601FBC63}" type="slidenum">
              <a:rPr lang="en-US" sz="1000">
                <a:solidFill>
                  <a:srgbClr val="808080"/>
                </a:solidFill>
                <a:latin typeface="Verdana"/>
              </a:rPr>
              <a:t>‹Nr.›</a:t>
            </a:fld>
            <a:endParaRPr/>
          </a:p>
        </p:txBody>
      </p:sp>
      <p:sp>
        <p:nvSpPr>
          <p:cNvPr id="4" name="Line 4"/>
          <p:cNvSpPr/>
          <p:nvPr/>
        </p:nvSpPr>
        <p:spPr>
          <a:xfrm>
            <a:off x="0" y="1052640"/>
            <a:ext cx="9143640" cy="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</p:sp>
      <p:sp>
        <p:nvSpPr>
          <p:cNvPr id="5" name="Line 5"/>
          <p:cNvSpPr/>
          <p:nvPr/>
        </p:nvSpPr>
        <p:spPr>
          <a:xfrm>
            <a:off x="0" y="1196640"/>
            <a:ext cx="9143640" cy="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6" name="Line 6"/>
          <p:cNvSpPr/>
          <p:nvPr/>
        </p:nvSpPr>
        <p:spPr>
          <a:xfrm>
            <a:off x="0" y="1380960"/>
            <a:ext cx="9143640" cy="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pic>
        <p:nvPicPr>
          <p:cNvPr id="7" name="Grafik 5"/>
          <p:cNvPicPr/>
          <p:nvPr/>
        </p:nvPicPr>
        <p:blipFill>
          <a:blip r:embed="rId15"/>
          <a:stretch>
            <a:fillRect/>
          </a:stretch>
        </p:blipFill>
        <p:spPr>
          <a:xfrm>
            <a:off x="405720" y="480240"/>
            <a:ext cx="1886760" cy="546120"/>
          </a:xfrm>
          <a:prstGeom prst="rect">
            <a:avLst/>
          </a:prstGeom>
          <a:ln>
            <a:noFill/>
          </a:ln>
        </p:spPr>
      </p:pic>
      <p:sp>
        <p:nvSpPr>
          <p:cNvPr id="8" name="CustomShape 7"/>
          <p:cNvSpPr/>
          <p:nvPr/>
        </p:nvSpPr>
        <p:spPr>
          <a:xfrm>
            <a:off x="933480" y="5987520"/>
            <a:ext cx="266364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Verdana"/>
              </a:rPr>
              <a:t>Dresden, 1/21/17</a:t>
            </a:r>
            <a:endParaRPr/>
          </a:p>
        </p:txBody>
      </p:sp>
      <p:pic>
        <p:nvPicPr>
          <p:cNvPr id="9" name="Bild 12"/>
          <p:cNvPicPr/>
          <p:nvPr/>
        </p:nvPicPr>
        <p:blipFill>
          <a:blip r:embed="rId16"/>
          <a:stretch>
            <a:fillRect/>
          </a:stretch>
        </p:blipFill>
        <p:spPr>
          <a:xfrm>
            <a:off x="7950240" y="5376600"/>
            <a:ext cx="437400" cy="877320"/>
          </a:xfrm>
          <a:prstGeom prst="rect">
            <a:avLst/>
          </a:prstGeom>
          <a:ln>
            <a:noFill/>
          </a:ln>
        </p:spPr>
      </p:pic>
      <p:sp>
        <p:nvSpPr>
          <p:cNvPr id="10" name="CustomShape 8"/>
          <p:cNvSpPr/>
          <p:nvPr/>
        </p:nvSpPr>
        <p:spPr>
          <a:xfrm>
            <a:off x="395640" y="1196640"/>
            <a:ext cx="9035640" cy="2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 b="1">
                <a:solidFill>
                  <a:srgbClr val="FFFFFF"/>
                </a:solidFill>
                <a:latin typeface="Verdana"/>
              </a:rPr>
              <a:t>Fakultät Umweltwissenschaften</a:t>
            </a:r>
            <a:r>
              <a:rPr lang="en-US" sz="1000">
                <a:solidFill>
                  <a:srgbClr val="FFFFFF"/>
                </a:solidFill>
                <a:latin typeface="Verdana"/>
              </a:rPr>
              <a:t>, Fachrichtung Geowissenschaften, Professur Photogrammetrie</a:t>
            </a:r>
            <a:endParaRPr/>
          </a:p>
        </p:txBody>
      </p:sp>
      <p:sp>
        <p:nvSpPr>
          <p:cNvPr id="11" name="PlaceHolder 9"/>
          <p:cNvSpPr>
            <a:spLocks noGrp="1"/>
          </p:cNvSpPr>
          <p:nvPr>
            <p:ph type="title"/>
          </p:nvPr>
        </p:nvSpPr>
        <p:spPr>
          <a:xfrm>
            <a:off x="957240" y="1989000"/>
            <a:ext cx="743040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2" name="PlaceHolder 1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Line 1"/>
          <p:cNvSpPr/>
          <p:nvPr/>
        </p:nvSpPr>
        <p:spPr>
          <a:xfrm>
            <a:off x="0" y="908640"/>
            <a:ext cx="9143640" cy="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</p:sp>
      <p:pic>
        <p:nvPicPr>
          <p:cNvPr id="48" name="Grafik 16"/>
          <p:cNvPicPr/>
          <p:nvPr/>
        </p:nvPicPr>
        <p:blipFill>
          <a:blip r:embed="rId14"/>
          <a:stretch>
            <a:fillRect/>
          </a:stretch>
        </p:blipFill>
        <p:spPr>
          <a:xfrm>
            <a:off x="549000" y="332640"/>
            <a:ext cx="1439280" cy="426240"/>
          </a:xfrm>
          <a:prstGeom prst="rect">
            <a:avLst/>
          </a:prstGeom>
          <a:ln>
            <a:noFill/>
          </a:ln>
        </p:spPr>
      </p:pic>
      <p:sp>
        <p:nvSpPr>
          <p:cNvPr id="49" name="CustomShape 2"/>
          <p:cNvSpPr/>
          <p:nvPr/>
        </p:nvSpPr>
        <p:spPr>
          <a:xfrm>
            <a:off x="3276000" y="6435720"/>
            <a:ext cx="3167640" cy="2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Objekterkennung und Geodatenfusion</a:t>
            </a:r>
            <a:endParaRPr/>
          </a:p>
        </p:txBody>
      </p:sp>
      <p:sp>
        <p:nvSpPr>
          <p:cNvPr id="50" name="CustomShape 3"/>
          <p:cNvSpPr/>
          <p:nvPr/>
        </p:nvSpPr>
        <p:spPr>
          <a:xfrm>
            <a:off x="6876360" y="6453360"/>
            <a:ext cx="1727280" cy="2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Folie Nr. </a:t>
            </a:r>
            <a:fld id="{9761BFCE-2DEC-4D49-88A4-3D6836452DE0}" type="slidenum">
              <a:rPr lang="en-US" sz="1000">
                <a:solidFill>
                  <a:srgbClr val="808080"/>
                </a:solidFill>
                <a:latin typeface="Verdana"/>
              </a:rPr>
              <a:t>‹Nr.›</a:t>
            </a:fld>
            <a:endParaRPr/>
          </a:p>
        </p:txBody>
      </p:sp>
      <p:sp>
        <p:nvSpPr>
          <p:cNvPr id="51" name="Line 4"/>
          <p:cNvSpPr/>
          <p:nvPr/>
        </p:nvSpPr>
        <p:spPr>
          <a:xfrm>
            <a:off x="0" y="1052640"/>
            <a:ext cx="9143640" cy="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</p:sp>
      <p:sp>
        <p:nvSpPr>
          <p:cNvPr id="52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53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928800" y="1772640"/>
            <a:ext cx="7458840" cy="2303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US" sz="2400">
                <a:solidFill>
                  <a:srgbClr val="FFFFFF"/>
                </a:solidFill>
                <a:latin typeface="Verdana"/>
              </a:rPr>
              <a:t>Objekterkennung und Geodatenfusion</a:t>
            </a:r>
            <a:endParaRPr/>
          </a:p>
          <a:p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Verdana"/>
              </a:rPr>
              <a:t>Geomtrische Modellierung von Balkenstrukturen am Beispiel des Bautzner Dachstuhls</a:t>
            </a:r>
            <a:endParaRPr/>
          </a:p>
        </p:txBody>
      </p:sp>
      <p:sp>
        <p:nvSpPr>
          <p:cNvPr id="94" name="CustomShape 2"/>
          <p:cNvSpPr/>
          <p:nvPr/>
        </p:nvSpPr>
        <p:spPr>
          <a:xfrm>
            <a:off x="978120" y="4293000"/>
            <a:ext cx="7439760" cy="1079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A8AFC7"/>
                </a:solidFill>
                <a:latin typeface="Verdana"/>
              </a:rPr>
              <a:t>Babett Hübsch, Loren Mucha, Torsten Frenzel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971640" y="1052640"/>
            <a:ext cx="817164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808080"/>
                </a:solidFill>
                <a:latin typeface="Verdana"/>
              </a:rPr>
              <a:t>Vorbereitungsphase (2)</a:t>
            </a:r>
            <a:endParaRPr/>
          </a:p>
        </p:txBody>
      </p:sp>
      <p:sp>
        <p:nvSpPr>
          <p:cNvPr id="131" name="CustomShape 2"/>
          <p:cNvSpPr/>
          <p:nvPr/>
        </p:nvSpPr>
        <p:spPr>
          <a:xfrm>
            <a:off x="971640" y="63763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1/21/17</a:t>
            </a:r>
            <a:endParaRPr/>
          </a:p>
        </p:txBody>
      </p:sp>
      <p:sp>
        <p:nvSpPr>
          <p:cNvPr id="132" name="CustomShape 3"/>
          <p:cNvSpPr/>
          <p:nvPr/>
        </p:nvSpPr>
        <p:spPr>
          <a:xfrm>
            <a:off x="971640" y="1772640"/>
            <a:ext cx="4057200" cy="4175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</a:rPr>
              <a:t>Berechnung der Bounding-Boxen (Boxen)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Gruppierung 	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Überlappende Boxen in benachbarten Schichten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Ähnliches Volumen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Transitivität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Extraktion von Balkenstümpfen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3" name="CustomShape 4"/>
          <p:cNvSpPr/>
          <p:nvPr/>
        </p:nvSpPr>
        <p:spPr>
          <a:xfrm>
            <a:off x="6588360" y="625680"/>
            <a:ext cx="2554920" cy="303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400">
                <a:solidFill>
                  <a:srgbClr val="B3B3B3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134" name="CustomShape 5"/>
          <p:cNvSpPr/>
          <p:nvPr/>
        </p:nvSpPr>
        <p:spPr>
          <a:xfrm>
            <a:off x="2926080" y="231120"/>
            <a:ext cx="6217200" cy="820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Workflow – Geometrische Modellierung</a:t>
            </a:r>
            <a:endParaRPr/>
          </a:p>
        </p:txBody>
      </p:sp>
      <p:pic>
        <p:nvPicPr>
          <p:cNvPr id="135" name="Grafik 134"/>
          <p:cNvPicPr/>
          <p:nvPr/>
        </p:nvPicPr>
        <p:blipFill>
          <a:blip r:embed="rId2"/>
          <a:stretch>
            <a:fillRect/>
          </a:stretch>
        </p:blipFill>
        <p:spPr>
          <a:xfrm>
            <a:off x="5608800" y="2468880"/>
            <a:ext cx="3077640" cy="3657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971640" y="1052640"/>
            <a:ext cx="817164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808080"/>
                </a:solidFill>
                <a:latin typeface="Verdana"/>
              </a:rPr>
              <a:t>Phase 1</a:t>
            </a:r>
            <a:endParaRPr/>
          </a:p>
        </p:txBody>
      </p:sp>
      <p:sp>
        <p:nvSpPr>
          <p:cNvPr id="137" name="CustomShape 2"/>
          <p:cNvSpPr/>
          <p:nvPr/>
        </p:nvSpPr>
        <p:spPr>
          <a:xfrm>
            <a:off x="971640" y="63763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1/21/17</a:t>
            </a:r>
            <a:endParaRPr/>
          </a:p>
        </p:txBody>
      </p:sp>
      <p:sp>
        <p:nvSpPr>
          <p:cNvPr id="138" name="CustomShape 3"/>
          <p:cNvSpPr/>
          <p:nvPr/>
        </p:nvSpPr>
        <p:spPr>
          <a:xfrm>
            <a:off x="971640" y="1772640"/>
            <a:ext cx="7349040" cy="4175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</a:rPr>
              <a:t>Extraktion von Begrenzungsseiten mittels RANSAC und Zusatzbedingungen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Auswahl von 3 Punkten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9" name="CustomShape 4"/>
          <p:cNvSpPr/>
          <p:nvPr/>
        </p:nvSpPr>
        <p:spPr>
          <a:xfrm>
            <a:off x="6588360" y="625680"/>
            <a:ext cx="2554920" cy="303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400">
                <a:solidFill>
                  <a:srgbClr val="B3B3B3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140" name="CustomShape 5"/>
          <p:cNvSpPr/>
          <p:nvPr/>
        </p:nvSpPr>
        <p:spPr>
          <a:xfrm>
            <a:off x="2926080" y="231120"/>
            <a:ext cx="6217200" cy="820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Workflow – Geometrische Modellierung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971640" y="1052640"/>
            <a:ext cx="817164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808080"/>
                </a:solidFill>
                <a:latin typeface="Verdana"/>
              </a:rPr>
              <a:t>Phase 2</a:t>
            </a:r>
            <a:endParaRPr/>
          </a:p>
        </p:txBody>
      </p:sp>
      <p:sp>
        <p:nvSpPr>
          <p:cNvPr id="142" name="CustomShape 2"/>
          <p:cNvSpPr/>
          <p:nvPr/>
        </p:nvSpPr>
        <p:spPr>
          <a:xfrm>
            <a:off x="971640" y="63763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1/21/17</a:t>
            </a:r>
            <a:endParaRPr/>
          </a:p>
        </p:txBody>
      </p:sp>
      <p:sp>
        <p:nvSpPr>
          <p:cNvPr id="143" name="CustomShape 3"/>
          <p:cNvSpPr/>
          <p:nvPr/>
        </p:nvSpPr>
        <p:spPr>
          <a:xfrm>
            <a:off x="971640" y="1772640"/>
            <a:ext cx="4057200" cy="4175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</a:rPr>
              <a:t>Kopieren der Modelle innerhalb der Balkenstümpfe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Berechnung eines Verschiebvektors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4" name="CustomShape 4"/>
          <p:cNvSpPr/>
          <p:nvPr/>
        </p:nvSpPr>
        <p:spPr>
          <a:xfrm>
            <a:off x="6588360" y="625680"/>
            <a:ext cx="2554920" cy="303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400">
                <a:solidFill>
                  <a:srgbClr val="B3B3B3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145" name="CustomShape 5"/>
          <p:cNvSpPr/>
          <p:nvPr/>
        </p:nvSpPr>
        <p:spPr>
          <a:xfrm>
            <a:off x="2926080" y="231120"/>
            <a:ext cx="6217200" cy="820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Workflow – Geometrische Modellierung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971640" y="1052640"/>
            <a:ext cx="817164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808080"/>
                </a:solidFill>
                <a:latin typeface="Verdana"/>
              </a:rPr>
              <a:t>Phase 3</a:t>
            </a:r>
            <a:endParaRPr/>
          </a:p>
        </p:txBody>
      </p:sp>
      <p:sp>
        <p:nvSpPr>
          <p:cNvPr id="147" name="CustomShape 2"/>
          <p:cNvSpPr/>
          <p:nvPr/>
        </p:nvSpPr>
        <p:spPr>
          <a:xfrm>
            <a:off x="971640" y="63763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1/21/17</a:t>
            </a:r>
            <a:endParaRPr/>
          </a:p>
        </p:txBody>
      </p:sp>
      <p:sp>
        <p:nvSpPr>
          <p:cNvPr id="148" name="CustomShape 3"/>
          <p:cNvSpPr/>
          <p:nvPr/>
        </p:nvSpPr>
        <p:spPr>
          <a:xfrm>
            <a:off x="971640" y="1772640"/>
            <a:ext cx="4697280" cy="4175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</a:rPr>
              <a:t>Optimierung der Begrenzungskanten mittels PCA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Zerlegung des Clusters in 4 disjunkte Punktmengen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PCA pro Punktmenge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Dritte Hauptkomponente als Flächennormale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Centroid als Fußpunkt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Verschneidung der neuen Flächen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9" name="CustomShape 4"/>
          <p:cNvSpPr/>
          <p:nvPr/>
        </p:nvSpPr>
        <p:spPr>
          <a:xfrm>
            <a:off x="6588360" y="625680"/>
            <a:ext cx="2554920" cy="303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400">
                <a:solidFill>
                  <a:srgbClr val="B3B3B3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150" name="CustomShape 5"/>
          <p:cNvSpPr/>
          <p:nvPr/>
        </p:nvSpPr>
        <p:spPr>
          <a:xfrm>
            <a:off x="2926080" y="231120"/>
            <a:ext cx="6217200" cy="820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Workflow – Geometrische Modellierung</a:t>
            </a:r>
            <a:endParaRPr/>
          </a:p>
        </p:txBody>
      </p:sp>
      <p:pic>
        <p:nvPicPr>
          <p:cNvPr id="151" name="Grafik 150"/>
          <p:cNvPicPr/>
          <p:nvPr/>
        </p:nvPicPr>
        <p:blipFill>
          <a:blip r:embed="rId2"/>
          <a:stretch>
            <a:fillRect/>
          </a:stretch>
        </p:blipFill>
        <p:spPr>
          <a:xfrm>
            <a:off x="6015240" y="2989080"/>
            <a:ext cx="2579760" cy="3045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971640" y="1052640"/>
            <a:ext cx="817164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808080"/>
                </a:solidFill>
                <a:latin typeface="Verdana"/>
              </a:rPr>
              <a:t>Phase 4</a:t>
            </a:r>
            <a:endParaRPr/>
          </a:p>
        </p:txBody>
      </p:sp>
      <p:sp>
        <p:nvSpPr>
          <p:cNvPr id="153" name="CustomShape 2"/>
          <p:cNvSpPr/>
          <p:nvPr/>
        </p:nvSpPr>
        <p:spPr>
          <a:xfrm>
            <a:off x="971640" y="63763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1/21/17</a:t>
            </a:r>
            <a:endParaRPr/>
          </a:p>
        </p:txBody>
      </p:sp>
      <p:sp>
        <p:nvSpPr>
          <p:cNvPr id="154" name="CustomShape 3"/>
          <p:cNvSpPr/>
          <p:nvPr/>
        </p:nvSpPr>
        <p:spPr>
          <a:xfrm>
            <a:off x="971640" y="1772640"/>
            <a:ext cx="4057200" cy="4175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55" name="CustomShape 4"/>
          <p:cNvSpPr/>
          <p:nvPr/>
        </p:nvSpPr>
        <p:spPr>
          <a:xfrm>
            <a:off x="6588360" y="625680"/>
            <a:ext cx="2554920" cy="303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400">
                <a:solidFill>
                  <a:srgbClr val="B3B3B3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156" name="CustomShape 5"/>
          <p:cNvSpPr/>
          <p:nvPr/>
        </p:nvSpPr>
        <p:spPr>
          <a:xfrm>
            <a:off x="2926080" y="231120"/>
            <a:ext cx="6217200" cy="820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Workflow – Geometrische Modellierung</a:t>
            </a:r>
            <a:endParaRPr/>
          </a:p>
        </p:txBody>
      </p:sp>
      <p:pic>
        <p:nvPicPr>
          <p:cNvPr id="157" name="Grafik 156"/>
          <p:cNvPicPr/>
          <p:nvPr/>
        </p:nvPicPr>
        <p:blipFill>
          <a:blip r:embed="rId2"/>
          <a:stretch>
            <a:fillRect/>
          </a:stretch>
        </p:blipFill>
        <p:spPr>
          <a:xfrm>
            <a:off x="5120640" y="2286000"/>
            <a:ext cx="3551400" cy="3808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971640" y="1052640"/>
            <a:ext cx="817164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808080"/>
                </a:solidFill>
                <a:latin typeface="Verdana"/>
              </a:rPr>
              <a:t>Phase 5</a:t>
            </a:r>
            <a:endParaRPr/>
          </a:p>
        </p:txBody>
      </p:sp>
      <p:sp>
        <p:nvSpPr>
          <p:cNvPr id="159" name="CustomShape 2"/>
          <p:cNvSpPr/>
          <p:nvPr/>
        </p:nvSpPr>
        <p:spPr>
          <a:xfrm>
            <a:off x="971640" y="63763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1/21/17</a:t>
            </a:r>
            <a:endParaRPr/>
          </a:p>
        </p:txBody>
      </p:sp>
      <p:sp>
        <p:nvSpPr>
          <p:cNvPr id="160" name="CustomShape 3"/>
          <p:cNvSpPr/>
          <p:nvPr/>
        </p:nvSpPr>
        <p:spPr>
          <a:xfrm>
            <a:off x="971640" y="1772640"/>
            <a:ext cx="4057200" cy="4175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61" name="CustomShape 4"/>
          <p:cNvSpPr/>
          <p:nvPr/>
        </p:nvSpPr>
        <p:spPr>
          <a:xfrm>
            <a:off x="6588360" y="625680"/>
            <a:ext cx="2554920" cy="303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400">
                <a:solidFill>
                  <a:srgbClr val="B3B3B3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162" name="CustomShape 5"/>
          <p:cNvSpPr/>
          <p:nvPr/>
        </p:nvSpPr>
        <p:spPr>
          <a:xfrm>
            <a:off x="2926080" y="231120"/>
            <a:ext cx="6217200" cy="820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Workflow – Geometrische Modellierung</a:t>
            </a:r>
            <a:endParaRPr/>
          </a:p>
        </p:txBody>
      </p:sp>
      <p:pic>
        <p:nvPicPr>
          <p:cNvPr id="163" name="Grafik 162"/>
          <p:cNvPicPr/>
          <p:nvPr/>
        </p:nvPicPr>
        <p:blipFill>
          <a:blip r:embed="rId2"/>
          <a:stretch>
            <a:fillRect/>
          </a:stretch>
        </p:blipFill>
        <p:spPr>
          <a:xfrm>
            <a:off x="5191200" y="2286000"/>
            <a:ext cx="3403800" cy="3657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971640" y="1052640"/>
            <a:ext cx="817164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808080"/>
                </a:solidFill>
                <a:latin typeface="Verdana"/>
              </a:rPr>
              <a:t>Phase 6</a:t>
            </a:r>
            <a:endParaRPr/>
          </a:p>
        </p:txBody>
      </p:sp>
      <p:sp>
        <p:nvSpPr>
          <p:cNvPr id="165" name="CustomShape 2"/>
          <p:cNvSpPr/>
          <p:nvPr/>
        </p:nvSpPr>
        <p:spPr>
          <a:xfrm>
            <a:off x="971640" y="63763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1/21/17</a:t>
            </a:r>
            <a:endParaRPr/>
          </a:p>
        </p:txBody>
      </p:sp>
      <p:sp>
        <p:nvSpPr>
          <p:cNvPr id="166" name="CustomShape 3"/>
          <p:cNvSpPr/>
          <p:nvPr/>
        </p:nvSpPr>
        <p:spPr>
          <a:xfrm>
            <a:off x="971640" y="1772640"/>
            <a:ext cx="4057200" cy="4175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67" name="CustomShape 4"/>
          <p:cNvSpPr/>
          <p:nvPr/>
        </p:nvSpPr>
        <p:spPr>
          <a:xfrm>
            <a:off x="6588360" y="625680"/>
            <a:ext cx="2554920" cy="303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400">
                <a:solidFill>
                  <a:srgbClr val="B3B3B3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168" name="CustomShape 5"/>
          <p:cNvSpPr/>
          <p:nvPr/>
        </p:nvSpPr>
        <p:spPr>
          <a:xfrm>
            <a:off x="2926080" y="231120"/>
            <a:ext cx="6217200" cy="820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Workflow – Geometrische Modellierung</a:t>
            </a:r>
            <a:endParaRPr/>
          </a:p>
        </p:txBody>
      </p:sp>
      <p:pic>
        <p:nvPicPr>
          <p:cNvPr id="169" name="Grafik 168"/>
          <p:cNvPicPr/>
          <p:nvPr/>
        </p:nvPicPr>
        <p:blipFill>
          <a:blip r:embed="rId2"/>
          <a:stretch>
            <a:fillRect/>
          </a:stretch>
        </p:blipFill>
        <p:spPr>
          <a:xfrm>
            <a:off x="5212080" y="2468880"/>
            <a:ext cx="3382920" cy="3657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971640" y="1052640"/>
            <a:ext cx="817164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808080"/>
                </a:solidFill>
                <a:latin typeface="Verdana"/>
              </a:rPr>
              <a:t>Endresult</a:t>
            </a:r>
            <a:endParaRPr/>
          </a:p>
        </p:txBody>
      </p:sp>
      <p:sp>
        <p:nvSpPr>
          <p:cNvPr id="171" name="CustomShape 2"/>
          <p:cNvSpPr/>
          <p:nvPr/>
        </p:nvSpPr>
        <p:spPr>
          <a:xfrm>
            <a:off x="971640" y="63763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1/21/17</a:t>
            </a:r>
            <a:endParaRPr/>
          </a:p>
        </p:txBody>
      </p:sp>
      <p:sp>
        <p:nvSpPr>
          <p:cNvPr id="172" name="CustomShape 3"/>
          <p:cNvSpPr/>
          <p:nvPr/>
        </p:nvSpPr>
        <p:spPr>
          <a:xfrm>
            <a:off x="971640" y="1772640"/>
            <a:ext cx="7468200" cy="4175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73" name="CustomShape 4"/>
          <p:cNvSpPr/>
          <p:nvPr/>
        </p:nvSpPr>
        <p:spPr>
          <a:xfrm>
            <a:off x="6588360" y="625680"/>
            <a:ext cx="2554920" cy="303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400">
                <a:solidFill>
                  <a:srgbClr val="B3B3B3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174" name="CustomShape 5"/>
          <p:cNvSpPr/>
          <p:nvPr/>
        </p:nvSpPr>
        <p:spPr>
          <a:xfrm>
            <a:off x="4284000" y="231120"/>
            <a:ext cx="4859280" cy="455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Ergebnisse</a:t>
            </a:r>
            <a:endParaRPr/>
          </a:p>
        </p:txBody>
      </p:sp>
      <p:pic>
        <p:nvPicPr>
          <p:cNvPr id="175" name="Grafik 174"/>
          <p:cNvPicPr/>
          <p:nvPr/>
        </p:nvPicPr>
        <p:blipFill>
          <a:blip r:embed="rId2"/>
          <a:stretch>
            <a:fillRect/>
          </a:stretch>
        </p:blipFill>
        <p:spPr>
          <a:xfrm>
            <a:off x="1371600" y="3291840"/>
            <a:ext cx="6318000" cy="2834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971640" y="1052640"/>
            <a:ext cx="817164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808080"/>
                </a:solidFill>
                <a:latin typeface="Verdana"/>
              </a:rPr>
              <a:t>Probleme</a:t>
            </a:r>
            <a:endParaRPr/>
          </a:p>
        </p:txBody>
      </p:sp>
      <p:sp>
        <p:nvSpPr>
          <p:cNvPr id="177" name="CustomShape 2"/>
          <p:cNvSpPr/>
          <p:nvPr/>
        </p:nvSpPr>
        <p:spPr>
          <a:xfrm>
            <a:off x="971640" y="63763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1/21/17</a:t>
            </a:r>
            <a:endParaRPr/>
          </a:p>
        </p:txBody>
      </p:sp>
      <p:sp>
        <p:nvSpPr>
          <p:cNvPr id="178" name="CustomShape 3"/>
          <p:cNvSpPr/>
          <p:nvPr/>
        </p:nvSpPr>
        <p:spPr>
          <a:xfrm>
            <a:off x="971640" y="1772640"/>
            <a:ext cx="7468200" cy="4175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</a:rPr>
              <a:t>Auswahl falscher Schnittkanten bei der Verschneidung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Störende Element (Querbalken, Leitern, Seile)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Falsche Flächeneinpassung in Quader-Modelle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Ungünstige Clusterung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Zu kurze Balkenabschnitte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79" name="CustomShape 4"/>
          <p:cNvSpPr/>
          <p:nvPr/>
        </p:nvSpPr>
        <p:spPr>
          <a:xfrm>
            <a:off x="6588360" y="625680"/>
            <a:ext cx="2554920" cy="303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400">
                <a:solidFill>
                  <a:srgbClr val="B3B3B3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180" name="CustomShape 5"/>
          <p:cNvSpPr/>
          <p:nvPr/>
        </p:nvSpPr>
        <p:spPr>
          <a:xfrm>
            <a:off x="4284000" y="231120"/>
            <a:ext cx="4859280" cy="455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Ergebnisse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971640" y="1052640"/>
            <a:ext cx="817164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808080"/>
                </a:solidFill>
                <a:latin typeface="Verdana"/>
              </a:rPr>
              <a:t>Anzahl der generierten Modelle pro Phase</a:t>
            </a:r>
            <a:endParaRPr/>
          </a:p>
        </p:txBody>
      </p:sp>
      <p:sp>
        <p:nvSpPr>
          <p:cNvPr id="182" name="CustomShape 2"/>
          <p:cNvSpPr/>
          <p:nvPr/>
        </p:nvSpPr>
        <p:spPr>
          <a:xfrm>
            <a:off x="971640" y="63763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1/21/17</a:t>
            </a:r>
            <a:endParaRPr/>
          </a:p>
        </p:txBody>
      </p:sp>
      <p:sp>
        <p:nvSpPr>
          <p:cNvPr id="183" name="CustomShape 3"/>
          <p:cNvSpPr/>
          <p:nvPr/>
        </p:nvSpPr>
        <p:spPr>
          <a:xfrm>
            <a:off x="971640" y="1772640"/>
            <a:ext cx="7468200" cy="2707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Fünf Balkenkomplexe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2 manuell extrahierte Testbalkenkomplexe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3 automatisch extrahierte Balkenkomplexe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Phase 1 und 2 nur wenig Modelle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Phase 4 generiert die restlichen Modelle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84" name="CustomShape 4"/>
          <p:cNvSpPr/>
          <p:nvPr/>
        </p:nvSpPr>
        <p:spPr>
          <a:xfrm>
            <a:off x="6588360" y="625680"/>
            <a:ext cx="2554920" cy="303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400">
                <a:solidFill>
                  <a:srgbClr val="B3B3B3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185" name="CustomShape 5"/>
          <p:cNvSpPr/>
          <p:nvPr/>
        </p:nvSpPr>
        <p:spPr>
          <a:xfrm>
            <a:off x="4284000" y="231120"/>
            <a:ext cx="4859280" cy="455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Ergebnisse</a:t>
            </a:r>
            <a:endParaRPr/>
          </a:p>
        </p:txBody>
      </p:sp>
      <p:graphicFrame>
        <p:nvGraphicFramePr>
          <p:cNvPr id="186" name="Table 6"/>
          <p:cNvGraphicFramePr/>
          <p:nvPr/>
        </p:nvGraphicFramePr>
        <p:xfrm>
          <a:off x="1416240" y="4372920"/>
          <a:ext cx="6285960" cy="1917720"/>
        </p:xfrm>
        <a:graphic>
          <a:graphicData uri="http://schemas.openxmlformats.org/drawingml/2006/table">
            <a:tbl>
              <a:tblPr/>
              <a:tblGrid>
                <a:gridCol w="1012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3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1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66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16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>
                          <a:latin typeface="Arial"/>
                        </a:rPr>
                        <a:t>Phase 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>
                          <a:latin typeface="Arial"/>
                        </a:rPr>
                        <a:t>Phase 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>
                          <a:latin typeface="Arial"/>
                        </a:rPr>
                        <a:t>Phase 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>
                          <a:latin typeface="Arial"/>
                        </a:rPr>
                        <a:t>Phase 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>
                          <a:latin typeface="Arial"/>
                        </a:rPr>
                        <a:t>Phase 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>
                          <a:latin typeface="Arial"/>
                        </a:rPr>
                        <a:t>Cluster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360"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Test-Balken001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39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51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92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68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360"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Test-Balken002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37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47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97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74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360"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Balken 10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16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22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52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37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360"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Balken 22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10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42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37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640"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Balken 44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10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17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22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52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37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938160" y="1052640"/>
            <a:ext cx="744948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808080"/>
                </a:solidFill>
                <a:latin typeface="Verdana"/>
              </a:rPr>
              <a:t>Gliederung</a:t>
            </a:r>
            <a:endParaRPr/>
          </a:p>
        </p:txBody>
      </p:sp>
      <p:sp>
        <p:nvSpPr>
          <p:cNvPr id="96" name="CustomShape 2"/>
          <p:cNvSpPr/>
          <p:nvPr/>
        </p:nvSpPr>
        <p:spPr>
          <a:xfrm>
            <a:off x="928800" y="1845000"/>
            <a:ext cx="7458840" cy="4247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  <a:buFont typeface="Calibri"/>
              <a:buAutoNum type="arabicPeriod"/>
            </a:pPr>
            <a:r>
              <a:rPr lang="en-US" sz="2400">
                <a:solidFill>
                  <a:srgbClr val="0B2A51"/>
                </a:solidFill>
                <a:latin typeface="Verdana"/>
              </a:rPr>
              <a:t>Einleitung</a:t>
            </a:r>
            <a:endParaRPr/>
          </a:p>
          <a:p>
            <a:pPr>
              <a:lnSpc>
                <a:spcPct val="150000"/>
              </a:lnSpc>
              <a:buFont typeface="Calibri"/>
              <a:buAutoNum type="arabicPeriod"/>
            </a:pPr>
            <a:r>
              <a:rPr lang="en-US" sz="2400">
                <a:solidFill>
                  <a:srgbClr val="0B2A51"/>
                </a:solidFill>
                <a:latin typeface="Verdana"/>
              </a:rPr>
              <a:t>Aufnahmeobjekt</a:t>
            </a:r>
            <a:endParaRPr/>
          </a:p>
          <a:p>
            <a:pPr>
              <a:lnSpc>
                <a:spcPct val="150000"/>
              </a:lnSpc>
              <a:buFont typeface="Calibri"/>
              <a:buAutoNum type="arabicPeriod"/>
            </a:pPr>
            <a:r>
              <a:rPr lang="en-US" sz="2400">
                <a:solidFill>
                  <a:srgbClr val="0B2A51"/>
                </a:solidFill>
                <a:latin typeface="Verdana"/>
              </a:rPr>
              <a:t>Workflow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400">
                <a:solidFill>
                  <a:srgbClr val="0B2A51"/>
                </a:solidFill>
                <a:latin typeface="Verdana"/>
              </a:rPr>
              <a:t>Datenaufbereitung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400">
                <a:solidFill>
                  <a:srgbClr val="0B2A51"/>
                </a:solidFill>
                <a:latin typeface="Verdana"/>
              </a:rPr>
              <a:t>Segmentierung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400">
                <a:solidFill>
                  <a:srgbClr val="0B2A51"/>
                </a:solidFill>
                <a:latin typeface="Verdana"/>
              </a:rPr>
              <a:t>Geometrische Modellierung	</a:t>
            </a:r>
            <a:endParaRPr/>
          </a:p>
          <a:p>
            <a:pPr>
              <a:lnSpc>
                <a:spcPct val="150000"/>
              </a:lnSpc>
              <a:buFont typeface="Calibri"/>
              <a:buAutoNum type="arabicPeriod"/>
            </a:pPr>
            <a:r>
              <a:rPr lang="en-US" sz="2400">
                <a:solidFill>
                  <a:srgbClr val="0B2A51"/>
                </a:solidFill>
                <a:latin typeface="Verdana"/>
              </a:rPr>
              <a:t>Ergebnisse</a:t>
            </a:r>
            <a:endParaRPr/>
          </a:p>
          <a:p>
            <a:pPr>
              <a:lnSpc>
                <a:spcPct val="150000"/>
              </a:lnSpc>
              <a:buFont typeface="Calibri"/>
              <a:buAutoNum type="arabicPeriod"/>
            </a:pPr>
            <a:r>
              <a:rPr lang="en-US" sz="2400">
                <a:solidFill>
                  <a:srgbClr val="0B2A51"/>
                </a:solidFill>
                <a:latin typeface="Verdana"/>
              </a:rPr>
              <a:t>Fazit</a:t>
            </a:r>
            <a:endParaRPr/>
          </a:p>
        </p:txBody>
      </p:sp>
      <p:sp>
        <p:nvSpPr>
          <p:cNvPr id="97" name="CustomShape 3"/>
          <p:cNvSpPr/>
          <p:nvPr/>
        </p:nvSpPr>
        <p:spPr>
          <a:xfrm>
            <a:off x="971640" y="63763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1/21/17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971640" y="1052640"/>
            <a:ext cx="817164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808080"/>
                </a:solidFill>
                <a:latin typeface="Verdana"/>
              </a:rPr>
              <a:t>Genauigkeit der Modelle</a:t>
            </a:r>
            <a:endParaRPr/>
          </a:p>
        </p:txBody>
      </p:sp>
      <p:sp>
        <p:nvSpPr>
          <p:cNvPr id="188" name="CustomShape 2"/>
          <p:cNvSpPr/>
          <p:nvPr/>
        </p:nvSpPr>
        <p:spPr>
          <a:xfrm>
            <a:off x="971640" y="63763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1/21/17</a:t>
            </a:r>
            <a:endParaRPr/>
          </a:p>
        </p:txBody>
      </p:sp>
      <p:sp>
        <p:nvSpPr>
          <p:cNvPr id="189" name="CustomShape 3"/>
          <p:cNvSpPr/>
          <p:nvPr/>
        </p:nvSpPr>
        <p:spPr>
          <a:xfrm>
            <a:off x="971640" y="1772640"/>
            <a:ext cx="7468200" cy="970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</a:rPr>
              <a:t>Mittlere Abstände der Punkte von den Seitenkanten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90" name="CustomShape 4"/>
          <p:cNvSpPr/>
          <p:nvPr/>
        </p:nvSpPr>
        <p:spPr>
          <a:xfrm>
            <a:off x="6588360" y="625680"/>
            <a:ext cx="2554920" cy="303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400">
                <a:solidFill>
                  <a:srgbClr val="B3B3B3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191" name="CustomShape 5"/>
          <p:cNvSpPr/>
          <p:nvPr/>
        </p:nvSpPr>
        <p:spPr>
          <a:xfrm>
            <a:off x="4284000" y="231120"/>
            <a:ext cx="4859280" cy="455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Ergebnisse</a:t>
            </a:r>
            <a:endParaRPr/>
          </a:p>
        </p:txBody>
      </p:sp>
      <p:graphicFrame>
        <p:nvGraphicFramePr>
          <p:cNvPr id="192" name="Table 6"/>
          <p:cNvGraphicFramePr/>
          <p:nvPr/>
        </p:nvGraphicFramePr>
        <p:xfrm>
          <a:off x="1411560" y="3965040"/>
          <a:ext cx="6286320" cy="2163600"/>
        </p:xfrm>
        <a:graphic>
          <a:graphicData uri="http://schemas.openxmlformats.org/drawingml/2006/table">
            <a:tbl>
              <a:tblPr/>
              <a:tblGrid>
                <a:gridCol w="1235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8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9840">
                <a:tc>
                  <a:txBody>
                    <a:bodyPr/>
                    <a:lstStyle/>
                    <a:p>
                      <a:r>
                        <a:rPr lang="en-US" sz="900" b="1">
                          <a:latin typeface="Arial"/>
                        </a:rPr>
                        <a:t>Tabelle 2:</a:t>
                      </a:r>
                      <a:r>
                        <a:rPr lang="en-US" sz="900">
                          <a:latin typeface="Arial"/>
                        </a:rPr>
                        <a:t>	</a:t>
                      </a:r>
                      <a:endParaRPr/>
                    </a:p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b="1">
                          <a:latin typeface="Arial"/>
                        </a:rPr>
                        <a:t>Mittlerer Abstand vor Einpasssung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b="1">
                          <a:latin typeface="Arial"/>
                        </a:rPr>
                        <a:t>Mittlerer Abstand nach Einpassung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680"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Test-Balken001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1,87 mm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0,926 mm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680"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Test-Balken002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1,69 mm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0,691 mm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680"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Balken 10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1,64 mm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0,732 mm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680"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Balken 27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1,82 mm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0,651 mm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040"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Balken 44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1,69 mm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0,69 mm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971640" y="1052640"/>
            <a:ext cx="817164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808080"/>
                </a:solidFill>
                <a:latin typeface="Verdana"/>
              </a:rPr>
              <a:t>Fazit</a:t>
            </a:r>
            <a:endParaRPr/>
          </a:p>
        </p:txBody>
      </p:sp>
      <p:sp>
        <p:nvSpPr>
          <p:cNvPr id="194" name="CustomShape 2"/>
          <p:cNvSpPr/>
          <p:nvPr/>
        </p:nvSpPr>
        <p:spPr>
          <a:xfrm>
            <a:off x="971640" y="63763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1/21/17</a:t>
            </a:r>
            <a:endParaRPr/>
          </a:p>
        </p:txBody>
      </p:sp>
      <p:sp>
        <p:nvSpPr>
          <p:cNvPr id="195" name="CustomShape 3"/>
          <p:cNvSpPr/>
          <p:nvPr/>
        </p:nvSpPr>
        <p:spPr>
          <a:xfrm>
            <a:off x="971640" y="1772640"/>
            <a:ext cx="7468200" cy="4175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96" name="CustomShape 4"/>
          <p:cNvSpPr/>
          <p:nvPr/>
        </p:nvSpPr>
        <p:spPr>
          <a:xfrm>
            <a:off x="6588360" y="625680"/>
            <a:ext cx="2554920" cy="303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400">
                <a:solidFill>
                  <a:srgbClr val="B3B3B3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197" name="CustomShape 5"/>
          <p:cNvSpPr/>
          <p:nvPr/>
        </p:nvSpPr>
        <p:spPr>
          <a:xfrm>
            <a:off x="4284000" y="231120"/>
            <a:ext cx="4859280" cy="455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Fazit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971640" y="1052640"/>
            <a:ext cx="817164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808080"/>
                </a:solidFill>
                <a:latin typeface="Verdana"/>
              </a:rPr>
              <a:t>Motivation</a:t>
            </a:r>
            <a:endParaRPr/>
          </a:p>
        </p:txBody>
      </p:sp>
      <p:sp>
        <p:nvSpPr>
          <p:cNvPr id="99" name="CustomShape 2"/>
          <p:cNvSpPr/>
          <p:nvPr/>
        </p:nvSpPr>
        <p:spPr>
          <a:xfrm>
            <a:off x="971640" y="1772640"/>
            <a:ext cx="7098840" cy="4319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0" name="CustomShape 3"/>
          <p:cNvSpPr/>
          <p:nvPr/>
        </p:nvSpPr>
        <p:spPr>
          <a:xfrm>
            <a:off x="971640" y="63763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1/21/17</a:t>
            </a:r>
            <a:endParaRPr/>
          </a:p>
        </p:txBody>
      </p:sp>
      <p:sp>
        <p:nvSpPr>
          <p:cNvPr id="101" name="CustomShape 4"/>
          <p:cNvSpPr/>
          <p:nvPr/>
        </p:nvSpPr>
        <p:spPr>
          <a:xfrm>
            <a:off x="4860000" y="260640"/>
            <a:ext cx="4283280" cy="455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Einleitung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971640" y="1052640"/>
            <a:ext cx="817164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808080"/>
                </a:solidFill>
                <a:latin typeface="Verdana"/>
              </a:rPr>
              <a:t>Beschreibung</a:t>
            </a:r>
            <a:endParaRPr/>
          </a:p>
        </p:txBody>
      </p:sp>
      <p:sp>
        <p:nvSpPr>
          <p:cNvPr id="103" name="CustomShape 2"/>
          <p:cNvSpPr/>
          <p:nvPr/>
        </p:nvSpPr>
        <p:spPr>
          <a:xfrm>
            <a:off x="971640" y="2195640"/>
            <a:ext cx="7128000" cy="3825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Dachstuhl des Bautzner Doms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Laserscanner: Riegl LMS-Z420i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12 Standorte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ca. 34 Millionen Punkte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Genauigkeit der Registrierung 5-7 mm</a:t>
            </a:r>
            <a:endParaRPr/>
          </a:p>
        </p:txBody>
      </p:sp>
      <p:sp>
        <p:nvSpPr>
          <p:cNvPr id="104" name="CustomShape 3"/>
          <p:cNvSpPr/>
          <p:nvPr/>
        </p:nvSpPr>
        <p:spPr>
          <a:xfrm>
            <a:off x="971640" y="63763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1/21/17</a:t>
            </a:r>
            <a:endParaRPr/>
          </a:p>
        </p:txBody>
      </p:sp>
      <p:sp>
        <p:nvSpPr>
          <p:cNvPr id="105" name="CustomShape 4"/>
          <p:cNvSpPr/>
          <p:nvPr/>
        </p:nvSpPr>
        <p:spPr>
          <a:xfrm>
            <a:off x="6036840" y="260640"/>
            <a:ext cx="3131280" cy="455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Aufnahmeobjekt</a:t>
            </a:r>
            <a:endParaRPr/>
          </a:p>
        </p:txBody>
      </p:sp>
      <p:pic>
        <p:nvPicPr>
          <p:cNvPr id="106" name="Grafik 105"/>
          <p:cNvPicPr/>
          <p:nvPr/>
        </p:nvPicPr>
        <p:blipFill>
          <a:blip r:embed="rId2"/>
          <a:stretch>
            <a:fillRect/>
          </a:stretch>
        </p:blipFill>
        <p:spPr>
          <a:xfrm>
            <a:off x="411840" y="4467600"/>
            <a:ext cx="8366040" cy="1841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971640" y="63763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1/21/17</a:t>
            </a:r>
            <a:endParaRPr/>
          </a:p>
        </p:txBody>
      </p:sp>
      <p:sp>
        <p:nvSpPr>
          <p:cNvPr id="108" name="CustomShape 2"/>
          <p:cNvSpPr/>
          <p:nvPr/>
        </p:nvSpPr>
        <p:spPr>
          <a:xfrm>
            <a:off x="5292000" y="237600"/>
            <a:ext cx="3851280" cy="455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Workflow - Übersicht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972360" y="1052640"/>
            <a:ext cx="817164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10" name="CustomShape 2"/>
          <p:cNvSpPr/>
          <p:nvPr/>
        </p:nvSpPr>
        <p:spPr>
          <a:xfrm>
            <a:off x="971640" y="63763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1/21/17</a:t>
            </a:r>
            <a:endParaRPr/>
          </a:p>
        </p:txBody>
      </p:sp>
      <p:sp>
        <p:nvSpPr>
          <p:cNvPr id="111" name="CustomShape 3"/>
          <p:cNvSpPr/>
          <p:nvPr/>
        </p:nvSpPr>
        <p:spPr>
          <a:xfrm>
            <a:off x="971640" y="1772640"/>
            <a:ext cx="7468200" cy="4175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2" name="CustomShape 4"/>
          <p:cNvSpPr/>
          <p:nvPr/>
        </p:nvSpPr>
        <p:spPr>
          <a:xfrm>
            <a:off x="6588360" y="625680"/>
            <a:ext cx="2554920" cy="303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400">
                <a:solidFill>
                  <a:srgbClr val="B3B3B3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113" name="CustomShape 5"/>
          <p:cNvSpPr/>
          <p:nvPr/>
        </p:nvSpPr>
        <p:spPr>
          <a:xfrm>
            <a:off x="4284000" y="231120"/>
            <a:ext cx="4859280" cy="455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Workflow - Datenaufbereitung</a:t>
            </a:r>
            <a:endParaRPr/>
          </a:p>
        </p:txBody>
      </p:sp>
      <p:sp>
        <p:nvSpPr>
          <p:cNvPr id="2" name="Rechteck 1"/>
          <p:cNvSpPr/>
          <p:nvPr/>
        </p:nvSpPr>
        <p:spPr>
          <a:xfrm>
            <a:off x="3797966" y="1318980"/>
            <a:ext cx="1815548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Leere Punktwolke</a:t>
            </a:r>
          </a:p>
        </p:txBody>
      </p:sp>
      <p:sp>
        <p:nvSpPr>
          <p:cNvPr id="3" name="Ellipse 2"/>
          <p:cNvSpPr/>
          <p:nvPr/>
        </p:nvSpPr>
        <p:spPr>
          <a:xfrm>
            <a:off x="971640" y="1981893"/>
            <a:ext cx="2001078" cy="1535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Scan02.pcd … Scan12.pcd</a:t>
            </a:r>
          </a:p>
          <a:p>
            <a:pPr algn="ctr"/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3797966" y="2446711"/>
            <a:ext cx="1815548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Punktwolke einlesen</a:t>
            </a:r>
          </a:p>
        </p:txBody>
      </p:sp>
      <p:cxnSp>
        <p:nvCxnSpPr>
          <p:cNvPr id="5" name="Gerade Verbindung mit Pfeil 4"/>
          <p:cNvCxnSpPr>
            <a:stCxn id="2" idx="2"/>
            <a:endCxn id="10" idx="0"/>
          </p:cNvCxnSpPr>
          <p:nvPr/>
        </p:nvCxnSpPr>
        <p:spPr>
          <a:xfrm>
            <a:off x="4705740" y="1928580"/>
            <a:ext cx="0" cy="5181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>
            <a:stCxn id="3" idx="6"/>
            <a:endCxn id="10" idx="1"/>
          </p:cNvCxnSpPr>
          <p:nvPr/>
        </p:nvCxnSpPr>
        <p:spPr>
          <a:xfrm>
            <a:off x="2972718" y="2749625"/>
            <a:ext cx="825248" cy="18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3797966" y="3555660"/>
            <a:ext cx="1815548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Zur Punktwolke hinzufügen</a:t>
            </a:r>
          </a:p>
        </p:txBody>
      </p:sp>
      <p:cxnSp>
        <p:nvCxnSpPr>
          <p:cNvPr id="9" name="Gerade Verbindung mit Pfeil 8"/>
          <p:cNvCxnSpPr>
            <a:stCxn id="10" idx="2"/>
            <a:endCxn id="15" idx="0"/>
          </p:cNvCxnSpPr>
          <p:nvPr/>
        </p:nvCxnSpPr>
        <p:spPr>
          <a:xfrm>
            <a:off x="4705740" y="3056311"/>
            <a:ext cx="0" cy="4993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Verbinder: gekrümmt 11"/>
          <p:cNvCxnSpPr>
            <a:stCxn id="15" idx="3"/>
            <a:endCxn id="10" idx="3"/>
          </p:cNvCxnSpPr>
          <p:nvPr/>
        </p:nvCxnSpPr>
        <p:spPr>
          <a:xfrm flipV="1">
            <a:off x="5613514" y="2751511"/>
            <a:ext cx="12700" cy="1108949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1982418" y="4839794"/>
            <a:ext cx="1815548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Punktwolke in Datei schreiben</a:t>
            </a:r>
          </a:p>
        </p:txBody>
      </p:sp>
      <p:sp>
        <p:nvSpPr>
          <p:cNvPr id="22" name="Rechteck 21"/>
          <p:cNvSpPr/>
          <p:nvPr/>
        </p:nvSpPr>
        <p:spPr>
          <a:xfrm>
            <a:off x="5626214" y="4839794"/>
            <a:ext cx="1815548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Downsample</a:t>
            </a:r>
            <a:endParaRPr lang="de-DE" dirty="0"/>
          </a:p>
        </p:txBody>
      </p:sp>
      <p:cxnSp>
        <p:nvCxnSpPr>
          <p:cNvPr id="16" name="Gerade Verbindung mit Pfeil 15"/>
          <p:cNvCxnSpPr>
            <a:stCxn id="15" idx="2"/>
            <a:endCxn id="21" idx="0"/>
          </p:cNvCxnSpPr>
          <p:nvPr/>
        </p:nvCxnSpPr>
        <p:spPr>
          <a:xfrm flipH="1">
            <a:off x="2890192" y="4165260"/>
            <a:ext cx="1815548" cy="6745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15" idx="2"/>
            <a:endCxn id="22" idx="0"/>
          </p:cNvCxnSpPr>
          <p:nvPr/>
        </p:nvCxnSpPr>
        <p:spPr>
          <a:xfrm>
            <a:off x="4705740" y="4165260"/>
            <a:ext cx="1828248" cy="6745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22" idx="1"/>
            <a:endCxn id="21" idx="3"/>
          </p:cNvCxnSpPr>
          <p:nvPr/>
        </p:nvCxnSpPr>
        <p:spPr>
          <a:xfrm flipH="1">
            <a:off x="3797966" y="5144594"/>
            <a:ext cx="18282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971640" y="1052640"/>
            <a:ext cx="817164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808080"/>
                </a:solidFill>
                <a:latin typeface="Verdana"/>
              </a:rPr>
              <a:t>Loren!</a:t>
            </a:r>
            <a:endParaRPr/>
          </a:p>
        </p:txBody>
      </p:sp>
      <p:sp>
        <p:nvSpPr>
          <p:cNvPr id="115" name="CustomShape 2"/>
          <p:cNvSpPr/>
          <p:nvPr/>
        </p:nvSpPr>
        <p:spPr>
          <a:xfrm>
            <a:off x="971640" y="63763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1/21/17</a:t>
            </a:r>
            <a:endParaRPr/>
          </a:p>
        </p:txBody>
      </p:sp>
      <p:sp>
        <p:nvSpPr>
          <p:cNvPr id="116" name="CustomShape 3"/>
          <p:cNvSpPr/>
          <p:nvPr/>
        </p:nvSpPr>
        <p:spPr>
          <a:xfrm>
            <a:off x="971640" y="1772640"/>
            <a:ext cx="7468200" cy="4175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7" name="CustomShape 4"/>
          <p:cNvSpPr/>
          <p:nvPr/>
        </p:nvSpPr>
        <p:spPr>
          <a:xfrm>
            <a:off x="6588360" y="625680"/>
            <a:ext cx="2554920" cy="303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400">
                <a:solidFill>
                  <a:srgbClr val="B3B3B3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118" name="CustomShape 5"/>
          <p:cNvSpPr/>
          <p:nvPr/>
        </p:nvSpPr>
        <p:spPr>
          <a:xfrm>
            <a:off x="4284000" y="231120"/>
            <a:ext cx="4859280" cy="455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Workflow - Segmentierung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971640" y="1052640"/>
            <a:ext cx="817164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808080"/>
                </a:solidFill>
                <a:latin typeface="Verdana"/>
              </a:rPr>
              <a:t>Ansatz</a:t>
            </a:r>
            <a:endParaRPr/>
          </a:p>
        </p:txBody>
      </p:sp>
      <p:sp>
        <p:nvSpPr>
          <p:cNvPr id="120" name="CustomShape 2"/>
          <p:cNvSpPr/>
          <p:nvPr/>
        </p:nvSpPr>
        <p:spPr>
          <a:xfrm>
            <a:off x="971640" y="63763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1/21/17</a:t>
            </a:r>
            <a:endParaRPr/>
          </a:p>
        </p:txBody>
      </p:sp>
      <p:sp>
        <p:nvSpPr>
          <p:cNvPr id="121" name="CustomShape 3"/>
          <p:cNvSpPr/>
          <p:nvPr/>
        </p:nvSpPr>
        <p:spPr>
          <a:xfrm>
            <a:off x="971640" y="1772640"/>
            <a:ext cx="7468200" cy="4175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</a:rPr>
              <a:t>Zerlegung eines Balkenkomplexes in kleinere Cluster und Gruppierung in Balkenstümpfe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Einpassung von quaderförmigen Modellen in Cluster in 6 Phasen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Phase 1: Approximation mittels RANSAC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Phase 2: Einpassung in Balkenstümpfe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Phase 3: Optimierung mittels PCA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Phase 4: Approximation mittels Heuristik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Phase 5: Zusammenführen von Balkenstümpfen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Phase 6: Verschneidung von Balken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2" name="CustomShape 4"/>
          <p:cNvSpPr/>
          <p:nvPr/>
        </p:nvSpPr>
        <p:spPr>
          <a:xfrm>
            <a:off x="6588360" y="625680"/>
            <a:ext cx="2554920" cy="303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400">
                <a:solidFill>
                  <a:srgbClr val="B3B3B3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123" name="CustomShape 5"/>
          <p:cNvSpPr/>
          <p:nvPr/>
        </p:nvSpPr>
        <p:spPr>
          <a:xfrm>
            <a:off x="2834640" y="231120"/>
            <a:ext cx="6308640" cy="820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Workflow – Geometrische Modellierung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971640" y="1052640"/>
            <a:ext cx="817164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808080"/>
                </a:solidFill>
                <a:latin typeface="Verdana"/>
              </a:rPr>
              <a:t>Vorbereitungsphase (1)</a:t>
            </a:r>
            <a:endParaRPr/>
          </a:p>
        </p:txBody>
      </p:sp>
      <p:sp>
        <p:nvSpPr>
          <p:cNvPr id="125" name="CustomShape 2"/>
          <p:cNvSpPr/>
          <p:nvPr/>
        </p:nvSpPr>
        <p:spPr>
          <a:xfrm>
            <a:off x="971640" y="63763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1/21/17</a:t>
            </a:r>
            <a:endParaRPr/>
          </a:p>
        </p:txBody>
      </p:sp>
      <p:sp>
        <p:nvSpPr>
          <p:cNvPr id="126" name="CustomShape 3"/>
          <p:cNvSpPr/>
          <p:nvPr/>
        </p:nvSpPr>
        <p:spPr>
          <a:xfrm>
            <a:off x="971640" y="1772640"/>
            <a:ext cx="4331520" cy="4175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Filterung von Ausreißern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Slicing in 32 Schichten mittels Pass-Through-Filter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Euklidisches Clustering in jeder Schicht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7" name="CustomShape 4"/>
          <p:cNvSpPr/>
          <p:nvPr/>
        </p:nvSpPr>
        <p:spPr>
          <a:xfrm>
            <a:off x="6588360" y="625680"/>
            <a:ext cx="2554920" cy="303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400">
                <a:solidFill>
                  <a:srgbClr val="B3B3B3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128" name="CustomShape 5"/>
          <p:cNvSpPr/>
          <p:nvPr/>
        </p:nvSpPr>
        <p:spPr>
          <a:xfrm>
            <a:off x="2926080" y="231120"/>
            <a:ext cx="6217200" cy="820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Workflow – Geometrische Modellierung</a:t>
            </a:r>
            <a:endParaRPr/>
          </a:p>
        </p:txBody>
      </p:sp>
      <p:pic>
        <p:nvPicPr>
          <p:cNvPr id="129" name="Grafik 128"/>
          <p:cNvPicPr/>
          <p:nvPr/>
        </p:nvPicPr>
        <p:blipFill>
          <a:blip r:embed="rId2"/>
          <a:stretch>
            <a:fillRect/>
          </a:stretch>
        </p:blipFill>
        <p:spPr>
          <a:xfrm>
            <a:off x="5550840" y="2743200"/>
            <a:ext cx="3135600" cy="3352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458</Words>
  <Application>Microsoft Office PowerPoint</Application>
  <PresentationFormat>Bildschirmpräsentation (4:3)</PresentationFormat>
  <Paragraphs>212</Paragraphs>
  <Slides>21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21</vt:i4>
      </vt:variant>
    </vt:vector>
  </HeadingPairs>
  <TitlesOfParts>
    <vt:vector size="29" baseType="lpstr">
      <vt:lpstr>Arial</vt:lpstr>
      <vt:lpstr>Calibri</vt:lpstr>
      <vt:lpstr>DejaVu Sans</vt:lpstr>
      <vt:lpstr>StarSymbol</vt:lpstr>
      <vt:lpstr>Times New Roman</vt:lpstr>
      <vt:lpstr>Verdana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Game-Kalmar</cp:lastModifiedBy>
  <cp:revision>2</cp:revision>
  <dcterms:modified xsi:type="dcterms:W3CDTF">2017-01-21T14:07:34Z</dcterms:modified>
</cp:coreProperties>
</file>