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86" r:id="rId2"/>
    <p:sldId id="258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329" r:id="rId11"/>
    <p:sldId id="330" r:id="rId12"/>
    <p:sldId id="331" r:id="rId13"/>
    <p:sldId id="332" r:id="rId14"/>
    <p:sldId id="298" r:id="rId15"/>
    <p:sldId id="299" r:id="rId16"/>
    <p:sldId id="303" r:id="rId17"/>
    <p:sldId id="301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33" r:id="rId31"/>
    <p:sldId id="334" r:id="rId32"/>
    <p:sldId id="335" r:id="rId33"/>
    <p:sldId id="337" r:id="rId34"/>
    <p:sldId id="338" r:id="rId35"/>
    <p:sldId id="339" r:id="rId36"/>
    <p:sldId id="341" r:id="rId37"/>
    <p:sldId id="342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40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0630CF0-BC02-426C-B136-561BCEFB0FA1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729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0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384800" cy="235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775075"/>
            <a:ext cx="5384800" cy="2355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78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www.flos-freeware.ch/notepad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1847851" y="642939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2017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컴퓨팅 사고와 문제 해결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I</a:t>
              </a:r>
              <a:endParaRPr kumimoji="0" lang="en-US" altLang="ko-KR" sz="44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07</a:t>
              </a:r>
              <a:endParaRPr kumimoji="0" lang="en-US" altLang="ko-KR" sz="4400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1884364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927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kern="1200" dirty="0" smtClean="0">
                <a:latin typeface="+mn-ea"/>
              </a:rPr>
              <a:t>2017</a:t>
            </a:r>
            <a:r>
              <a:rPr sz="2600" kern="1200" dirty="0" smtClean="0">
                <a:latin typeface="+mn-ea"/>
              </a:rPr>
              <a:t>년 </a:t>
            </a:r>
            <a:r>
              <a:rPr lang="en-US" sz="2600" kern="1200" dirty="0" smtClean="0">
                <a:latin typeface="+mn-ea"/>
              </a:rPr>
              <a:t>1</a:t>
            </a:r>
            <a:r>
              <a:rPr sz="2600" kern="1200" dirty="0" smtClean="0">
                <a:latin typeface="+mn-ea"/>
              </a:rPr>
              <a:t>학기</a:t>
            </a:r>
            <a:endParaRPr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</a:rPr>
              <a:t>조용주</a:t>
            </a:r>
            <a:endParaRPr lang="en-US" altLang="ko-KR"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</a:rPr>
              <a:t>ycho@smu.ac.kr</a:t>
            </a:r>
            <a:endParaRPr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620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순서도 기호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6162675" cy="4862512"/>
          </a:xfrm>
        </p:spPr>
        <p:txBody>
          <a:bodyPr/>
          <a:lstStyle/>
          <a:p>
            <a:r>
              <a:rPr lang="ko-KR" altLang="en-US" dirty="0" smtClean="0"/>
              <a:t>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끝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단말</a:t>
            </a:r>
            <a:r>
              <a:rPr lang="en-US" altLang="ko-KR" dirty="0" smtClean="0"/>
              <a:t>, Terminal, Terminator)</a:t>
            </a:r>
          </a:p>
          <a:p>
            <a:pPr lvl="1"/>
            <a:r>
              <a:rPr lang="ko-KR" altLang="en-US" dirty="0" smtClean="0"/>
              <a:t>순서도의 시작과 끝을 나타내기 위한 기호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준비</a:t>
            </a:r>
            <a:r>
              <a:rPr lang="en-US" altLang="ko-KR" dirty="0" smtClean="0"/>
              <a:t>(Preparation)</a:t>
            </a:r>
          </a:p>
          <a:p>
            <a:pPr lvl="1"/>
            <a:r>
              <a:rPr lang="ko-KR" altLang="en-US" dirty="0" smtClean="0"/>
              <a:t>프로그램에서 필요한 초기값을 설정하기 위한 기호</a:t>
            </a:r>
            <a:endParaRPr lang="en-US" altLang="ko-KR" dirty="0"/>
          </a:p>
          <a:p>
            <a:pPr lvl="1"/>
            <a:r>
              <a:rPr lang="ko-KR" altLang="en-US" dirty="0" smtClean="0"/>
              <a:t>변수의 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기억장소의 설정 등을 위해 사용됨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23" y="1133306"/>
            <a:ext cx="2534004" cy="2419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22" y="3814557"/>
            <a:ext cx="434400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5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순서도 기호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68413"/>
            <a:ext cx="6028849" cy="4862512"/>
          </a:xfrm>
        </p:spPr>
        <p:txBody>
          <a:bodyPr/>
          <a:lstStyle/>
          <a:p>
            <a:r>
              <a:rPr lang="ko-KR" altLang="en-US" dirty="0" smtClean="0"/>
              <a:t>처리</a:t>
            </a:r>
            <a:r>
              <a:rPr lang="en-US" altLang="ko-KR" dirty="0" smtClean="0"/>
              <a:t>(Process)</a:t>
            </a:r>
          </a:p>
          <a:p>
            <a:pPr lvl="1"/>
            <a:r>
              <a:rPr lang="ko-KR" altLang="en-US" dirty="0" smtClean="0"/>
              <a:t>모든 처리를 나타내기 위해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연산이나 기억장소 값의 변동 등 실행하고자 하는 내용 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입출력 데이터</a:t>
            </a:r>
            <a:r>
              <a:rPr lang="en-US" altLang="ko-KR" dirty="0" smtClean="0"/>
              <a:t>(Input/Output, Data)</a:t>
            </a:r>
          </a:p>
          <a:p>
            <a:pPr lvl="1"/>
            <a:r>
              <a:rPr lang="ko-KR" altLang="en-US" dirty="0" smtClean="0"/>
              <a:t>일반적인 입력과 출력을 나타내기 위한 기호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입출력을 명시하고 입출력 항목을 나타냄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01" y="1182688"/>
            <a:ext cx="3210373" cy="2943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48" y="4510024"/>
            <a:ext cx="341042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5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순서도 기호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6648450" cy="4862512"/>
          </a:xfrm>
        </p:spPr>
        <p:txBody>
          <a:bodyPr/>
          <a:lstStyle/>
          <a:p>
            <a:r>
              <a:rPr lang="ko-KR" altLang="en-US" dirty="0" smtClean="0"/>
              <a:t>판단</a:t>
            </a:r>
            <a:r>
              <a:rPr lang="en-US" altLang="ko-KR" dirty="0" smtClean="0"/>
              <a:t>(Decision)</a:t>
            </a:r>
          </a:p>
          <a:p>
            <a:pPr lvl="1"/>
            <a:r>
              <a:rPr lang="ko-KR" altLang="en-US" dirty="0" smtClean="0"/>
              <a:t>비교 판단을 위한 기호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따라 여러 경로의 흐름을 나타낼 때 사용함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흐름선</a:t>
            </a:r>
            <a:r>
              <a:rPr lang="en-US" altLang="ko-KR" dirty="0" smtClean="0"/>
              <a:t>(Flow-line)</a:t>
            </a:r>
          </a:p>
          <a:p>
            <a:pPr lvl="1"/>
            <a:r>
              <a:rPr lang="ko-KR" altLang="en-US" dirty="0" smtClean="0"/>
              <a:t>작업의 흐름 방향을 나타내기 위한 기호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166" y="1380839"/>
            <a:ext cx="3172268" cy="40963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74" y="5675957"/>
            <a:ext cx="1728876" cy="9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5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953" y="3905413"/>
            <a:ext cx="1736471" cy="2847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순서도 기호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6562725" cy="4862512"/>
          </a:xfrm>
        </p:spPr>
        <p:txBody>
          <a:bodyPr/>
          <a:lstStyle/>
          <a:p>
            <a:r>
              <a:rPr lang="ko-KR" altLang="en-US" dirty="0" err="1" smtClean="0"/>
              <a:t>연결자</a:t>
            </a:r>
            <a:r>
              <a:rPr lang="en-US" altLang="ko-KR" dirty="0" smtClean="0"/>
              <a:t>(Connector, On-Page Reference)</a:t>
            </a:r>
          </a:p>
          <a:p>
            <a:pPr lvl="1"/>
            <a:r>
              <a:rPr lang="ko-KR" altLang="en-US" dirty="0" smtClean="0"/>
              <a:t>흐름이 다른 곳으로 연결됨을 나타내기 위한 기호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서류</a:t>
            </a:r>
            <a:r>
              <a:rPr lang="en-US" altLang="ko-KR" dirty="0" smtClean="0"/>
              <a:t>(Document)</a:t>
            </a:r>
          </a:p>
          <a:p>
            <a:pPr lvl="1"/>
            <a:r>
              <a:rPr lang="ko-KR" altLang="en-US" dirty="0" smtClean="0"/>
              <a:t>출력장치를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통한 출력을 위한 기호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1226127"/>
            <a:ext cx="2491002" cy="278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3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순서도와 순서도 작성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순서도가 필요한 이유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작업의 흐름을 도표로서 표시하므로 쉽게 이해</a:t>
            </a:r>
          </a:p>
          <a:p>
            <a:pPr lvl="1" latinLnBrk="0"/>
            <a:r>
              <a:rPr lang="ko-KR" altLang="en-US" dirty="0"/>
              <a:t>간단한 도형 형태의 기호를 사용하여 간결한 도식화가 가능</a:t>
            </a:r>
          </a:p>
          <a:p>
            <a:pPr lvl="1" latinLnBrk="0"/>
            <a:r>
              <a:rPr lang="ko-KR" altLang="en-US" dirty="0"/>
              <a:t>특정 프로그래밍 언어에 관계없이 알고리즘의 표현이 가능</a:t>
            </a:r>
          </a:p>
          <a:p>
            <a:pPr lvl="1" latinLnBrk="0"/>
            <a:r>
              <a:rPr lang="ko-KR" altLang="en-US" dirty="0"/>
              <a:t>프로그램 코딩의 기본 자료로서 활용이 가능</a:t>
            </a:r>
          </a:p>
          <a:p>
            <a:pPr lvl="1" latinLnBrk="0"/>
            <a:r>
              <a:rPr lang="ko-KR" altLang="en-US" dirty="0"/>
              <a:t>알고리즘의 이해와 추적이 쉬움</a:t>
            </a:r>
          </a:p>
          <a:p>
            <a:pPr lvl="1" latinLnBrk="0"/>
            <a:r>
              <a:rPr lang="ko-KR" altLang="en-US" dirty="0"/>
              <a:t>문제 처리의 과정의 논리적 파악으로 에러의 검색이 쉬움</a:t>
            </a:r>
            <a:endParaRPr lang="en-US" altLang="ko-KR" dirty="0"/>
          </a:p>
          <a:p>
            <a:pPr lvl="1" latinLnBrk="0"/>
            <a:endParaRPr lang="ko-KR" altLang="en-US" dirty="0"/>
          </a:p>
          <a:p>
            <a:pPr latinLnBrk="0"/>
            <a:r>
              <a:rPr lang="ko-KR" altLang="en-US" dirty="0"/>
              <a:t>순서도의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패턴인식이 </a:t>
            </a:r>
            <a:r>
              <a:rPr lang="ko-KR" altLang="en-US" dirty="0"/>
              <a:t>구조적으로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추상화가 </a:t>
            </a:r>
            <a:r>
              <a:rPr lang="ko-KR" altLang="en-US" dirty="0"/>
              <a:t>근본적으로 어려움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0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순서도와 순서도 작성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 작성의 일반적인 규칙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전체의 흐름을 명확하게 알아볼 수 있도록 작성</a:t>
            </a:r>
          </a:p>
          <a:p>
            <a:pPr lvl="1" latinLnBrk="0"/>
            <a:r>
              <a:rPr lang="ko-KR" altLang="en-US" dirty="0"/>
              <a:t>표준 기호를 사용하여 간단하고 명료하게 표현</a:t>
            </a:r>
          </a:p>
          <a:p>
            <a:pPr lvl="1" latinLnBrk="0"/>
            <a:r>
              <a:rPr lang="ko-KR" altLang="en-US" dirty="0"/>
              <a:t>기호 내부에 처리할 내용을 간략하게 기입</a:t>
            </a:r>
          </a:p>
          <a:p>
            <a:pPr lvl="1" latinLnBrk="0"/>
            <a:r>
              <a:rPr lang="ko-KR" altLang="en-US" dirty="0"/>
              <a:t>원칙적으로 위에서 아래로</a:t>
            </a:r>
            <a:r>
              <a:rPr lang="en-US" altLang="ko-KR" dirty="0"/>
              <a:t>, </a:t>
            </a:r>
            <a:r>
              <a:rPr lang="ko-KR" altLang="en-US" dirty="0"/>
              <a:t>왼쪽에서 오른쪽 방향</a:t>
            </a:r>
          </a:p>
          <a:p>
            <a:pPr lvl="1" latinLnBrk="0"/>
            <a:r>
              <a:rPr lang="ko-KR" altLang="en-US" dirty="0"/>
              <a:t>과정이 길거나 복잡하면 나누어서 작성</a:t>
            </a:r>
            <a:r>
              <a:rPr lang="en-US" altLang="ko-KR" dirty="0"/>
              <a:t>, </a:t>
            </a:r>
            <a:r>
              <a:rPr lang="ko-KR" altLang="en-US" dirty="0" err="1"/>
              <a:t>연결자로</a:t>
            </a:r>
            <a:r>
              <a:rPr lang="ko-KR" altLang="en-US" dirty="0"/>
              <a:t> 연결</a:t>
            </a:r>
          </a:p>
          <a:p>
            <a:pPr lvl="1" latinLnBrk="0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32643" y="1268413"/>
            <a:ext cx="3556616" cy="543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53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순서도와 순서도 작성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6452212" cy="4862512"/>
          </a:xfrm>
        </p:spPr>
        <p:txBody>
          <a:bodyPr/>
          <a:lstStyle/>
          <a:p>
            <a:r>
              <a:rPr lang="ko-KR" altLang="en-US" dirty="0" smtClean="0"/>
              <a:t>순서도 작성의 예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거실에 있는 스탠드의 불이 켜지지 않는 경우의 순서도</a:t>
            </a:r>
          </a:p>
          <a:p>
            <a:pPr lvl="1" latinLnBrk="0"/>
            <a:r>
              <a:rPr lang="ko-KR" altLang="en-US" dirty="0" smtClean="0"/>
              <a:t>전원을 꽂으면 불이 켜지는 단순한 모델로 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70" y="1244993"/>
            <a:ext cx="4362679" cy="53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작업완료\소프트웨어와컴퓨팅사고\소프트웨어와컴퓨팅사고_그림파일\4장\그림4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63" y="2655730"/>
            <a:ext cx="6483599" cy="420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순서도와 순서도 작성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표현 방법</a:t>
            </a:r>
            <a:endParaRPr lang="en-US" altLang="ko-KR" dirty="0" smtClean="0"/>
          </a:p>
          <a:p>
            <a:pPr lvl="1" latinLnBrk="0"/>
            <a:r>
              <a:rPr lang="ko-KR" altLang="en-US" dirty="0" err="1"/>
              <a:t>순차형</a:t>
            </a:r>
            <a:r>
              <a:rPr lang="en-US" altLang="ko-KR" dirty="0"/>
              <a:t>(sequence): </a:t>
            </a:r>
            <a:r>
              <a:rPr lang="ko-KR" altLang="en-US" dirty="0"/>
              <a:t>동작을 순서에 따라 차례로 실행</a:t>
            </a:r>
          </a:p>
          <a:p>
            <a:pPr lvl="1" latinLnBrk="0"/>
            <a:r>
              <a:rPr lang="ko-KR" altLang="en-US" dirty="0" err="1"/>
              <a:t>선택형</a:t>
            </a:r>
            <a:r>
              <a:rPr lang="en-US" altLang="ko-KR" dirty="0"/>
              <a:t>(selection): </a:t>
            </a:r>
            <a:r>
              <a:rPr lang="ko-KR" altLang="en-US" dirty="0"/>
              <a:t>조건에 맞는 동작 하나를 선택하여 실행</a:t>
            </a:r>
          </a:p>
          <a:p>
            <a:pPr lvl="1" latinLnBrk="0"/>
            <a:r>
              <a:rPr lang="ko-KR" altLang="en-US" dirty="0"/>
              <a:t>반복형</a:t>
            </a:r>
            <a:r>
              <a:rPr lang="en-US" altLang="ko-KR" dirty="0"/>
              <a:t>(iteration): </a:t>
            </a:r>
            <a:r>
              <a:rPr lang="ko-KR" altLang="en-US" dirty="0"/>
              <a:t>정해진 조건에 도달할 때까지 </a:t>
            </a:r>
            <a:r>
              <a:rPr lang="ko-KR" altLang="en-US" dirty="0" smtClean="0"/>
              <a:t>반복적인 </a:t>
            </a:r>
            <a:r>
              <a:rPr lang="ko-KR" altLang="en-US" dirty="0"/>
              <a:t>동작을 수행</a:t>
            </a:r>
            <a:r>
              <a:rPr lang="en-US" altLang="ko-KR" dirty="0"/>
              <a:t>, </a:t>
            </a:r>
            <a:r>
              <a:rPr lang="ko-KR" altLang="en-US" dirty="0"/>
              <a:t>일명 루프</a:t>
            </a:r>
            <a:r>
              <a:rPr lang="en-US" altLang="ko-KR" dirty="0"/>
              <a:t>(loop)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9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작업완료\소프트웨어와컴퓨팅사고\소프트웨어와컴퓨팅사고_그림파일\4장\그림4-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8"/>
          <a:stretch/>
        </p:blipFill>
        <p:spPr bwMode="auto">
          <a:xfrm>
            <a:off x="6490097" y="2711336"/>
            <a:ext cx="4416602" cy="398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 </a:t>
            </a:r>
            <a:r>
              <a:rPr lang="ko-KR" altLang="en-US" dirty="0"/>
              <a:t>순서도의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5504761" cy="4862512"/>
          </a:xfrm>
        </p:spPr>
        <p:txBody>
          <a:bodyPr/>
          <a:lstStyle/>
          <a:p>
            <a:r>
              <a:rPr lang="ko-KR" altLang="en-US" dirty="0" smtClean="0"/>
              <a:t>순서도 표현의 예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풀이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출발한 후 일단 시간을 체크하고 </a:t>
            </a:r>
            <a:r>
              <a:rPr lang="ko-KR" altLang="en-US" dirty="0" smtClean="0"/>
              <a:t>선택 </a:t>
            </a:r>
            <a:r>
              <a:rPr lang="ko-KR" altLang="en-US" dirty="0"/>
              <a:t>박스에서 </a:t>
            </a:r>
            <a:r>
              <a:rPr lang="en-US" altLang="ko-KR" dirty="0"/>
              <a:t>8</a:t>
            </a:r>
            <a:r>
              <a:rPr lang="ko-KR" altLang="en-US" dirty="0"/>
              <a:t>시 전후인지를 선택한 후 </a:t>
            </a:r>
            <a:r>
              <a:rPr lang="ko-KR" altLang="en-US" dirty="0" smtClean="0"/>
              <a:t>그 결과에 따라 </a:t>
            </a:r>
            <a:r>
              <a:rPr lang="ko-KR" altLang="en-US" dirty="0"/>
              <a:t>버스나 지하철을 타고 </a:t>
            </a:r>
            <a:r>
              <a:rPr lang="ko-KR" altLang="en-US" dirty="0" smtClean="0"/>
              <a:t>학교로 </a:t>
            </a:r>
            <a:r>
              <a:rPr lang="ko-KR" altLang="en-US" dirty="0"/>
              <a:t>간다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3981" y="1768994"/>
            <a:ext cx="11111185" cy="1008112"/>
          </a:xfrm>
          <a:prstGeom prst="roundRect">
            <a:avLst>
              <a:gd name="adj" fmla="val 12273"/>
            </a:avLst>
          </a:prstGeom>
          <a:solidFill>
            <a:srgbClr val="009FB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4.1] </a:t>
            </a:r>
            <a:r>
              <a:rPr lang="ko-KR" altLang="en-US" dirty="0">
                <a:solidFill>
                  <a:schemeClr val="tx1"/>
                </a:solidFill>
              </a:rPr>
              <a:t>수지는 아침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시에 시작하는 첫 강의를 수강하기 위해 학교로 가려고 집을 나섰다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 때 시계를 보고 만약 아침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시 이전이면 버스를 타고</a:t>
            </a:r>
            <a:r>
              <a:rPr lang="en-US" altLang="ko-KR" dirty="0">
                <a:solidFill>
                  <a:schemeClr val="tx1"/>
                </a:solidFill>
              </a:rPr>
              <a:t>, 8</a:t>
            </a:r>
            <a:r>
              <a:rPr lang="ko-KR" altLang="en-US" dirty="0">
                <a:solidFill>
                  <a:schemeClr val="tx1"/>
                </a:solidFill>
              </a:rPr>
              <a:t>시가 넘었으면 지하철을 이용한다는 것을 순서도로 그려보자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0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작업완료\소프트웨어와컴퓨팅사고\소프트웨어와컴퓨팅사고_그림파일\4장\그림4-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4" b="15181"/>
          <a:stretch/>
        </p:blipFill>
        <p:spPr bwMode="auto">
          <a:xfrm>
            <a:off x="5920042" y="2268026"/>
            <a:ext cx="2948536" cy="45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 </a:t>
            </a:r>
            <a:r>
              <a:rPr lang="ko-KR" altLang="en-US" dirty="0"/>
              <a:t>순서도의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4682480" cy="4862512"/>
          </a:xfrm>
        </p:spPr>
        <p:txBody>
          <a:bodyPr/>
          <a:lstStyle/>
          <a:p>
            <a:r>
              <a:rPr lang="ko-KR" altLang="en-US" dirty="0"/>
              <a:t>순서도 표현의 예 </a:t>
            </a:r>
            <a:r>
              <a:rPr lang="en-US" altLang="ko-KR" dirty="0" smtClean="0"/>
              <a:t>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풀이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값을 합하여 </a:t>
            </a:r>
            <a:r>
              <a:rPr lang="en-US" altLang="ko-KR" dirty="0"/>
              <a:t>sum</a:t>
            </a:r>
            <a:r>
              <a:rPr lang="ko-KR" altLang="en-US" dirty="0"/>
              <a:t>에 넣은 후 </a:t>
            </a:r>
            <a:r>
              <a:rPr lang="en-US" altLang="ko-KR" dirty="0" smtClean="0"/>
              <a:t>sum</a:t>
            </a:r>
            <a:r>
              <a:rPr lang="ko-KR" altLang="en-US" dirty="0"/>
              <a:t>의 값을 프린트하는 </a:t>
            </a:r>
            <a:r>
              <a:rPr lang="ko-KR" altLang="en-US" dirty="0" smtClean="0"/>
              <a:t>순서도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/>
              <a:t>의사 코드의 표현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1100" y="1735944"/>
            <a:ext cx="10934913" cy="720080"/>
          </a:xfrm>
          <a:prstGeom prst="roundRect">
            <a:avLst>
              <a:gd name="adj" fmla="val 12273"/>
            </a:avLst>
          </a:prstGeom>
          <a:solidFill>
            <a:srgbClr val="009FB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4.2] </a:t>
            </a:r>
            <a:r>
              <a:rPr lang="ko-KR" altLang="en-US" dirty="0">
                <a:solidFill>
                  <a:schemeClr val="tx1"/>
                </a:solidFill>
              </a:rPr>
              <a:t>두 수 </a:t>
            </a:r>
            <a:r>
              <a:rPr lang="en-US" altLang="ko-KR" dirty="0">
                <a:solidFill>
                  <a:schemeClr val="tx1"/>
                </a:solidFill>
              </a:rPr>
              <a:t>A = 10, B = 15</a:t>
            </a:r>
            <a:r>
              <a:rPr lang="ko-KR" altLang="en-US" dirty="0">
                <a:solidFill>
                  <a:schemeClr val="tx1"/>
                </a:solidFill>
              </a:rPr>
              <a:t>가 주어졌을 때 그들의 합을 출력하는 순서도를 그리고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또 의사코드로 나타내보자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150589" y="4555565"/>
            <a:ext cx="2462943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fontAlgn="base" latinLnBrk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A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onsolas" panose="020B0609020204030204" pitchFamily="49" charset="0"/>
              </a:rPr>
              <a:t>10</a:t>
            </a:r>
            <a:endParaRPr lang="ko-KR" altLang="en-US" dirty="0" smtClean="0">
              <a:latin typeface="Consolas" panose="020B0609020204030204" pitchFamily="49" charset="0"/>
            </a:endParaRPr>
          </a:p>
          <a:p>
            <a:pPr fontAlgn="base" latinLnBrk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B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onsolas" panose="020B0609020204030204" pitchFamily="49" charset="0"/>
              </a:rPr>
              <a:t>15</a:t>
            </a:r>
            <a:endParaRPr lang="ko-KR" altLang="en-US" dirty="0" smtClean="0">
              <a:latin typeface="Consolas" panose="020B0609020204030204" pitchFamily="49" charset="0"/>
            </a:endParaRPr>
          </a:p>
          <a:p>
            <a:pPr fontAlgn="base" latinLnBrk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sum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onsolas" panose="020B0609020204030204" pitchFamily="49" charset="0"/>
              </a:rPr>
              <a:t>A </a:t>
            </a:r>
            <a:r>
              <a:rPr lang="en-US" altLang="ko-KR" dirty="0">
                <a:latin typeface="Consolas" panose="020B0609020204030204" pitchFamily="49" charset="0"/>
              </a:rPr>
              <a:t>+ B</a:t>
            </a:r>
            <a:endParaRPr lang="ko-KR" altLang="en-US" dirty="0">
              <a:latin typeface="Consolas" panose="020B0609020204030204" pitchFamily="49" charset="0"/>
            </a:endParaRPr>
          </a:p>
          <a:p>
            <a:pPr fontAlgn="base" latinLnBrk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print </a:t>
            </a:r>
            <a:r>
              <a:rPr lang="en-US" altLang="ko-KR" dirty="0">
                <a:latin typeface="Consolas" panose="020B0609020204030204" pitchFamily="49" charset="0"/>
              </a:rPr>
              <a:t>sum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 학습</a:t>
            </a:r>
            <a:endParaRPr lang="en-US" altLang="ko-KR" dirty="0" smtClean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  <a:endParaRPr lang="en-US" altLang="ko-KR" dirty="0"/>
          </a:p>
          <a:p>
            <a:r>
              <a:rPr lang="ko-KR" altLang="en-US" dirty="0"/>
              <a:t>기타 프로그래밍 관련 관련 소프트웨어</a:t>
            </a:r>
            <a:r>
              <a:rPr lang="en-US" altLang="ko-KR" dirty="0"/>
              <a:t>(</a:t>
            </a:r>
            <a:r>
              <a:rPr lang="ko-KR" altLang="en-US" dirty="0"/>
              <a:t>에디터</a:t>
            </a:r>
            <a:r>
              <a:rPr lang="en-US" altLang="ko-KR" dirty="0"/>
              <a:t>)</a:t>
            </a:r>
            <a:r>
              <a:rPr lang="ko-KR" altLang="en-US" dirty="0"/>
              <a:t> 설치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코드 실행</a:t>
            </a:r>
            <a:endParaRPr lang="en-US" altLang="ko-KR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95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 </a:t>
            </a:r>
            <a:r>
              <a:rPr lang="ko-KR" altLang="en-US"/>
              <a:t>순서도의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4171720" cy="4862512"/>
          </a:xfrm>
        </p:spPr>
        <p:txBody>
          <a:bodyPr/>
          <a:lstStyle/>
          <a:p>
            <a:r>
              <a:rPr lang="ko-KR" altLang="en-US" dirty="0"/>
              <a:t>순서도 표현의 예 </a:t>
            </a:r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풀이</a:t>
            </a:r>
            <a:endParaRPr lang="en-US" altLang="ko-KR" dirty="0"/>
          </a:p>
          <a:p>
            <a:pPr lvl="1"/>
            <a:r>
              <a:rPr lang="en-US" altLang="ko-KR" dirty="0" smtClean="0"/>
              <a:t>A</a:t>
            </a:r>
            <a:r>
              <a:rPr lang="en-US" altLang="ko-KR" dirty="0"/>
              <a:t>, B</a:t>
            </a:r>
            <a:r>
              <a:rPr lang="ko-KR" altLang="en-US" dirty="0"/>
              <a:t>를 입력한 후 선택 </a:t>
            </a:r>
            <a:r>
              <a:rPr lang="ko-KR" altLang="en-US" dirty="0" smtClean="0"/>
              <a:t>박스에서 </a:t>
            </a:r>
            <a:r>
              <a:rPr lang="en-US" altLang="ko-KR" dirty="0" smtClean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비교하여 그 중 큰 값을 </a:t>
            </a:r>
            <a:r>
              <a:rPr lang="ko-KR" altLang="en-US" dirty="0" smtClean="0"/>
              <a:t>프린트하는 </a:t>
            </a:r>
            <a:r>
              <a:rPr lang="ko-KR" altLang="en-US" dirty="0"/>
              <a:t>순서도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42966" y="1820237"/>
            <a:ext cx="8208912" cy="720080"/>
          </a:xfrm>
          <a:prstGeom prst="roundRect">
            <a:avLst>
              <a:gd name="adj" fmla="val 12273"/>
            </a:avLst>
          </a:prstGeom>
          <a:solidFill>
            <a:srgbClr val="009FB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4.3] </a:t>
            </a:r>
            <a:r>
              <a:rPr lang="ko-KR" altLang="en-US" dirty="0">
                <a:solidFill>
                  <a:schemeClr val="tx1"/>
                </a:solidFill>
              </a:rPr>
              <a:t>서로 다른 두 수 </a:t>
            </a:r>
            <a:r>
              <a:rPr lang="en-US" altLang="ko-KR" dirty="0">
                <a:solidFill>
                  <a:schemeClr val="tx1"/>
                </a:solidFill>
              </a:rPr>
              <a:t>A, B</a:t>
            </a:r>
            <a:r>
              <a:rPr lang="ko-KR" altLang="en-US" dirty="0">
                <a:solidFill>
                  <a:schemeClr val="tx1"/>
                </a:solidFill>
              </a:rPr>
              <a:t>가 주어졌을 때 그들 중 큰 수를 출력하는 순서도를 그리시오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 descr="D:\작업완료\소프트웨어와컴퓨팅사고\소프트웨어와컴퓨팅사고_그림파일\4장\그림4-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6222" b="11002"/>
          <a:stretch/>
        </p:blipFill>
        <p:spPr bwMode="auto">
          <a:xfrm>
            <a:off x="5635526" y="2540317"/>
            <a:ext cx="4323722" cy="43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 그리는 무료 도구 </a:t>
            </a:r>
            <a:r>
              <a:rPr lang="en-US" altLang="ko-KR" dirty="0"/>
              <a:t>(draw.io)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draw.io</a:t>
            </a:r>
            <a:r>
              <a:rPr lang="ko-KR" altLang="en-US" dirty="0" smtClean="0"/>
              <a:t>라는 무료로 사용할 수 있는 도구가 있음</a:t>
            </a:r>
            <a:endParaRPr lang="en-US" altLang="ko-KR" dirty="0"/>
          </a:p>
          <a:p>
            <a:r>
              <a:rPr lang="ko-KR" altLang="en-US" dirty="0" smtClean="0"/>
              <a:t>온라인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www.draw.io/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즉 브라우저만 있으면 사용 가능</a:t>
            </a:r>
            <a:endParaRPr lang="en-US" altLang="ko-KR" dirty="0" smtClean="0"/>
          </a:p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크롬 브라우저를 사용하면 일반 데스크톱 컴퓨터용 응용 프로그램처럼 사용 가능</a:t>
            </a:r>
            <a:endParaRPr lang="en-US" altLang="ko-KR" dirty="0" smtClean="0"/>
          </a:p>
          <a:p>
            <a:r>
              <a:rPr lang="ko-KR" altLang="en-US" dirty="0" smtClean="0"/>
              <a:t>다음 슬라이드들은 </a:t>
            </a:r>
            <a:r>
              <a:rPr lang="en-US" altLang="ko-KR" dirty="0" smtClean="0"/>
              <a:t>draw.io</a:t>
            </a:r>
            <a:r>
              <a:rPr lang="ko-KR" altLang="en-US" dirty="0" smtClean="0"/>
              <a:t>를 응용프로그램처럼 사용하기 위해 설치하는 화면을 보여줌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2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그리는 무료 </a:t>
            </a:r>
            <a:r>
              <a:rPr lang="ko-KR" altLang="en-US" dirty="0" smtClean="0"/>
              <a:t>도구 </a:t>
            </a:r>
            <a:r>
              <a:rPr lang="en-US" altLang="ko-KR" dirty="0" smtClean="0"/>
              <a:t>(draw.io)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68413"/>
            <a:ext cx="3918333" cy="4862512"/>
          </a:xfrm>
        </p:spPr>
        <p:txBody>
          <a:bodyPr/>
          <a:lstStyle/>
          <a:p>
            <a:r>
              <a:rPr lang="ko-KR" altLang="en-US" dirty="0" smtClean="0"/>
              <a:t>브라우저에서 온라인으로 </a:t>
            </a:r>
            <a:r>
              <a:rPr lang="en-US" altLang="ko-KR" dirty="0" smtClean="0"/>
              <a:t>draw.io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81" y="1158830"/>
            <a:ext cx="7399319" cy="56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9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draw.io </a:t>
            </a:r>
            <a:r>
              <a:rPr lang="ko-KR" altLang="en-US" dirty="0" smtClean="0"/>
              <a:t>설치 및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크롬 웹 스토어로 갈 것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chrome web store </a:t>
            </a:r>
            <a:r>
              <a:rPr lang="ko-KR" altLang="en-US" dirty="0" smtClean="0"/>
              <a:t>검색 후 링크를 클릭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42" y="2010125"/>
            <a:ext cx="6422149" cy="47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draw.io </a:t>
            </a:r>
            <a:r>
              <a:rPr lang="ko-KR" altLang="en-US" dirty="0"/>
              <a:t>설치 및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크롬 웹 스토어에서 </a:t>
            </a:r>
            <a:r>
              <a:rPr lang="en-US" altLang="ko-KR" dirty="0" smtClean="0"/>
              <a:t>draw.io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1814241"/>
            <a:ext cx="6689542" cy="490053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2478795" y="2181340"/>
            <a:ext cx="1751682" cy="63897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534" y="2357608"/>
            <a:ext cx="14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draw.io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14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draw.io </a:t>
            </a:r>
            <a:r>
              <a:rPr lang="ko-KR" altLang="en-US" dirty="0"/>
              <a:t>설치 및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Draw.io Desktop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CHROME</a:t>
            </a:r>
            <a:r>
              <a:rPr lang="ko-KR" altLang="en-US" dirty="0" smtClean="0"/>
              <a:t>에 추가 버튼을 눌러 설치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" y="1841600"/>
            <a:ext cx="6835304" cy="50164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079653" y="5266063"/>
            <a:ext cx="6918593" cy="71609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4015" y="5122842"/>
            <a:ext cx="300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CHROME</a:t>
            </a:r>
            <a:r>
              <a:rPr lang="ko-KR" altLang="en-US" dirty="0" smtClean="0"/>
              <a:t>에 추가 버튼 클릭</a:t>
            </a:r>
            <a:endParaRPr lang="ko-KR" altLang="en-US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9537" y="2890817"/>
            <a:ext cx="30384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17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draw.io </a:t>
            </a:r>
            <a:r>
              <a:rPr lang="ko-KR" altLang="en-US" dirty="0"/>
              <a:t>설치 및 활용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크롬에서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66" y="1746250"/>
            <a:ext cx="102774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9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draw.io </a:t>
            </a:r>
            <a:r>
              <a:rPr lang="ko-KR" altLang="en-US" dirty="0"/>
              <a:t>설치 및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Draw.io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82" y="1858619"/>
            <a:ext cx="9014035" cy="49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1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draw.io </a:t>
            </a:r>
            <a:r>
              <a:rPr lang="ko-KR" altLang="en-US" dirty="0"/>
              <a:t>설치 및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순서도를 만들거나 또는 기존의 순서도를 불러올 수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96" y="1983035"/>
            <a:ext cx="6034318" cy="470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46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draw.io </a:t>
            </a:r>
            <a:r>
              <a:rPr lang="ko-KR" altLang="en-US" dirty="0"/>
              <a:t>설치 및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왼쪽에서 </a:t>
            </a:r>
            <a:r>
              <a:rPr lang="en-US" altLang="ko-KR" dirty="0" smtClean="0"/>
              <a:t>Flowchart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0" y="1816118"/>
            <a:ext cx="5810632" cy="453070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 bwMode="auto">
          <a:xfrm>
            <a:off x="-66618" y="5548896"/>
            <a:ext cx="1795750" cy="3911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64" y="1806766"/>
            <a:ext cx="5822626" cy="45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4.1.1 </a:t>
            </a:r>
            <a:r>
              <a:rPr lang="ko-KR" altLang="en-US" dirty="0" smtClean="0"/>
              <a:t>코딩과 의사코드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프로그래밍과 코딩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컴퓨터로 문제해결 시 먼저 알고리즘부터 개발</a:t>
            </a:r>
          </a:p>
          <a:p>
            <a:pPr lvl="1" latinLnBrk="0"/>
            <a:r>
              <a:rPr lang="ko-KR" altLang="en-US" dirty="0"/>
              <a:t>알고리즘을 의사코드나 순서도를 이용하여 정확하게 표현</a:t>
            </a:r>
          </a:p>
          <a:p>
            <a:pPr lvl="1" latinLnBrk="0"/>
            <a:r>
              <a:rPr lang="ko-KR" altLang="en-US" dirty="0"/>
              <a:t>컴퓨터 프로그램을 작성하여 최종 결과를 도출</a:t>
            </a:r>
          </a:p>
          <a:p>
            <a:pPr lvl="1" latinLnBrk="0"/>
            <a:r>
              <a:rPr lang="ko-KR" altLang="en-US" dirty="0"/>
              <a:t>컴퓨터 프로그램</a:t>
            </a:r>
            <a:r>
              <a:rPr lang="en-US" altLang="ko-KR" dirty="0"/>
              <a:t>(computer program)</a:t>
            </a:r>
            <a:r>
              <a:rPr lang="ko-KR" altLang="en-US" dirty="0"/>
              <a:t>을 줄여서 프로그램</a:t>
            </a:r>
            <a:endParaRPr lang="en-US" altLang="ko-KR" dirty="0"/>
          </a:p>
          <a:p>
            <a:pPr lvl="1" latinLnBrk="0">
              <a:buNone/>
            </a:pPr>
            <a:endParaRPr lang="ko-KR" altLang="en-US" dirty="0"/>
          </a:p>
          <a:p>
            <a:pPr lvl="1" latinLnBrk="0"/>
            <a:r>
              <a:rPr lang="ko-KR" altLang="en-US" dirty="0"/>
              <a:t>컴퓨터가 이해할</a:t>
            </a:r>
            <a:r>
              <a:rPr lang="en-US" altLang="ko-KR" dirty="0"/>
              <a:t> </a:t>
            </a:r>
            <a:r>
              <a:rPr lang="ko-KR" altLang="en-US" dirty="0"/>
              <a:t>수 있는 규칙에 따라 프로그래밍 언어로 작성</a:t>
            </a:r>
          </a:p>
          <a:p>
            <a:pPr lvl="1" latinLnBrk="0"/>
            <a:r>
              <a:rPr lang="ko-KR" altLang="en-US" dirty="0"/>
              <a:t>이 때 작성된 프로그램이 원시코드</a:t>
            </a:r>
            <a:r>
              <a:rPr lang="en-US" altLang="ko-KR" dirty="0"/>
              <a:t>(source code)</a:t>
            </a:r>
            <a:r>
              <a:rPr lang="ko-KR" altLang="en-US" dirty="0"/>
              <a:t>임</a:t>
            </a:r>
          </a:p>
          <a:p>
            <a:pPr lvl="1" latinLnBrk="0"/>
            <a:r>
              <a:rPr lang="ko-KR" altLang="en-US" dirty="0"/>
              <a:t>프로그래밍</a:t>
            </a:r>
            <a:r>
              <a:rPr lang="en-US" altLang="ko-KR" dirty="0"/>
              <a:t>(programming)</a:t>
            </a:r>
            <a:r>
              <a:rPr lang="ko-KR" altLang="en-US" dirty="0"/>
              <a:t>은 프로그램을 작성하는 것</a:t>
            </a:r>
          </a:p>
          <a:p>
            <a:pPr lvl="1" latinLnBrk="0"/>
            <a:r>
              <a:rPr lang="ko-KR" altLang="en-US" dirty="0"/>
              <a:t>프로그램을 작성하는 사람을 프로그래머</a:t>
            </a:r>
            <a:r>
              <a:rPr lang="en-US" altLang="ko-KR" dirty="0"/>
              <a:t>(programmer)</a:t>
            </a:r>
            <a:endParaRPr lang="ko-KR" altLang="en-US" dirty="0"/>
          </a:p>
          <a:p>
            <a:pPr lvl="1" latinLnBrk="0"/>
            <a:r>
              <a:rPr lang="ko-KR" altLang="en-US" dirty="0"/>
              <a:t>프로그래밍 작성 과정이 프로그래밍 또는 코딩</a:t>
            </a:r>
            <a:r>
              <a:rPr lang="en-US" altLang="ko-KR" dirty="0"/>
              <a:t>(coding)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47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 실습 </a:t>
            </a:r>
            <a:r>
              <a:rPr lang="en-US" altLang="ko-KR" dirty="0" smtClean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9276784" cy="4862512"/>
          </a:xfrm>
        </p:spPr>
        <p:txBody>
          <a:bodyPr/>
          <a:lstStyle/>
          <a:p>
            <a:r>
              <a:rPr lang="ko-KR" altLang="en-US" dirty="0" smtClean="0"/>
              <a:t>가로</a:t>
            </a:r>
            <a:r>
              <a:rPr lang="en-US" altLang="ko-KR" dirty="0" smtClean="0"/>
              <a:t>(B)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이고 높이</a:t>
            </a:r>
            <a:r>
              <a:rPr lang="en-US" altLang="ko-KR" dirty="0" smtClean="0"/>
              <a:t>(H)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삼각형의 넓이를 출력하는 순서도 작성</a:t>
            </a:r>
            <a:endParaRPr lang="en-US" altLang="ko-KR" dirty="0" smtClean="0"/>
          </a:p>
          <a:p>
            <a:r>
              <a:rPr lang="ko-KR" altLang="en-US" dirty="0" smtClean="0"/>
              <a:t>작업순서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 </a:t>
            </a:r>
            <a:r>
              <a:rPr lang="ko-KR" altLang="en-US" dirty="0" smtClean="0"/>
              <a:t>변수의 값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면적</a:t>
            </a:r>
            <a:r>
              <a:rPr lang="en-US" altLang="ko-KR" dirty="0" smtClean="0"/>
              <a:t>(Area) </a:t>
            </a:r>
            <a:r>
              <a:rPr lang="ko-KR" altLang="en-US" dirty="0" smtClean="0"/>
              <a:t>계산 </a:t>
            </a:r>
            <a:r>
              <a:rPr lang="en-US" altLang="ko-KR" dirty="0" smtClean="0"/>
              <a:t>– Area = B * H / 2</a:t>
            </a:r>
          </a:p>
          <a:p>
            <a:pPr lvl="1"/>
            <a:r>
              <a:rPr lang="ko-KR" altLang="en-US" dirty="0" smtClean="0"/>
              <a:t>면적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86" y="1539875"/>
            <a:ext cx="9715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33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실습 </a:t>
            </a:r>
            <a:r>
              <a:rPr lang="en-US" altLang="ko-KR" dirty="0"/>
              <a:t>#</a:t>
            </a: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208" y="1358948"/>
            <a:ext cx="8117941" cy="4862512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숫자를 입력 받고 이를 비교해서 둘 중 큰 수를 출력하는 순서도를 작성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숫자가 같은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 중 아무거나 출력해도 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작업순서</a:t>
            </a:r>
            <a:endParaRPr lang="en-US" altLang="ko-KR" dirty="0"/>
          </a:p>
          <a:p>
            <a:pPr lvl="1"/>
            <a:r>
              <a:rPr lang="en-US" altLang="ko-KR" dirty="0" smtClean="0"/>
              <a:t>A, 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비교하고 큰 값을 </a:t>
            </a:r>
            <a:r>
              <a:rPr lang="en-US" altLang="ko-KR" dirty="0" smtClean="0"/>
              <a:t>Bigger</a:t>
            </a:r>
            <a:r>
              <a:rPr lang="ko-KR" altLang="en-US" dirty="0" smtClean="0"/>
              <a:t>에 넣음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같다면</a:t>
            </a:r>
            <a:r>
              <a:rPr lang="en-US" altLang="ko-KR" dirty="0" smtClean="0"/>
              <a:t>, A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Bigger</a:t>
            </a:r>
            <a:r>
              <a:rPr lang="ko-KR" altLang="en-US" dirty="0" smtClean="0"/>
              <a:t>에 넣음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A, B, Bigger</a:t>
            </a:r>
            <a:r>
              <a:rPr lang="ko-KR" altLang="en-US" dirty="0" smtClean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44" y="1250306"/>
            <a:ext cx="32575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37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실습 </a:t>
            </a:r>
            <a:r>
              <a:rPr lang="en-US" altLang="ko-KR" dirty="0"/>
              <a:t>#</a:t>
            </a:r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268413"/>
            <a:ext cx="4647918" cy="4862512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숫자를 읽어서 두 숫자와 큰 수에서 작은 수를 뺀 결과를 출력하는 순서도 작성 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개의 수가 같으면 어떤 수에서 다른 수를 빼도 상관없음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작업순서</a:t>
            </a:r>
            <a:endParaRPr lang="en-US" altLang="ko-KR" dirty="0"/>
          </a:p>
          <a:p>
            <a:pPr lvl="1"/>
            <a:r>
              <a:rPr lang="en-US" altLang="ko-KR" dirty="0"/>
              <a:t>A, B</a:t>
            </a:r>
            <a:r>
              <a:rPr lang="ko-KR" altLang="en-US" dirty="0"/>
              <a:t>를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뺀 값을 넣음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비교하여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크지 않으면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뺀 값을 넣음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en-US" altLang="ko-KR" dirty="0"/>
              <a:t>, B,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출력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35" y="1213644"/>
            <a:ext cx="3067050" cy="497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89" y="1213644"/>
            <a:ext cx="3257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실습 </a:t>
            </a:r>
            <a:r>
              <a:rPr lang="en-US" altLang="ko-KR" dirty="0"/>
              <a:t>#</a:t>
            </a:r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7629053" cy="4862512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수를 읽어서 최대 값과 최소 값을 출력하는 순서도 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같은 수는 존재하지 않는다고 가정할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작업 순서</a:t>
            </a:r>
            <a:endParaRPr lang="en-US" altLang="ko-KR" dirty="0" smtClean="0"/>
          </a:p>
          <a:p>
            <a:pPr lvl="1"/>
            <a:r>
              <a:rPr lang="en-US" altLang="ko-KR" dirty="0"/>
              <a:t>A, B</a:t>
            </a:r>
            <a:r>
              <a:rPr lang="ko-KR" altLang="en-US" dirty="0"/>
              <a:t>를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비교하고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크면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값을 넣음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비교하여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크지 않으면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넣음</a:t>
            </a:r>
            <a:endParaRPr lang="en-US" altLang="ko-KR" dirty="0"/>
          </a:p>
          <a:p>
            <a:pPr lvl="1"/>
            <a:r>
              <a:rPr lang="en-US" altLang="ko-KR" dirty="0" smtClean="0"/>
              <a:t>Max, Min</a:t>
            </a:r>
            <a:r>
              <a:rPr lang="ko-KR" altLang="en-US" dirty="0" smtClean="0"/>
              <a:t>을 출력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55" y="1412341"/>
            <a:ext cx="2928245" cy="51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9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 실습 </a:t>
            </a:r>
            <a:r>
              <a:rPr lang="en-US" altLang="ko-KR" dirty="0" smtClean="0"/>
              <a:t>#5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반복 구조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743075"/>
            <a:ext cx="2057400" cy="4288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4" y="1268413"/>
            <a:ext cx="2447925" cy="54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5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실습 </a:t>
            </a:r>
            <a:r>
              <a:rPr lang="en-US" altLang="ko-KR" dirty="0" smtClean="0"/>
              <a:t>#6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합을 구하는 순서도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898405"/>
            <a:ext cx="1428750" cy="48357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21" y="1898405"/>
            <a:ext cx="1389282" cy="4835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7" y="1842719"/>
            <a:ext cx="2757487" cy="49081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1842719"/>
            <a:ext cx="2757487" cy="49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02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실습 </a:t>
            </a:r>
            <a:r>
              <a:rPr lang="en-US" altLang="ko-KR" dirty="0" smtClean="0"/>
              <a:t>#7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6372225" cy="4862512"/>
          </a:xfrm>
        </p:spPr>
        <p:txBody>
          <a:bodyPr/>
          <a:lstStyle/>
          <a:p>
            <a:r>
              <a:rPr lang="ko-KR" altLang="en-US" dirty="0" smtClean="0"/>
              <a:t>물품코드번호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ItemNo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(Quantity), </a:t>
            </a:r>
            <a:r>
              <a:rPr lang="ko-KR" altLang="en-US" dirty="0" smtClean="0"/>
              <a:t>단가</a:t>
            </a:r>
            <a:r>
              <a:rPr lang="en-US" altLang="ko-KR" dirty="0" smtClean="0"/>
              <a:t>(Cost)</a:t>
            </a:r>
            <a:r>
              <a:rPr lang="ko-KR" altLang="en-US" dirty="0" smtClean="0"/>
              <a:t>를 읽어서 물품코드와 금액을 출력하는 순서도 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마지막 데이터는 물품코드번호가 음수임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87" y="1427956"/>
            <a:ext cx="4162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79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 실습 </a:t>
            </a:r>
            <a:r>
              <a:rPr lang="en-US" altLang="ko-KR" dirty="0" smtClean="0"/>
              <a:t>#8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7115175" cy="4862512"/>
          </a:xfrm>
        </p:spPr>
        <p:txBody>
          <a:bodyPr/>
          <a:lstStyle/>
          <a:p>
            <a:r>
              <a:rPr lang="ko-KR" altLang="en-US" dirty="0" smtClean="0"/>
              <a:t>연속적인 숫자를 읽어서 읽어 들인 숫자의 개수와 최대 값을 출력하는 순서도를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 숫자는 양수라고 가정할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끝은 </a:t>
            </a:r>
            <a:r>
              <a:rPr lang="en-US" altLang="ko-KR" dirty="0" smtClean="0"/>
              <a:t>EOF</a:t>
            </a:r>
            <a:r>
              <a:rPr lang="ko-KR" altLang="en-US" dirty="0" smtClean="0"/>
              <a:t>로 검사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95" y="142874"/>
            <a:ext cx="2836667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16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및 기타 생산성 소프트웨어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2"/>
            <a:ext cx="10972800" cy="5589587"/>
          </a:xfrm>
        </p:spPr>
        <p:txBody>
          <a:bodyPr>
            <a:normAutofit/>
          </a:bodyPr>
          <a:lstStyle/>
          <a:p>
            <a:r>
              <a:rPr lang="ko-KR" altLang="en-US" sz="3100" dirty="0" smtClean="0"/>
              <a:t>설치 소프트웨어</a:t>
            </a:r>
            <a:endParaRPr lang="en-US" altLang="ko-KR" sz="3100" dirty="0" smtClean="0"/>
          </a:p>
          <a:p>
            <a:pPr lvl="1"/>
            <a:r>
              <a:rPr lang="en-US" altLang="ko-KR" sz="2600" dirty="0" smtClean="0"/>
              <a:t>Python 3.5.x </a:t>
            </a:r>
            <a:r>
              <a:rPr lang="ko-KR" altLang="en-US" sz="2600" dirty="0" smtClean="0"/>
              <a:t>이상</a:t>
            </a:r>
            <a:r>
              <a:rPr lang="en-US" altLang="ko-KR" sz="2600" dirty="0" smtClean="0"/>
              <a:t> (32-bit </a:t>
            </a:r>
            <a:r>
              <a:rPr lang="ko-KR" altLang="en-US" sz="2600" dirty="0" smtClean="0"/>
              <a:t>버전 설치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운영체제가 </a:t>
            </a:r>
            <a:r>
              <a:rPr lang="en-US" altLang="ko-KR" sz="2600" dirty="0" smtClean="0"/>
              <a:t>64-bit</a:t>
            </a:r>
            <a:r>
              <a:rPr lang="ko-KR" altLang="en-US" sz="2600" dirty="0" smtClean="0"/>
              <a:t>라고 해도 상관없음</a:t>
            </a:r>
            <a:r>
              <a:rPr lang="en-US" altLang="ko-KR" sz="2600" dirty="0" smtClean="0"/>
              <a:t>)</a:t>
            </a:r>
          </a:p>
          <a:p>
            <a:pPr lvl="2"/>
            <a:r>
              <a:rPr lang="ko-KR" altLang="en-US" sz="2600" dirty="0" err="1" smtClean="0"/>
              <a:t>파이썬</a:t>
            </a:r>
            <a:r>
              <a:rPr lang="ko-KR" altLang="en-US" sz="2600" dirty="0" smtClean="0"/>
              <a:t> 인터프리터</a:t>
            </a:r>
            <a:r>
              <a:rPr lang="en-US" altLang="ko-KR" sz="2600" dirty="0"/>
              <a:t> </a:t>
            </a:r>
            <a:r>
              <a:rPr lang="ko-KR" altLang="en-US" sz="2600" dirty="0" smtClean="0"/>
              <a:t>및 다양한 기본 모듈</a:t>
            </a:r>
            <a:endParaRPr lang="en-US" altLang="ko-KR" sz="2600" dirty="0" smtClean="0"/>
          </a:p>
          <a:p>
            <a:pPr lvl="1"/>
            <a:r>
              <a:rPr lang="en-US" altLang="ko-KR" sz="2600" dirty="0" smtClean="0"/>
              <a:t>Notepad++, Atom, Visual Studio Code (</a:t>
            </a:r>
            <a:r>
              <a:rPr lang="ko-KR" altLang="en-US" sz="2600" dirty="0" smtClean="0"/>
              <a:t>무료 소프트웨어</a:t>
            </a:r>
            <a:r>
              <a:rPr lang="en-US" altLang="ko-KR" sz="2600" dirty="0" smtClean="0"/>
              <a:t>)</a:t>
            </a:r>
          </a:p>
          <a:p>
            <a:pPr lvl="2"/>
            <a:r>
              <a:rPr lang="ko-KR" altLang="en-US" sz="2600" dirty="0" smtClean="0"/>
              <a:t>소스코드 에디터</a:t>
            </a:r>
            <a:endParaRPr lang="en-US" altLang="ko-KR" sz="2600" dirty="0" smtClean="0"/>
          </a:p>
          <a:p>
            <a:pPr lvl="1"/>
            <a:r>
              <a:rPr lang="en-US" altLang="ko-KR" sz="2600" dirty="0" smtClean="0"/>
              <a:t>Notepad2</a:t>
            </a:r>
          </a:p>
          <a:p>
            <a:pPr lvl="2"/>
            <a:r>
              <a:rPr lang="ko-KR" altLang="en-US" sz="2600" dirty="0" smtClean="0"/>
              <a:t>메모장 대체용 프로그램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642771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476375"/>
            <a:ext cx="6343650" cy="3905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4610100" y="4924425"/>
            <a:ext cx="2038350" cy="5905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10099" y="3810000"/>
            <a:ext cx="4657725" cy="5905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2377" y="55361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 확인할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99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4.1.1 </a:t>
            </a:r>
            <a:r>
              <a:rPr lang="ko-KR" altLang="en-US" dirty="0"/>
              <a:t>코딩과 의사코드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의사코드</a:t>
            </a:r>
            <a:r>
              <a:rPr lang="en-US" altLang="ko-KR" dirty="0" smtClean="0"/>
              <a:t>(Pseudo Code)</a:t>
            </a:r>
          </a:p>
          <a:p>
            <a:pPr lvl="1" latinLnBrk="0"/>
            <a:r>
              <a:rPr lang="ko-KR" altLang="en-US" dirty="0"/>
              <a:t>의사</a:t>
            </a:r>
            <a:r>
              <a:rPr lang="en-US" altLang="ko-KR" dirty="0"/>
              <a:t>(</a:t>
            </a:r>
            <a:r>
              <a:rPr lang="ko-KR" altLang="en-US" dirty="0"/>
              <a:t>疑似</a:t>
            </a:r>
            <a:r>
              <a:rPr lang="en-US" altLang="ko-KR" dirty="0"/>
              <a:t>)</a:t>
            </a:r>
            <a:r>
              <a:rPr lang="ko-KR" altLang="en-US" dirty="0"/>
              <a:t>코드는 알고리즘을 프로그래밍 언어와 유사한 </a:t>
            </a:r>
            <a:r>
              <a:rPr lang="ko-KR" altLang="en-US" dirty="0" smtClean="0"/>
              <a:t>형태로 </a:t>
            </a:r>
            <a:r>
              <a:rPr lang="ko-KR" altLang="en-US" dirty="0"/>
              <a:t>풀어 써놓은 것</a:t>
            </a:r>
          </a:p>
          <a:p>
            <a:pPr lvl="1" latinLnBrk="0"/>
            <a:r>
              <a:rPr lang="ko-KR" altLang="en-US" dirty="0"/>
              <a:t>정형화된 문법적 측면을 배제하고 사고의 흐름을 간결하고 </a:t>
            </a:r>
            <a:r>
              <a:rPr lang="ko-KR" altLang="en-US" dirty="0" smtClean="0"/>
              <a:t>효과적으로 </a:t>
            </a:r>
            <a:r>
              <a:rPr lang="ko-KR" altLang="en-US" dirty="0"/>
              <a:t>전달하는 표현</a:t>
            </a:r>
            <a:endParaRPr lang="en-US" altLang="ko-KR" dirty="0"/>
          </a:p>
          <a:p>
            <a:pPr lvl="1" latinLnBrk="0"/>
            <a:r>
              <a:rPr lang="ko-KR" altLang="en-US" dirty="0"/>
              <a:t>프로그래머가 기억하기 쉬운 연상</a:t>
            </a:r>
            <a:r>
              <a:rPr lang="en-US" altLang="ko-KR" dirty="0"/>
              <a:t>(mnemonic) </a:t>
            </a:r>
            <a:r>
              <a:rPr lang="ko-KR" altLang="en-US" dirty="0"/>
              <a:t>언어로 </a:t>
            </a:r>
            <a:r>
              <a:rPr lang="ko-KR" altLang="en-US" dirty="0" smtClean="0"/>
              <a:t>작성한 </a:t>
            </a:r>
            <a:r>
              <a:rPr lang="ko-KR" altLang="en-US" dirty="0"/>
              <a:t>컴퓨터 명령어</a:t>
            </a:r>
          </a:p>
          <a:p>
            <a:pPr lvl="1" latinLnBrk="0"/>
            <a:r>
              <a:rPr lang="ko-KR" altLang="en-US" dirty="0"/>
              <a:t>특정 프로그래밍 언어와 관계없이 논리의 명시를 위해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의사코드는 말 그대로 흉내만 내는 </a:t>
            </a:r>
            <a:r>
              <a:rPr lang="ko-KR" altLang="en-US" dirty="0" smtClean="0"/>
              <a:t>코드임</a:t>
            </a:r>
            <a:endParaRPr lang="en-US" altLang="ko-KR" dirty="0"/>
          </a:p>
          <a:p>
            <a:pPr lvl="2" latinLnBrk="0"/>
            <a:r>
              <a:rPr lang="ko-KR" altLang="en-US" dirty="0" smtClean="0"/>
              <a:t>실제 </a:t>
            </a:r>
            <a:r>
              <a:rPr lang="ko-KR" altLang="en-US" dirty="0"/>
              <a:t>컴퓨터에서는 그대로 실행될 수 없음</a:t>
            </a:r>
            <a:endParaRPr lang="en-US" altLang="ko-KR" dirty="0"/>
          </a:p>
          <a:p>
            <a:pPr lvl="1" latinLnBrk="0"/>
            <a:r>
              <a:rPr lang="ko-KR" altLang="en-US" dirty="0" smtClean="0"/>
              <a:t>알고리즘을 </a:t>
            </a:r>
            <a:r>
              <a:rPr lang="ko-KR" altLang="en-US" dirty="0"/>
              <a:t>개략적으로 표현하는 데에 </a:t>
            </a:r>
            <a:r>
              <a:rPr lang="ko-KR" altLang="en-US" dirty="0" smtClean="0"/>
              <a:t>쓰임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알고리즘의 </a:t>
            </a:r>
            <a:r>
              <a:rPr lang="ko-KR" altLang="en-US" dirty="0"/>
              <a:t>각 단계를 차례로 적는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1" latinLnBrk="0"/>
            <a:r>
              <a:rPr lang="ko-KR" altLang="en-US" dirty="0"/>
              <a:t>프로그래밍 언어처럼 구체적인 구문을 사용하지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일반적으로 </a:t>
            </a:r>
            <a:r>
              <a:rPr lang="en-US" altLang="ko-KR" dirty="0"/>
              <a:t>C</a:t>
            </a:r>
            <a:r>
              <a:rPr lang="ko-KR" altLang="en-US" dirty="0"/>
              <a:t>언어나 자연어와 유사하게 기술할 수 있음</a:t>
            </a:r>
          </a:p>
          <a:p>
            <a:pPr lvl="1" latinLnBrk="0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8285633" y="3265103"/>
            <a:ext cx="3702742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Pseudo Code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의 예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BEGIN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input hours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input rate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pay = hours * rate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print pay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749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476375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97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476375"/>
            <a:ext cx="6343650" cy="3905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4533899" y="2838450"/>
            <a:ext cx="4657725" cy="37147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533899" y="4114800"/>
            <a:ext cx="4657725" cy="67627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1624" y="28321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 확인할 것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7825" y="429684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 경로 짧게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02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476375"/>
            <a:ext cx="6343650" cy="390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96374" y="421322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이건 선택 </a:t>
            </a:r>
            <a:r>
              <a:rPr lang="ko-KR" altLang="en-US" dirty="0" err="1" smtClean="0"/>
              <a:t>안해도</a:t>
            </a:r>
            <a:r>
              <a:rPr lang="ko-KR" altLang="en-US" dirty="0" smtClean="0"/>
              <a:t>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364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Notepad++ </a:t>
            </a:r>
            <a:r>
              <a:rPr lang="ko-KR" altLang="en-US" dirty="0" smtClean="0"/>
              <a:t>설치</a:t>
            </a:r>
            <a:r>
              <a:rPr lang="en-US" altLang="ko-KR" dirty="0"/>
              <a:t>(</a:t>
            </a:r>
            <a:r>
              <a:rPr lang="en-US" altLang="ko-KR" sz="2400" dirty="0"/>
              <a:t>https://notepad-plus-plus.org</a:t>
            </a:r>
            <a:r>
              <a:rPr lang="en-US" altLang="ko-KR" sz="2400" dirty="0" smtClean="0"/>
              <a:t>/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324" y="1268413"/>
            <a:ext cx="10972800" cy="4862512"/>
          </a:xfrm>
        </p:spPr>
        <p:txBody>
          <a:bodyPr/>
          <a:lstStyle/>
          <a:p>
            <a:r>
              <a:rPr lang="ko-KR" altLang="en-US" dirty="0" smtClean="0"/>
              <a:t>무료 프로그래머용 텍스트 에디터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5" y="1753404"/>
            <a:ext cx="3899436" cy="2431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6" y="1753405"/>
            <a:ext cx="3904480" cy="24345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01" y="1753404"/>
            <a:ext cx="3885394" cy="24226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5" y="4195117"/>
            <a:ext cx="3899436" cy="24314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31" y="4176061"/>
            <a:ext cx="3912975" cy="24398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01" y="4176061"/>
            <a:ext cx="2739417" cy="24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30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Atom(</a:t>
            </a:r>
            <a:r>
              <a:rPr lang="en-US" altLang="ko-KR" sz="2400" dirty="0" smtClean="0"/>
              <a:t>https</a:t>
            </a:r>
            <a:r>
              <a:rPr lang="en-US" altLang="ko-KR" sz="2400" dirty="0"/>
              <a:t>://atom.io/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무료 프로그래머용 </a:t>
            </a:r>
            <a:r>
              <a:rPr lang="ko-KR" altLang="en-US" dirty="0"/>
              <a:t>텍스트 에디터 </a:t>
            </a:r>
            <a:r>
              <a:rPr lang="en-US" altLang="ko-KR" dirty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설명 동영상</a:t>
            </a:r>
            <a:r>
              <a:rPr lang="en-US" altLang="ko-KR" dirty="0" smtClean="0"/>
              <a:t>https</a:t>
            </a:r>
            <a:r>
              <a:rPr lang="en-US" altLang="ko-KR" dirty="0"/>
              <a:t>://opentutorials.org/module/1579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58576"/>
            <a:ext cx="4529788" cy="3397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88" y="2258576"/>
            <a:ext cx="5585449" cy="44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9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</a:t>
            </a:r>
            <a:r>
              <a:rPr lang="en-US" altLang="ko-KR" dirty="0"/>
              <a:t>Studio </a:t>
            </a:r>
            <a:r>
              <a:rPr lang="en-US" altLang="ko-KR" dirty="0" smtClean="0"/>
              <a:t>Code (</a:t>
            </a:r>
            <a:r>
              <a:rPr lang="en-US" altLang="ko-KR" sz="2400" dirty="0"/>
              <a:t>https://code.visualstudio.com/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무료 프로그래머용 텍스트 에디터 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 err="1"/>
              <a:t>리눅스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" y="1761454"/>
            <a:ext cx="3025087" cy="2333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98" y="1761454"/>
            <a:ext cx="3025088" cy="2333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86" y="1761453"/>
            <a:ext cx="3025089" cy="2333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74" y="1761453"/>
            <a:ext cx="3025089" cy="23334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" y="4094921"/>
            <a:ext cx="3025087" cy="23334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92" y="4094920"/>
            <a:ext cx="3025089" cy="2333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79" y="4094920"/>
            <a:ext cx="3025089" cy="23334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74" y="4094920"/>
            <a:ext cx="3016276" cy="23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86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08" y="277813"/>
            <a:ext cx="11582134" cy="774700"/>
          </a:xfrm>
        </p:spPr>
        <p:txBody>
          <a:bodyPr/>
          <a:lstStyle/>
          <a:p>
            <a:r>
              <a:rPr lang="en-US" altLang="ko-KR" dirty="0" smtClean="0"/>
              <a:t>Notepad2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en-US" altLang="ko-KR" sz="24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altLang="ko-KR" sz="2400" dirty="0" smtClean="0">
                <a:solidFill>
                  <a:schemeClr val="tx1"/>
                </a:solidFill>
                <a:hlinkClick r:id="rId2"/>
              </a:rPr>
              <a:t>www.flos-freeware.ch/notepad2.html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메모장</a:t>
            </a:r>
            <a:r>
              <a:rPr lang="en-US" altLang="ko-KR" dirty="0" smtClean="0"/>
              <a:t>(notepad) </a:t>
            </a:r>
            <a:r>
              <a:rPr lang="ko-KR" altLang="en-US" dirty="0" smtClean="0"/>
              <a:t>대체 프로그램</a:t>
            </a:r>
            <a:endParaRPr lang="en-US" altLang="ko-KR" dirty="0" smtClean="0"/>
          </a:p>
          <a:p>
            <a:r>
              <a:rPr lang="ko-KR" altLang="en-US" dirty="0" smtClean="0"/>
              <a:t>운영체제에 적당하게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또는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비트 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3" y="2310243"/>
            <a:ext cx="4062985" cy="3258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608" y="2310244"/>
            <a:ext cx="4063050" cy="32585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58" y="2310243"/>
            <a:ext cx="3691084" cy="32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7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인터프리터 활용</a:t>
            </a:r>
            <a:endParaRPr lang="en-US" altLang="ko-KR" dirty="0" smtClean="0"/>
          </a:p>
          <a:p>
            <a:r>
              <a:rPr lang="en-US" altLang="ko-KR" dirty="0" err="1" smtClean="0"/>
              <a:t>cmd</a:t>
            </a:r>
            <a:r>
              <a:rPr lang="ko-KR" altLang="en-US" dirty="0" smtClean="0"/>
              <a:t>를 실행시키고</a:t>
            </a:r>
            <a:r>
              <a:rPr lang="en-US" altLang="ko-KR" dirty="0" smtClean="0"/>
              <a:t>, python </a:t>
            </a:r>
            <a:r>
              <a:rPr lang="ko-KR" altLang="en-US" dirty="0" smtClean="0"/>
              <a:t>실행 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인터프리터에서 코드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4" y="2260980"/>
            <a:ext cx="11986834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28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메모장</a:t>
            </a:r>
            <a:r>
              <a:rPr lang="en-US" altLang="ko-KR" dirty="0" smtClean="0"/>
              <a:t>(notepad)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Notepad++</a:t>
            </a:r>
            <a:r>
              <a:rPr lang="ko-KR" altLang="en-US" dirty="0" smtClean="0"/>
              <a:t>를 실행시켜서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입력한 후에 파일로 저장</a:t>
            </a:r>
            <a:endParaRPr lang="en-US" altLang="ko-KR" dirty="0" smtClean="0"/>
          </a:p>
          <a:p>
            <a:r>
              <a:rPr lang="en-US" altLang="ko-KR" dirty="0" err="1" smtClean="0"/>
              <a:t>cmd</a:t>
            </a:r>
            <a:r>
              <a:rPr lang="ko-KR" altLang="en-US" dirty="0" smtClean="0"/>
              <a:t>를 </a:t>
            </a:r>
            <a:r>
              <a:rPr lang="ko-KR" altLang="en-US" dirty="0"/>
              <a:t>실행시키고</a:t>
            </a:r>
            <a:r>
              <a:rPr lang="en-US" altLang="ko-KR" dirty="0"/>
              <a:t>, </a:t>
            </a:r>
            <a:r>
              <a:rPr lang="en-US" altLang="ko-KR" dirty="0" smtClean="0"/>
              <a:t>python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_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_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이름으로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52" y="2732881"/>
            <a:ext cx="10424105" cy="37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5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2" y="1294440"/>
            <a:ext cx="11430676" cy="24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9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3228" y="4122856"/>
            <a:ext cx="3612793" cy="240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4.1.1 </a:t>
            </a:r>
            <a:r>
              <a:rPr lang="ko-KR" altLang="en-US" dirty="0"/>
              <a:t>코딩과 의사코드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의사코드 표현의 간단한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의사코드 표현의 다른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삼각형의 면적을 구하는 공식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면적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밑변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/ 2</a:t>
            </a:r>
          </a:p>
          <a:p>
            <a:pPr lvl="1"/>
            <a:r>
              <a:rPr lang="ko-KR" altLang="en-US" dirty="0" smtClean="0"/>
              <a:t>밑변</a:t>
            </a:r>
            <a:r>
              <a:rPr lang="en-US" altLang="ko-KR" dirty="0" smtClean="0"/>
              <a:t>(base)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10,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(height)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때 면적</a:t>
            </a:r>
            <a:r>
              <a:rPr lang="en-US" altLang="ko-KR" dirty="0" smtClean="0"/>
              <a:t>(area) </a:t>
            </a:r>
            <a:r>
              <a:rPr lang="ko-KR" altLang="en-US" dirty="0" smtClean="0"/>
              <a:t>구하기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415328" y="5087194"/>
            <a:ext cx="4025805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base </a:t>
            </a:r>
            <a:r>
              <a:rPr kumimoji="0"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10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height </a:t>
            </a:r>
            <a:r>
              <a:rPr kumimoji="0"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20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area </a:t>
            </a:r>
            <a:r>
              <a:rPr kumimoji="0"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base x height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area </a:t>
            </a:r>
            <a:r>
              <a:rPr kumimoji="0"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area / 2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089403" y="1666686"/>
            <a:ext cx="10009275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fontAlgn="base" latinLnBrk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sum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onsolas" panose="020B0609020204030204" pitchFamily="49" charset="0"/>
              </a:rPr>
              <a:t>0        </a:t>
            </a:r>
            <a:r>
              <a:rPr lang="en-US" altLang="ko-KR" dirty="0">
                <a:latin typeface="Consolas" panose="020B0609020204030204" pitchFamily="49" charset="0"/>
              </a:rPr>
              <a:t>// sum</a:t>
            </a:r>
            <a:r>
              <a:rPr lang="ko-KR" altLang="en-US" dirty="0">
                <a:latin typeface="Consolas" panose="020B0609020204030204" pitchFamily="49" charset="0"/>
              </a:rPr>
              <a:t>이라는 변수에다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ko-KR" altLang="en-US" dirty="0">
                <a:latin typeface="Consolas" panose="020B0609020204030204" pitchFamily="49" charset="0"/>
              </a:rPr>
              <a:t>의 값을 넣음</a:t>
            </a:r>
            <a:endParaRPr lang="en-US" altLang="ko-KR" dirty="0">
              <a:latin typeface="Consolas" panose="020B0609020204030204" pitchFamily="49" charset="0"/>
            </a:endParaRPr>
          </a:p>
          <a:p>
            <a:pPr fontAlgn="base" latinLnBrk="0"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onsolas" panose="020B0609020204030204" pitchFamily="49" charset="0"/>
              </a:rPr>
              <a:t>0          </a:t>
            </a:r>
            <a:r>
              <a:rPr lang="en-US" altLang="ko-KR" dirty="0"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ko-KR" altLang="en-US" dirty="0">
                <a:latin typeface="Consolas" panose="020B0609020204030204" pitchFamily="49" charset="0"/>
              </a:rPr>
              <a:t>라는 변수에다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ko-KR" altLang="en-US" dirty="0">
                <a:latin typeface="Consolas" panose="020B0609020204030204" pitchFamily="49" charset="0"/>
              </a:rPr>
              <a:t>의 값을 넣음</a:t>
            </a:r>
            <a:endParaRPr lang="en-US" altLang="ko-KR" dirty="0">
              <a:latin typeface="Consolas" panose="020B0609020204030204" pitchFamily="49" charset="0"/>
            </a:endParaRPr>
          </a:p>
          <a:p>
            <a:pPr fontAlgn="base" latinLnBrk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sum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onsolas" panose="020B0609020204030204" pitchFamily="49" charset="0"/>
              </a:rPr>
              <a:t>sum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en-US" altLang="ko-KR" dirty="0" smtClean="0">
                <a:latin typeface="Consolas" panose="020B0609020204030204" pitchFamily="49" charset="0"/>
              </a:rPr>
              <a:t>I  </a:t>
            </a:r>
            <a:r>
              <a:rPr lang="en-US" altLang="ko-KR" dirty="0">
                <a:latin typeface="Consolas" panose="020B0609020204030204" pitchFamily="49" charset="0"/>
              </a:rPr>
              <a:t>// sum</a:t>
            </a:r>
            <a:r>
              <a:rPr lang="ko-KR" altLang="en-US" dirty="0">
                <a:latin typeface="Consolas" panose="020B0609020204030204" pitchFamily="49" charset="0"/>
              </a:rPr>
              <a:t>의 값에다 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ko-KR" altLang="en-US" dirty="0">
                <a:latin typeface="Consolas" panose="020B0609020204030204" pitchFamily="49" charset="0"/>
              </a:rPr>
              <a:t>값 더하여 </a:t>
            </a:r>
            <a:r>
              <a:rPr lang="en-US" altLang="ko-KR" dirty="0">
                <a:latin typeface="Consolas" panose="020B0609020204030204" pitchFamily="49" charset="0"/>
              </a:rPr>
              <a:t>sum</a:t>
            </a:r>
            <a:r>
              <a:rPr lang="ko-KR" altLang="en-US" dirty="0">
                <a:latin typeface="Consolas" panose="020B0609020204030204" pitchFamily="49" charset="0"/>
              </a:rPr>
              <a:t>에다 넣음</a:t>
            </a:r>
            <a:endParaRPr lang="en-US" altLang="ko-KR" dirty="0">
              <a:latin typeface="Consolas" panose="020B0609020204030204" pitchFamily="49" charset="0"/>
            </a:endParaRPr>
          </a:p>
          <a:p>
            <a:pPr fontAlgn="base" latinLnBrk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5)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fontAlgn="base" latinLnBrk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print </a:t>
            </a:r>
            <a:r>
              <a:rPr lang="en-US" altLang="ko-KR" dirty="0">
                <a:latin typeface="Consolas" panose="020B0609020204030204" pitchFamily="49" charset="0"/>
              </a:rPr>
              <a:t>sum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latin typeface="Consolas" panose="020B0609020204030204" pitchFamily="49" charset="0"/>
              </a:rPr>
              <a:t>// </a:t>
            </a:r>
            <a:r>
              <a:rPr lang="ko-KR" altLang="en-US" dirty="0">
                <a:latin typeface="Consolas" panose="020B0609020204030204" pitchFamily="49" charset="0"/>
              </a:rPr>
              <a:t>만약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5)</a:t>
            </a:r>
            <a:r>
              <a:rPr lang="ko-KR" altLang="en-US" dirty="0">
                <a:latin typeface="Consolas" panose="020B0609020204030204" pitchFamily="49" charset="0"/>
              </a:rPr>
              <a:t>이면 </a:t>
            </a:r>
            <a:r>
              <a:rPr lang="en-US" altLang="ko-KR" dirty="0">
                <a:latin typeface="Consolas" panose="020B0609020204030204" pitchFamily="49" charset="0"/>
              </a:rPr>
              <a:t>sum</a:t>
            </a:r>
            <a:r>
              <a:rPr lang="ko-KR" altLang="en-US" dirty="0">
                <a:latin typeface="Consolas" panose="020B0609020204030204" pitchFamily="49" charset="0"/>
              </a:rPr>
              <a:t>의 값을 </a:t>
            </a:r>
            <a:r>
              <a:rPr lang="ko-KR" altLang="en-US" dirty="0" smtClean="0">
                <a:latin typeface="Consolas" panose="020B0609020204030204" pitchFamily="49" charset="0"/>
              </a:rPr>
              <a:t>프린트함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1. 2</a:t>
            </a:r>
            <a:r>
              <a:rPr lang="ko-KR" altLang="en-US" dirty="0" smtClean="0"/>
              <a:t>개의 수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를 읽어서 두 수 중에서 큰 수를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수를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저장하기 위한 순서도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물품코드번호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단가를 읽어서 물품코드번호와 금액을 출력하는 순서도 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처리할 데이터의 개수는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연속적인 숫자를 읽어서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큰 숫자에 대한 평균과 개수를 출력하는 순서도 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EOF</a:t>
            </a:r>
            <a:r>
              <a:rPr lang="ko-KR" altLang="en-US" smtClean="0"/>
              <a:t>를 이용해서 데이터의 끝을 검사할 것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33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작업완료\소프트웨어와컴퓨팅사고\소프트웨어와컴퓨팅사고_그림파일\4장\그림4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25" y="3699668"/>
            <a:ext cx="6561884" cy="31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4.1.2 </a:t>
            </a:r>
            <a:r>
              <a:rPr lang="ko-KR" altLang="en-US" dirty="0" smtClean="0"/>
              <a:t>순서도와 순서도 작성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r>
              <a:rPr lang="en-US" altLang="ko-KR" dirty="0"/>
              <a:t> </a:t>
            </a:r>
            <a:r>
              <a:rPr lang="en-US" altLang="ko-KR" dirty="0" smtClean="0"/>
              <a:t>(Flowchart)</a:t>
            </a:r>
          </a:p>
          <a:p>
            <a:pPr lvl="1" latinLnBrk="0"/>
            <a:r>
              <a:rPr lang="ko-KR" altLang="en-US" dirty="0"/>
              <a:t>처리하려는 문제를 분석한 후 처리 순서를 단계화</a:t>
            </a:r>
          </a:p>
          <a:p>
            <a:pPr lvl="1" latinLnBrk="0"/>
            <a:r>
              <a:rPr lang="ko-KR" altLang="en-US" dirty="0"/>
              <a:t>표준 기호로 박스와 연결선으로 표현한 도표</a:t>
            </a:r>
            <a:r>
              <a:rPr lang="en-US" altLang="ko-KR" dirty="0"/>
              <a:t>(diagram)</a:t>
            </a:r>
            <a:r>
              <a:rPr lang="ko-KR" altLang="en-US" dirty="0" smtClean="0"/>
              <a:t>는 프로그래밍 </a:t>
            </a:r>
            <a:r>
              <a:rPr lang="ko-KR" altLang="en-US" dirty="0"/>
              <a:t>과정에서 프로그램의 설계도의 역할을 담당</a:t>
            </a:r>
          </a:p>
          <a:p>
            <a:pPr lvl="1" latinLnBrk="0"/>
            <a:r>
              <a:rPr lang="ko-KR" altLang="en-US" dirty="0"/>
              <a:t>순서도를 바탕으로 명확하고 논리적인 프로그램을 작성</a:t>
            </a:r>
          </a:p>
          <a:p>
            <a:pPr lvl="1" latinLnBrk="0"/>
            <a:r>
              <a:rPr lang="ko-KR" altLang="en-US" dirty="0"/>
              <a:t>순서도는 일의 흐름을 나타내기 때문에 ‘흐름도’라고도 함 </a:t>
            </a:r>
          </a:p>
          <a:p>
            <a:pPr lvl="1" latinLnBrk="0"/>
            <a:r>
              <a:rPr lang="ko-KR" altLang="en-US" dirty="0"/>
              <a:t>순서도는 반드시 컴퓨터의 이용을 전제로 하는 것은 아님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9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순서도와 순서도 작성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순서도의 종류와 동영상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순서도에는 개략 순서도와 상세 순서도의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</a:p>
          <a:p>
            <a:pPr lvl="1" latinLnBrk="0"/>
            <a:r>
              <a:rPr lang="ko-KR" altLang="en-US" dirty="0"/>
              <a:t>개략 순서도는 전체를 작업 단위로 개괄적으로 작성 </a:t>
            </a:r>
          </a:p>
          <a:p>
            <a:pPr lvl="1" latinLnBrk="0"/>
            <a:r>
              <a:rPr lang="ko-KR" altLang="en-US" dirty="0"/>
              <a:t>상세 순서도는 실행 가능하도록 줄 단위로 상세하게 작성 </a:t>
            </a:r>
          </a:p>
          <a:p>
            <a:pPr lvl="1" latinLnBrk="0"/>
            <a:r>
              <a:rPr lang="ko-KR" altLang="en-US" dirty="0"/>
              <a:t>상세 순서도를 그린 후 컴퓨터 프로그램 작성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순서도와 순서도 작성 규칙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46" y="1201986"/>
            <a:ext cx="2842787" cy="556134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27" y="1214442"/>
            <a:ext cx="2914732" cy="5643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" y="30781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개략 순서도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2708" y="30781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3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4.1.2 </a:t>
            </a:r>
            <a:r>
              <a:rPr lang="ko-KR" altLang="en-US" dirty="0"/>
              <a:t>순서도와 순서도 작성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순서도의 기호와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기호의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의미를 이용하여 표현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국제 표준 </a:t>
            </a:r>
            <a:endParaRPr lang="ko-KR" altLang="en-US" dirty="0"/>
          </a:p>
        </p:txBody>
      </p:sp>
      <p:pic>
        <p:nvPicPr>
          <p:cNvPr id="4" name="Picture 2" descr="D:\작업완료\소프트웨어와컴퓨팅사고\소프트웨어와컴퓨팅사고_그림파일\4장\표4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9" b="2910"/>
          <a:stretch/>
        </p:blipFill>
        <p:spPr bwMode="auto">
          <a:xfrm>
            <a:off x="931630" y="2014627"/>
            <a:ext cx="7234595" cy="47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lecture1-ch1</Template>
  <TotalTime>4915</TotalTime>
  <Words>1707</Words>
  <Application>Microsoft Office PowerPoint</Application>
  <PresentationFormat>사용자 지정</PresentationFormat>
  <Paragraphs>291</Paragraphs>
  <Slides>50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Level</vt:lpstr>
      <vt:lpstr>PowerPoint 프레젠테이션</vt:lpstr>
      <vt:lpstr>목표</vt:lpstr>
      <vt:lpstr>4.1.1 코딩과 의사코드</vt:lpstr>
      <vt:lpstr>4.1.1 코딩과 의사코드</vt:lpstr>
      <vt:lpstr>4.1.1 코딩과 의사코드</vt:lpstr>
      <vt:lpstr>4.1.2 순서도와 순서도 작성 규칙</vt:lpstr>
      <vt:lpstr>4.1.2 순서도와 순서도 작성 규칙</vt:lpstr>
      <vt:lpstr>4.1.2 순서도와 순서도 작성 규칙</vt:lpstr>
      <vt:lpstr>4.1.2 순서도와 순서도 작성 규칙</vt:lpstr>
      <vt:lpstr>주요 순서도 기호 사용 예</vt:lpstr>
      <vt:lpstr>주요 순서도 기호 사용 예</vt:lpstr>
      <vt:lpstr>주요 순서도 기호 사용 예</vt:lpstr>
      <vt:lpstr>주요 순서도 기호 사용 예</vt:lpstr>
      <vt:lpstr>4.1.2 순서도와 순서도 작성 규칙</vt:lpstr>
      <vt:lpstr>4.1.2 순서도와 순서도 작성 규칙</vt:lpstr>
      <vt:lpstr>4.1.2 순서도와 순서도 작성 규칙</vt:lpstr>
      <vt:lpstr>4.1.2 순서도와 순서도 작성 규칙</vt:lpstr>
      <vt:lpstr>4.1.3 순서도의 표현</vt:lpstr>
      <vt:lpstr>4.1.3 순서도의 표현</vt:lpstr>
      <vt:lpstr>4.1.3 순서도의 표현</vt:lpstr>
      <vt:lpstr>순서도 그리는 무료 도구 (draw.io)</vt:lpstr>
      <vt:lpstr>순서도 그리는 무료 도구 (draw.io)</vt:lpstr>
      <vt:lpstr>draw.io 설치 및 활용</vt:lpstr>
      <vt:lpstr>draw.io 설치 및 활용</vt:lpstr>
      <vt:lpstr>draw.io 설치 및 활용</vt:lpstr>
      <vt:lpstr>draw.io 설치 및 활용</vt:lpstr>
      <vt:lpstr>draw.io 설치 및 활용</vt:lpstr>
      <vt:lpstr>draw.io 설치 및 활용</vt:lpstr>
      <vt:lpstr>draw.io 설치 및 활용</vt:lpstr>
      <vt:lpstr>순서도 실습 #01</vt:lpstr>
      <vt:lpstr>순서도 실습 #02</vt:lpstr>
      <vt:lpstr>순서도 실습 #03</vt:lpstr>
      <vt:lpstr>순서도 실습 #04</vt:lpstr>
      <vt:lpstr>순서도 실습 #5</vt:lpstr>
      <vt:lpstr>순서도 실습 #6</vt:lpstr>
      <vt:lpstr>순서도 실습 #7</vt:lpstr>
      <vt:lpstr>순서도 실습 #8</vt:lpstr>
      <vt:lpstr>파이썬 및 기타 생산성 소프트웨어 설치</vt:lpstr>
      <vt:lpstr>파이썬 설치</vt:lpstr>
      <vt:lpstr>파이썬 설치</vt:lpstr>
      <vt:lpstr>파이썬 설치</vt:lpstr>
      <vt:lpstr>파이썬 설치</vt:lpstr>
      <vt:lpstr>Notepad++ 설치(https://notepad-plus-plus.org/)</vt:lpstr>
      <vt:lpstr>Atom(https://atom.io/)</vt:lpstr>
      <vt:lpstr>Visual Studio Code (https://code.visualstudio.com/)</vt:lpstr>
      <vt:lpstr>Notepad2 설치(http://www.flos-freeware.ch/notepad2.html)</vt:lpstr>
      <vt:lpstr>파이썬 코드 실행</vt:lpstr>
      <vt:lpstr>파이썬 코드 실행</vt:lpstr>
      <vt:lpstr>파이썬 코드 실행</vt:lpstr>
      <vt:lpstr>실습 과제 #01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A150</cp:lastModifiedBy>
  <cp:revision>414</cp:revision>
  <dcterms:created xsi:type="dcterms:W3CDTF">2016-06-18T02:05:47Z</dcterms:created>
  <dcterms:modified xsi:type="dcterms:W3CDTF">2017-04-03T02:17:50Z</dcterms:modified>
</cp:coreProperties>
</file>