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1" r:id="rId2"/>
    <p:sldId id="289" r:id="rId3"/>
    <p:sldId id="290" r:id="rId4"/>
    <p:sldId id="291" r:id="rId5"/>
    <p:sldId id="292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8" r:id="rId16"/>
    <p:sldId id="293" r:id="rId17"/>
    <p:sldId id="28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5D836-DCAB-4D66-B76B-BDE9B441617E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3B08F-59C0-422B-A5B8-C0D53DF5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9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C0630CF0-BC02-426C-B136-561BCEFB0FA1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2333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7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1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05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68413"/>
            <a:ext cx="5384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268413"/>
            <a:ext cx="5384800" cy="23542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197600" y="3775075"/>
            <a:ext cx="5384800" cy="2355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9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2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384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0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3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287"/>
            <a:ext cx="10972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40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287"/>
            <a:ext cx="10972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3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4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5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09728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+mn-lt"/>
              </a:defRPr>
            </a:lvl1pPr>
          </a:lstStyle>
          <a:p>
            <a:fld id="{D9670538-6A58-41A5-B170-E1CC6B03D650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6967" y="623728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맑은 고딕" panose="020B0503020000020004" pitchFamily="50" charset="-127"/>
              </a:defRPr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1781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1847851" y="642939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2017</a:t>
              </a:r>
              <a:r>
                <a:rPr kumimoji="0" lang="ko-KR" altLang="en-US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학년도 </a:t>
              </a:r>
              <a:r>
                <a:rPr kumimoji="0" lang="en-US" altLang="ko-KR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  <a:r>
                <a:rPr kumimoji="0" lang="ko-KR" altLang="en-US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학기</a:t>
              </a:r>
              <a:endParaRPr kumimoji="0" lang="en-US" altLang="ko-KR" sz="28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컴퓨팅 사고와 문제 해결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I</a:t>
              </a:r>
              <a:endParaRPr kumimoji="0" lang="en-US" altLang="ko-KR" sz="44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Note </a:t>
              </a:r>
              <a:r>
                <a:rPr kumimoji="0" lang="en-US" altLang="ko-KR" sz="4400" b="1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#</a:t>
              </a:r>
              <a:r>
                <a:rPr kumimoji="0" lang="en-US" altLang="ko-KR" sz="4400" b="1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07</a:t>
              </a:r>
              <a:endParaRPr kumimoji="0" lang="en-US" altLang="ko-KR" sz="4400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1884364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2927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kern="1200" dirty="0" smtClean="0">
                <a:latin typeface="+mn-ea"/>
              </a:rPr>
              <a:t>2017</a:t>
            </a:r>
            <a:r>
              <a:rPr sz="2600" kern="1200" dirty="0" smtClean="0">
                <a:latin typeface="+mn-ea"/>
              </a:rPr>
              <a:t>년 </a:t>
            </a:r>
            <a:r>
              <a:rPr lang="en-US" sz="2600" kern="1200" dirty="0" smtClean="0">
                <a:latin typeface="+mn-ea"/>
              </a:rPr>
              <a:t>1</a:t>
            </a:r>
            <a:r>
              <a:rPr sz="2600" kern="1200" dirty="0" smtClean="0">
                <a:latin typeface="+mn-ea"/>
              </a:rPr>
              <a:t>학기</a:t>
            </a:r>
            <a:endParaRPr sz="2600" kern="1200" dirty="0">
              <a:latin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sz="2600" kern="1200" dirty="0">
                <a:latin typeface="+mn-ea"/>
              </a:rPr>
              <a:t>조용주</a:t>
            </a:r>
            <a:endParaRPr lang="en-US" altLang="ko-KR" sz="2600" kern="1200" dirty="0">
              <a:latin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>
                <a:latin typeface="+mn-ea"/>
              </a:rPr>
              <a:t>ycho@smu.ac.kr</a:t>
            </a:r>
            <a:endParaRPr sz="2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9413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문제 정의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청소 로봇을 직접 조종해가면서 경로를 작성할 수 없으므로 컴퓨터를 이용해서 경로를 작성하고 검증해서 경로가 완성이 되면 그 때 청소 로봇에 입력</a:t>
            </a:r>
            <a:endParaRPr lang="en-US" altLang="ko-KR" dirty="0" smtClean="0"/>
          </a:p>
          <a:p>
            <a:r>
              <a:rPr lang="ko-KR" altLang="en-US" dirty="0" smtClean="0"/>
              <a:t>컴퓨터로 처리하기 위해서 강호 방에 있는 가구나 물건 등이 배치되어 있는 모양을 파악해야 함</a:t>
            </a:r>
            <a:endParaRPr lang="en-US" altLang="ko-KR" dirty="0" smtClean="0"/>
          </a:p>
          <a:p>
            <a:r>
              <a:rPr lang="ko-KR" altLang="en-US" dirty="0" smtClean="0"/>
              <a:t>강호 방의 모양을 평면도 형태로 그림을 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 프로그래밍을 통해 평면도 위에서 로봇이 지나가는 경로를 파악한 후에 그 명령어를 로봇에 입력하는 것으로 문제를 해결하려 함</a:t>
            </a:r>
            <a:endParaRPr lang="en-US" altLang="ko-KR" dirty="0" smtClean="0"/>
          </a:p>
          <a:p>
            <a:r>
              <a:rPr lang="ko-KR" altLang="en-US" dirty="0" smtClean="0"/>
              <a:t>청소 로봇이 지나가기만 하면 그 주변에 있는 부분은 모두 청소가 되는 것으로 가정</a:t>
            </a:r>
            <a:endParaRPr lang="en-US" altLang="ko-KR" dirty="0" smtClean="0"/>
          </a:p>
          <a:p>
            <a:r>
              <a:rPr lang="ko-KR" altLang="en-US" dirty="0"/>
              <a:t>강호 방에 있는 가구나 청소 로봇이 피해야 할 장애물들은 평면도 형태로 그림을 만들어서 사용</a:t>
            </a:r>
            <a:endParaRPr lang="en-US" altLang="ko-KR" dirty="0"/>
          </a:p>
          <a:p>
            <a:r>
              <a:rPr lang="ko-KR" altLang="en-US" dirty="0" err="1"/>
              <a:t>파이썬에</a:t>
            </a:r>
            <a:r>
              <a:rPr lang="ko-KR" altLang="en-US" dirty="0"/>
              <a:t> 있는 </a:t>
            </a:r>
            <a:r>
              <a:rPr lang="ko-KR" altLang="en-US" dirty="0" err="1"/>
              <a:t>터틀</a:t>
            </a:r>
            <a:r>
              <a:rPr lang="ko-KR" altLang="en-US" dirty="0"/>
              <a:t> 그래픽스 기능을 </a:t>
            </a:r>
            <a:r>
              <a:rPr lang="ko-KR" altLang="en-US" dirty="0" smtClean="0"/>
              <a:t>이용하여 </a:t>
            </a:r>
            <a:r>
              <a:rPr lang="ko-KR" altLang="en-US" dirty="0"/>
              <a:t>청소 로봇을 </a:t>
            </a:r>
            <a:r>
              <a:rPr lang="ko-KR" altLang="en-US" dirty="0" smtClean="0"/>
              <a:t>시뮬레이션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7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분해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강호의 방에 대한 평면도를 그리는 작업</a:t>
            </a:r>
            <a:endParaRPr lang="en-US" altLang="ko-KR" dirty="0" smtClean="0"/>
          </a:p>
          <a:p>
            <a:r>
              <a:rPr lang="ko-KR" altLang="en-US" dirty="0" smtClean="0"/>
              <a:t>강호 방의 평면도를 </a:t>
            </a:r>
            <a:r>
              <a:rPr lang="ko-KR" altLang="en-US" dirty="0" err="1" smtClean="0"/>
              <a:t>터틀</a:t>
            </a:r>
            <a:r>
              <a:rPr lang="ko-KR" altLang="en-US" dirty="0" smtClean="0"/>
              <a:t> 그래픽스에서 바탕 화면에 띄워서 그 위에서 거북이 로봇을 움직일 수 있도록 하는 작업</a:t>
            </a:r>
            <a:endParaRPr lang="en-US" altLang="ko-KR" dirty="0" smtClean="0"/>
          </a:p>
          <a:p>
            <a:r>
              <a:rPr lang="ko-KR" altLang="en-US" dirty="0" smtClean="0"/>
              <a:t>평면도를 바탕으로 </a:t>
            </a:r>
            <a:r>
              <a:rPr lang="ko-KR" altLang="en-US" dirty="0" err="1" smtClean="0"/>
              <a:t>터틀</a:t>
            </a:r>
            <a:r>
              <a:rPr lang="ko-KR" altLang="en-US" dirty="0" smtClean="0"/>
              <a:t> 그래픽스 기능을 이용해서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프로그램을 작성</a:t>
            </a:r>
            <a:endParaRPr lang="en-US" altLang="ko-KR" dirty="0" smtClean="0"/>
          </a:p>
          <a:p>
            <a:pPr lvl="1"/>
            <a:r>
              <a:rPr lang="ko-KR" altLang="en-US" dirty="0"/>
              <a:t>방을 한 개의 영역으로 가정하고 청소 로봇을 이동시키는 방법</a:t>
            </a:r>
          </a:p>
          <a:p>
            <a:pPr lvl="1"/>
            <a:r>
              <a:rPr lang="ko-KR" altLang="en-US" dirty="0" smtClean="0"/>
              <a:t>방을 몇 개의 영역으로 나누어서 청소 로봇을 이동시키는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3277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해결 과정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5901369" cy="4862512"/>
          </a:xfrm>
        </p:spPr>
        <p:txBody>
          <a:bodyPr/>
          <a:lstStyle/>
          <a:p>
            <a:r>
              <a:rPr lang="ko-KR" altLang="en-US" dirty="0" smtClean="0"/>
              <a:t>평면도 그리기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강호 방의 평면도는 순서도를 그릴 때 사용했던 </a:t>
            </a:r>
            <a:r>
              <a:rPr lang="en-US" altLang="ko-KR" dirty="0" smtClean="0"/>
              <a:t>Draw.io </a:t>
            </a:r>
            <a:r>
              <a:rPr lang="ko-KR" altLang="en-US" dirty="0" smtClean="0"/>
              <a:t>도구의 </a:t>
            </a:r>
            <a:r>
              <a:rPr lang="en-US" altLang="ko-KR" dirty="0" smtClean="0"/>
              <a:t>Floorplan </a:t>
            </a:r>
            <a:r>
              <a:rPr lang="ko-KR" altLang="en-US" dirty="0" smtClean="0"/>
              <a:t>템플릿을 이용해서 그렸음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픽셀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개가 </a:t>
            </a:r>
            <a:r>
              <a:rPr lang="en-US" altLang="ko-KR" dirty="0" smtClean="0"/>
              <a:t>1cm</a:t>
            </a:r>
            <a:r>
              <a:rPr lang="ko-KR" altLang="en-US" dirty="0" smtClean="0"/>
              <a:t>에 해당됨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16" y="1268413"/>
            <a:ext cx="4884929" cy="532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5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Draw.io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Floorplans </a:t>
            </a:r>
            <a:r>
              <a:rPr lang="ko-KR" altLang="en-US" dirty="0" smtClean="0"/>
              <a:t>템플릿 선택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7096117" y="2302524"/>
            <a:ext cx="4864530" cy="3398801"/>
            <a:chOff x="0" y="1693939"/>
            <a:chExt cx="6870853" cy="48006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253" y="1693939"/>
              <a:ext cx="6705600" cy="4800600"/>
            </a:xfrm>
            <a:prstGeom prst="rect">
              <a:avLst/>
            </a:prstGeom>
          </p:spPr>
        </p:pic>
        <p:sp>
          <p:nvSpPr>
            <p:cNvPr id="8" name="타원 7"/>
            <p:cNvSpPr/>
            <p:nvPr/>
          </p:nvSpPr>
          <p:spPr bwMode="auto">
            <a:xfrm>
              <a:off x="0" y="4412091"/>
              <a:ext cx="1828800" cy="653734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Char char="•"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3" y="1472591"/>
            <a:ext cx="6781046" cy="5287366"/>
          </a:xfrm>
          <a:prstGeom prst="rect">
            <a:avLst/>
          </a:prstGeom>
        </p:spPr>
      </p:pic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타원 11"/>
          <p:cNvSpPr/>
          <p:nvPr/>
        </p:nvSpPr>
        <p:spPr bwMode="auto">
          <a:xfrm>
            <a:off x="0" y="6106223"/>
            <a:ext cx="1828800" cy="65373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•"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1160086" y="5244029"/>
            <a:ext cx="917559" cy="55562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•"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8355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터틀</a:t>
            </a:r>
            <a:r>
              <a:rPr lang="ko-KR" altLang="en-US" dirty="0" smtClean="0"/>
              <a:t> 그래픽스에서 배경 화면 설정하기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</a:t>
            </a:r>
            <a:r>
              <a:rPr lang="ko-KR" altLang="en-US" dirty="0" smtClean="0"/>
              <a:t> 그래픽스기능에서는 거북이 로봇이 움직이는 캔버스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플레이 그라운드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배경 화면을 이미지로 대체하는 것이 가능</a:t>
            </a:r>
            <a:endParaRPr lang="en-US" altLang="ko-KR" dirty="0" smtClean="0"/>
          </a:p>
          <a:p>
            <a:r>
              <a:rPr lang="ko-KR" altLang="en-US" dirty="0" smtClean="0"/>
              <a:t>배경화면에 사용될 이미지는 </a:t>
            </a:r>
            <a:r>
              <a:rPr lang="en-US" altLang="ko-KR" dirty="0" smtClean="0"/>
              <a:t>gif </a:t>
            </a:r>
            <a:r>
              <a:rPr lang="ko-KR" altLang="en-US" dirty="0" smtClean="0"/>
              <a:t>포맷을 저장된 것들이 가장 안정적으로 지원됨</a:t>
            </a:r>
            <a:endParaRPr lang="en-US" altLang="ko-KR" dirty="0" smtClean="0"/>
          </a:p>
          <a:p>
            <a:r>
              <a:rPr lang="ko-KR" altLang="en-US" dirty="0" smtClean="0"/>
              <a:t>배경이미지를 지정하는 코드는 아래와 같음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Draw.io</a:t>
            </a:r>
            <a:r>
              <a:rPr lang="ko-KR" altLang="en-US" dirty="0" smtClean="0"/>
              <a:t>에서는 저장할 수 있는 이미지 파일의 종류에 </a:t>
            </a:r>
            <a:r>
              <a:rPr lang="en-US" altLang="ko-KR" dirty="0" smtClean="0"/>
              <a:t>gif</a:t>
            </a:r>
            <a:r>
              <a:rPr lang="ko-KR" altLang="en-US" dirty="0" smtClean="0"/>
              <a:t>가 없으므로 다른 도구를 이용해서 변환시켜야 함</a:t>
            </a:r>
            <a:endParaRPr lang="en-US" altLang="ko-KR" dirty="0" smtClean="0"/>
          </a:p>
          <a:p>
            <a:r>
              <a:rPr lang="ko-KR" altLang="en-US" dirty="0" smtClean="0"/>
              <a:t>윈도우에서는 이미 윈도우에 있는 </a:t>
            </a:r>
            <a:r>
              <a:rPr lang="en-US" altLang="ko-KR" dirty="0" smtClean="0"/>
              <a:t>"</a:t>
            </a:r>
            <a:r>
              <a:rPr lang="ko-KR" altLang="en-US" dirty="0" err="1" smtClean="0"/>
              <a:t>그림판</a:t>
            </a:r>
            <a:r>
              <a:rPr lang="en-US" altLang="ko-KR" dirty="0" smtClean="0"/>
              <a:t>(mspaint.exe)" </a:t>
            </a:r>
            <a:r>
              <a:rPr lang="ko-KR" altLang="en-US" dirty="0" smtClean="0"/>
              <a:t>프로그램을 이용해서 변환 가능</a:t>
            </a:r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22833" y="3350828"/>
            <a:ext cx="6297142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import turtle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wn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turtle.Screen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wn.bgpic</a:t>
            </a:r>
            <a:r>
              <a:rPr kumimoji="0" lang="en-US" altLang="ko-KR" dirty="0">
                <a:latin typeface="Consolas" panose="020B0609020204030204" pitchFamily="49" charset="0"/>
              </a:rPr>
              <a:t>("GanghoRoomFloorplan.gif")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5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해결 과정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268412"/>
            <a:ext cx="5435601" cy="5328341"/>
          </a:xfrm>
        </p:spPr>
        <p:txBody>
          <a:bodyPr/>
          <a:lstStyle/>
          <a:p>
            <a:r>
              <a:rPr lang="ko-KR" altLang="en-US" dirty="0" smtClean="0"/>
              <a:t>강호의 방을 청소할 수 있도록 청소 로봇의 경로를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</a:t>
            </a:r>
            <a:r>
              <a:rPr lang="ko-KR" altLang="en-US" dirty="0" smtClean="0"/>
              <a:t> 그래픽스 기능을 이용해서 작성할 것</a:t>
            </a:r>
            <a:endParaRPr lang="en-US" altLang="ko-KR" dirty="0" smtClean="0"/>
          </a:p>
          <a:p>
            <a:r>
              <a:rPr lang="ko-KR" altLang="en-US" dirty="0" smtClean="0"/>
              <a:t>순서도를 먼저 작성하고 코드 작성</a:t>
            </a:r>
            <a:endParaRPr lang="en-US" altLang="ko-KR" dirty="0" smtClean="0"/>
          </a:p>
          <a:p>
            <a:r>
              <a:rPr lang="en-US" altLang="ko-KR" dirty="0" smtClean="0"/>
              <a:t>e-campus</a:t>
            </a:r>
            <a:r>
              <a:rPr lang="ko-KR" altLang="en-US" dirty="0"/>
              <a:t>의 </a:t>
            </a:r>
            <a:r>
              <a:rPr lang="en-US" altLang="ko-KR" dirty="0"/>
              <a:t>GanghoRoomFloorplan.gif</a:t>
            </a:r>
            <a:r>
              <a:rPr lang="ko-KR" altLang="en-US" dirty="0"/>
              <a:t>를 사용할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err="1" smtClean="0"/>
              <a:t>파랑색은</a:t>
            </a:r>
            <a:r>
              <a:rPr lang="ko-KR" altLang="en-US" dirty="0" smtClean="0"/>
              <a:t> 그림을 그리면서 이동</a:t>
            </a:r>
            <a:endParaRPr lang="en-US" altLang="ko-KR" dirty="0" smtClean="0"/>
          </a:p>
          <a:p>
            <a:r>
              <a:rPr lang="ko-KR" altLang="en-US" dirty="0" smtClean="0"/>
              <a:t>오렌지색은 그림을 그리지 않으면서 이동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6382916" y="1345927"/>
            <a:ext cx="4884929" cy="5328341"/>
            <a:chOff x="5544716" y="1268413"/>
            <a:chExt cx="4884929" cy="532834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716" y="1268413"/>
              <a:ext cx="4884929" cy="5328341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cxnSp>
          <p:nvCxnSpPr>
            <p:cNvPr id="8" name="직선 화살표 연결선 7"/>
            <p:cNvCxnSpPr/>
            <p:nvPr/>
          </p:nvCxnSpPr>
          <p:spPr bwMode="auto">
            <a:xfrm flipV="1">
              <a:off x="7652132" y="2095500"/>
              <a:ext cx="0" cy="2057400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직선 화살표 연결선 10"/>
            <p:cNvCxnSpPr/>
            <p:nvPr/>
          </p:nvCxnSpPr>
          <p:spPr bwMode="auto">
            <a:xfrm flipV="1">
              <a:off x="7677361" y="2095499"/>
              <a:ext cx="2082188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/>
            <p:cNvCxnSpPr/>
            <p:nvPr/>
          </p:nvCxnSpPr>
          <p:spPr bwMode="auto">
            <a:xfrm>
              <a:off x="9155017" y="2311400"/>
              <a:ext cx="60453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6" name="직선 화살표 연결선 15"/>
            <p:cNvCxnSpPr/>
            <p:nvPr/>
          </p:nvCxnSpPr>
          <p:spPr bwMode="auto">
            <a:xfrm flipH="1" flipV="1">
              <a:off x="9170624" y="2391119"/>
              <a:ext cx="17443" cy="1277498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1" name="직선 화살표 연결선 20"/>
            <p:cNvCxnSpPr/>
            <p:nvPr/>
          </p:nvCxnSpPr>
          <p:spPr bwMode="auto">
            <a:xfrm flipV="1">
              <a:off x="7727950" y="3600450"/>
              <a:ext cx="1364849" cy="6350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3" name="직선 화살표 연결선 22"/>
            <p:cNvCxnSpPr/>
            <p:nvPr/>
          </p:nvCxnSpPr>
          <p:spPr bwMode="auto">
            <a:xfrm flipV="1">
              <a:off x="7727950" y="3668618"/>
              <a:ext cx="0" cy="968717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6" name="직선 화살표 연결선 25"/>
            <p:cNvCxnSpPr/>
            <p:nvPr/>
          </p:nvCxnSpPr>
          <p:spPr bwMode="auto">
            <a:xfrm>
              <a:off x="5607050" y="4629150"/>
              <a:ext cx="2070311" cy="8185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0" name="직선 화살표 연결선 29"/>
            <p:cNvCxnSpPr/>
            <p:nvPr/>
          </p:nvCxnSpPr>
          <p:spPr bwMode="auto">
            <a:xfrm>
              <a:off x="5607050" y="4845050"/>
              <a:ext cx="204508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직선 화살표 연결선 31"/>
            <p:cNvCxnSpPr/>
            <p:nvPr/>
          </p:nvCxnSpPr>
          <p:spPr bwMode="auto">
            <a:xfrm flipV="1">
              <a:off x="7677361" y="4637336"/>
              <a:ext cx="12700" cy="1604714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4" name="직선 화살표 연결선 33"/>
            <p:cNvCxnSpPr/>
            <p:nvPr/>
          </p:nvCxnSpPr>
          <p:spPr bwMode="auto">
            <a:xfrm flipV="1">
              <a:off x="7791068" y="5295900"/>
              <a:ext cx="12700" cy="94615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직선 화살표 연결선 34"/>
            <p:cNvCxnSpPr/>
            <p:nvPr/>
          </p:nvCxnSpPr>
          <p:spPr bwMode="auto">
            <a:xfrm>
              <a:off x="7866885" y="5295900"/>
              <a:ext cx="2070311" cy="8185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직선 화살표 연결선 37"/>
            <p:cNvCxnSpPr/>
            <p:nvPr/>
          </p:nvCxnSpPr>
          <p:spPr bwMode="auto">
            <a:xfrm>
              <a:off x="7652132" y="4152900"/>
              <a:ext cx="2285064" cy="1131717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7184211" y="405261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시작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944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#9-3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해결 과정 작성에서 보인 그림을 바탕으로 프로그램 작성 후 검증</a:t>
            </a:r>
            <a:endParaRPr lang="en-US" altLang="ko-KR" dirty="0" smtClean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코드를 </a:t>
            </a:r>
            <a:r>
              <a:rPr lang="en-US" altLang="ko-KR" dirty="0" smtClean="0"/>
              <a:t>prac9-3.py</a:t>
            </a:r>
            <a:r>
              <a:rPr lang="ko-KR" altLang="en-US" dirty="0" smtClean="0"/>
              <a:t>로 저장하고 애니메이션 형태로 볼 수 있도록 작성할 것</a:t>
            </a:r>
            <a:endParaRPr lang="en-US" altLang="ko-KR" dirty="0" smtClean="0"/>
          </a:p>
          <a:p>
            <a:r>
              <a:rPr lang="ko-KR" altLang="en-US" dirty="0" smtClean="0"/>
              <a:t>애니메이션 스피드는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r>
              <a:rPr lang="ko-KR" altLang="en-US" smtClean="0"/>
              <a:t>애니메이션 종료 후에 화면이 자동으로 사라지지 않도록 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84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실습과제 </a:t>
            </a:r>
            <a:r>
              <a:rPr lang="en-US" altLang="ko-KR" dirty="0" smtClean="0"/>
              <a:t>#03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본인이 상상하는 방의 구조를 종이 위에 손으로 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 찍고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청소 로봇의 경로를 작성할 것</a:t>
            </a:r>
            <a:endParaRPr lang="en-US" altLang="ko-KR" dirty="0" smtClean="0"/>
          </a:p>
          <a:p>
            <a:r>
              <a:rPr lang="ko-KR" altLang="en-US" dirty="0" smtClean="0"/>
              <a:t>핸드폰으로 종이에 그린 방의 평면도를 사진으로 찍어서 컴퓨터로 옮길 것</a:t>
            </a:r>
            <a:endParaRPr lang="en-US" altLang="ko-KR" dirty="0" smtClean="0"/>
          </a:p>
          <a:p>
            <a:r>
              <a:rPr lang="ko-KR" altLang="en-US" dirty="0" smtClean="0"/>
              <a:t>핸드폰 카메라로 촬영한 영상의 이미지 해상도가 너무 높을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캔버스 크기에 맞춰 낮출 것</a:t>
            </a:r>
            <a:endParaRPr lang="en-US" altLang="ko-KR" dirty="0" smtClean="0"/>
          </a:p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프로그램을 이용해서 </a:t>
            </a:r>
            <a:r>
              <a:rPr lang="en-US" altLang="ko-KR" dirty="0" smtClean="0"/>
              <a:t>jpg </a:t>
            </a:r>
            <a:r>
              <a:rPr lang="ko-KR" altLang="en-US" dirty="0" smtClean="0"/>
              <a:t>이미지를 </a:t>
            </a:r>
            <a:r>
              <a:rPr lang="en-US" altLang="ko-KR" dirty="0" smtClean="0"/>
              <a:t>gif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r>
              <a:rPr lang="ko-KR" altLang="en-US" dirty="0" smtClean="0"/>
              <a:t>문제 정의</a:t>
            </a:r>
            <a:endParaRPr lang="en-US" altLang="ko-KR" dirty="0" smtClean="0"/>
          </a:p>
          <a:p>
            <a:r>
              <a:rPr lang="ko-KR" altLang="en-US" dirty="0" smtClean="0"/>
              <a:t>문제 분해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종이에 그림 그리기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핸드폰 사진 컴퓨터로 옮기기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작성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문제 해결 과정 작성</a:t>
            </a:r>
            <a:endParaRPr lang="en-US" altLang="ko-KR" dirty="0" smtClean="0"/>
          </a:p>
          <a:p>
            <a:r>
              <a:rPr lang="ko-KR" altLang="en-US" dirty="0" smtClean="0"/>
              <a:t>프로그램 작성하고 검증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52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</a:t>
            </a:r>
            <a:r>
              <a:rPr lang="en-US" altLang="ko-KR" dirty="0" smtClean="0"/>
              <a:t>9-1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거북이 로봇의 움직임을 애니메이션처럼 보여주기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아래 코드를 텍스트 에디터를 이용해서 작성하고 </a:t>
            </a:r>
            <a:r>
              <a:rPr lang="en-US" altLang="ko-KR" dirty="0" smtClean="0"/>
              <a:t>"DrawRect.py"</a:t>
            </a:r>
            <a:r>
              <a:rPr lang="ko-KR" altLang="en-US" dirty="0" smtClean="0"/>
              <a:t>라는 파일 이름으로 저장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저장할 때 </a:t>
            </a:r>
            <a:r>
              <a:rPr lang="en-US" altLang="ko-KR" dirty="0" smtClean="0"/>
              <a:t>UTF-8 </a:t>
            </a:r>
            <a:r>
              <a:rPr lang="ko-KR" altLang="en-US" dirty="0" smtClean="0"/>
              <a:t>형식으로 저장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파일을 저장했던 폴더 이름을 기억하기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c:\temp\DrawRect.py)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389533" y="2769803"/>
            <a:ext cx="6297142" cy="378565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import turtle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wn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turtle.Screen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turtle.Turtle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t1.forward(100)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t1.right(90)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t1.forward(100)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t1.right(90)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t1.forward(100)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t1.right(90)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t1.forward(100)</a:t>
            </a:r>
          </a:p>
        </p:txBody>
      </p:sp>
    </p:spTree>
    <p:extLst>
      <p:ext uri="{BB962C8B-B14F-4D97-AF65-F5344CB8AC3E}">
        <p14:creationId xmlns:p14="http://schemas.microsoft.com/office/powerpoint/2010/main" val="395986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#9-1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커맨드 윈도우를 열고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Win+R</a:t>
            </a:r>
            <a:r>
              <a:rPr lang="ko-KR" altLang="en-US" dirty="0" smtClean="0"/>
              <a:t>키를 누른 후에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라고 입력 후 </a:t>
            </a:r>
            <a:r>
              <a:rPr lang="ko-KR" altLang="en-US" dirty="0" err="1" smtClean="0"/>
              <a:t>엔터키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현재 경로를 아까 </a:t>
            </a:r>
            <a:r>
              <a:rPr lang="en-US" altLang="ko-KR" dirty="0" smtClean="0"/>
              <a:t>DrawRect.py</a:t>
            </a:r>
            <a:r>
              <a:rPr lang="ko-KR" altLang="en-US" dirty="0" smtClean="0"/>
              <a:t>를 저장했던 폴더로 변경 </a:t>
            </a: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cd c:\temp</a:t>
            </a:r>
          </a:p>
          <a:p>
            <a:r>
              <a:rPr lang="ko-KR" altLang="en-US" dirty="0" smtClean="0"/>
              <a:t>커맨드 윈도우의 </a:t>
            </a:r>
            <a:r>
              <a:rPr lang="ko-KR" altLang="en-US" dirty="0" err="1" smtClean="0"/>
              <a:t>명령행</a:t>
            </a:r>
            <a:r>
              <a:rPr lang="en-US" altLang="ko-KR" dirty="0" smtClean="0"/>
              <a:t>(Command line)</a:t>
            </a:r>
            <a:r>
              <a:rPr lang="ko-KR" altLang="en-US" dirty="0" smtClean="0"/>
              <a:t>에서 아래처럼 입력 후 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389533" y="3055553"/>
            <a:ext cx="6297142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c:\temp&gt; python DrawRect.py</a:t>
            </a:r>
          </a:p>
        </p:txBody>
      </p:sp>
    </p:spTree>
    <p:extLst>
      <p:ext uri="{BB962C8B-B14F-4D97-AF65-F5344CB8AC3E}">
        <p14:creationId xmlns:p14="http://schemas.microsoft.com/office/powerpoint/2010/main" val="34791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937" y="287338"/>
            <a:ext cx="11668125" cy="774700"/>
          </a:xfrm>
        </p:spPr>
        <p:txBody>
          <a:bodyPr/>
          <a:lstStyle/>
          <a:p>
            <a:r>
              <a:rPr lang="ko-KR" altLang="en-US" dirty="0" smtClean="0"/>
              <a:t>애니메이션 속도 지정 및 실행 후 화면 남기기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거북이 로봇의 그림 그리는 속도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거북이 로봇의 속도 지정은 거북이 로봇 객체</a:t>
            </a:r>
            <a:r>
              <a:rPr lang="en-US" altLang="ko-KR" dirty="0" smtClean="0"/>
              <a:t>(Turtle)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speed</a:t>
            </a:r>
            <a:r>
              <a:rPr lang="ko-KR" altLang="en-US" dirty="0" smtClean="0"/>
              <a:t>함수를 이용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실행 후에 윈도우 자동으로 사라지지 않게 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Screen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exitonclick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사용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208557" y="2130009"/>
            <a:ext cx="7525867" cy="15696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import turtle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…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turtle.Turtle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t1.speed(1) # 1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가장 느리게</a:t>
            </a:r>
            <a:r>
              <a:rPr kumimoji="0" lang="en-US" altLang="ko-KR" dirty="0" smtClean="0">
                <a:latin typeface="Consolas" panose="020B0609020204030204" pitchFamily="49" charset="0"/>
              </a:rPr>
              <a:t>, 10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가장 빠르게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208556" y="4767640"/>
            <a:ext cx="7525867" cy="193899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import turtle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wn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turtle.Screen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turtle.Turtle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t1.forward(100)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wn.exitonclick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071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#9-2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#9-1</a:t>
            </a:r>
            <a:r>
              <a:rPr lang="ko-KR" altLang="en-US" dirty="0" smtClean="0"/>
              <a:t>에서 작성했던 코드를 </a:t>
            </a:r>
            <a:r>
              <a:rPr lang="en-US" altLang="ko-KR" dirty="0" smtClean="0"/>
              <a:t>DrawRect2.py</a:t>
            </a:r>
            <a:r>
              <a:rPr lang="ko-KR" altLang="en-US" dirty="0" smtClean="0"/>
              <a:t>라고 저장</a:t>
            </a:r>
            <a:endParaRPr lang="en-US" altLang="ko-KR" dirty="0" smtClean="0"/>
          </a:p>
          <a:p>
            <a:r>
              <a:rPr lang="ko-KR" altLang="en-US" dirty="0" smtClean="0"/>
              <a:t>애니메이션 스피드를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지정하고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 후에 화면이 바로 사라지지 않도록 하는 기능을 추가 후</a:t>
            </a:r>
            <a:r>
              <a:rPr lang="en-US" altLang="ko-KR" dirty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90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"</a:t>
            </a:r>
            <a:r>
              <a:rPr lang="ko-KR" altLang="en-US" dirty="0" smtClean="0"/>
              <a:t>강호</a:t>
            </a:r>
            <a:r>
              <a:rPr lang="en-US" altLang="ko-KR" dirty="0" smtClean="0"/>
              <a:t>"</a:t>
            </a:r>
            <a:r>
              <a:rPr lang="ko-KR" altLang="en-US" dirty="0" smtClean="0"/>
              <a:t>라는 친구가 저렴하지만 기능이 부족한 청소 로봇을 구매함</a:t>
            </a:r>
            <a:endParaRPr lang="en-US" altLang="ko-KR" dirty="0" smtClean="0"/>
          </a:p>
          <a:p>
            <a:r>
              <a:rPr lang="ko-KR" altLang="en-US" dirty="0" smtClean="0"/>
              <a:t>기능이 좋은 청소 로봇은 스스로 장애물의 위치를 파악하고 피해가는 인공지능 기술을 포함하고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강호가 구매한 보급형 청소 로봇은 이미 정해진 위치에 놓인 장애물들을 피해갈 수 있도록 로봇에게 움직일 경로를 지정해주어야 함</a:t>
            </a:r>
            <a:endParaRPr lang="en-US" altLang="ko-KR" dirty="0" smtClean="0"/>
          </a:p>
          <a:p>
            <a:r>
              <a:rPr lang="ko-KR" altLang="en-US" dirty="0" smtClean="0"/>
              <a:t>사용자는 </a:t>
            </a:r>
            <a:r>
              <a:rPr lang="en-US" altLang="ko-KR" dirty="0" smtClean="0"/>
              <a:t>"</a:t>
            </a:r>
            <a:r>
              <a:rPr lang="ko-KR" altLang="en-US" dirty="0" smtClean="0"/>
              <a:t>앞으로 </a:t>
            </a:r>
            <a:r>
              <a:rPr lang="en-US" altLang="ko-KR" dirty="0" smtClean="0"/>
              <a:t>X cm", "</a:t>
            </a:r>
            <a:r>
              <a:rPr lang="ko-KR" altLang="en-US" dirty="0" smtClean="0"/>
              <a:t>왼쪽 회전 </a:t>
            </a:r>
            <a:r>
              <a:rPr lang="en-US" altLang="ko-KR" dirty="0" smtClean="0"/>
              <a:t>X </a:t>
            </a:r>
            <a:r>
              <a:rPr lang="ko-KR" altLang="en-US" dirty="0" smtClean="0"/>
              <a:t>도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오른쪽 회전 </a:t>
            </a:r>
            <a:r>
              <a:rPr lang="en-US" altLang="ko-KR" dirty="0" smtClean="0"/>
              <a:t>X</a:t>
            </a:r>
            <a:r>
              <a:rPr lang="ko-KR" altLang="en-US" dirty="0" smtClean="0"/>
              <a:t>도</a:t>
            </a:r>
            <a:r>
              <a:rPr lang="en-US" altLang="ko-KR" dirty="0" smtClean="0"/>
              <a:t>" </a:t>
            </a:r>
            <a:r>
              <a:rPr lang="ko-KR" altLang="en-US" dirty="0" smtClean="0"/>
              <a:t>같은 명령어를 입력할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청소 로봇은 이렇게 주어진 명령에 따라서 움직임</a:t>
            </a:r>
            <a:endParaRPr lang="en-US" altLang="ko-KR" dirty="0" smtClean="0"/>
          </a:p>
          <a:p>
            <a:r>
              <a:rPr lang="ko-KR" altLang="en-US" dirty="0" smtClean="0"/>
              <a:t>또한 로봇에는 어떻게 움직여야 하는 지를 설명하는 경로를 저장하는 기능이 있어 한 번 경로를 지정해두면 장애물의 위치가 바뀌지 않는 한 지속적으로 사용 가능함</a:t>
            </a:r>
            <a:endParaRPr lang="en-US" altLang="ko-KR" dirty="0" smtClean="0"/>
          </a:p>
          <a:p>
            <a:r>
              <a:rPr lang="ko-KR" altLang="en-US" dirty="0" smtClean="0"/>
              <a:t>하지만 명령을 잘못 내리면 장애물에 로봇이 부딪혀서 부서지거나 망가질 수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강호는 본인 방에서 구매한 청소 로봇을 사용할 수 </a:t>
            </a:r>
            <a:r>
              <a:rPr lang="ko-KR" altLang="en-US" dirty="0"/>
              <a:t>있도록 우리에게 </a:t>
            </a:r>
            <a:r>
              <a:rPr lang="ko-KR" altLang="en-US" dirty="0" smtClean="0"/>
              <a:t>경로 지정 명령어들을 만들어줄 것을 의뢰함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34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컴퓨팅 사고 적용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3648547"/>
            <a:ext cx="10972800" cy="2482378"/>
          </a:xfrm>
        </p:spPr>
        <p:txBody>
          <a:bodyPr/>
          <a:lstStyle/>
          <a:p>
            <a:r>
              <a:rPr lang="ko-KR" altLang="en-US" dirty="0" smtClean="0"/>
              <a:t>문제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문제를 컴퓨터를 이용해서 처리할 수 있도록 추상화</a:t>
            </a:r>
            <a:endParaRPr lang="en-US" altLang="ko-KR" dirty="0" smtClean="0"/>
          </a:p>
          <a:p>
            <a:r>
              <a:rPr lang="ko-KR" altLang="en-US" dirty="0" smtClean="0"/>
              <a:t>문제 분해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생략 가능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추상화된 문제가 한 번에 해결하기 어렵다면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문제를 좀 더 작은 문제들로 나누어서 단계적으로 해결</a:t>
            </a:r>
            <a:endParaRPr lang="en-US" altLang="ko-KR" dirty="0" smtClean="0"/>
          </a:p>
          <a:p>
            <a:r>
              <a:rPr lang="ko-KR" altLang="en-US" dirty="0" smtClean="0"/>
              <a:t>문제 해결 과정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문제를 컴퓨터로 하여금 해결할 수 있도록 세분화된 과정을 작성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의사코드</a:t>
            </a:r>
            <a:r>
              <a:rPr lang="en-US" altLang="ko-KR" dirty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90" y="1339306"/>
            <a:ext cx="11651419" cy="217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7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 사고 적용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순서도나 의사 코드 등으로 작성된 문제 풀이 과정을 컴퓨터가 이해할 수 있는 컴퓨터 프로그래밍 언어를 이용해서 기술</a:t>
            </a:r>
            <a:endParaRPr lang="en-US" altLang="ko-KR" dirty="0" smtClean="0"/>
          </a:p>
          <a:p>
            <a:r>
              <a:rPr lang="ko-KR" altLang="en-US" dirty="0" smtClean="0"/>
              <a:t>컴퓨터에서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작성된 컴퓨터 프로그래밍 언어 코드를 컴퓨터를 이용해서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컴퓨터에서 실행되는 과정에서는 사용자로부터 혹은 다른 장치로부터 입력 데이터가 요구될 수 있음</a:t>
            </a:r>
            <a:endParaRPr lang="en-US" altLang="ko-KR" dirty="0" smtClean="0"/>
          </a:p>
          <a:p>
            <a:r>
              <a:rPr lang="ko-KR" altLang="en-US" dirty="0" smtClean="0"/>
              <a:t>결과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컴퓨터를 이용해서 실행된 결과를 살펴보고 작성된 </a:t>
            </a:r>
            <a:r>
              <a:rPr lang="ko-KR" altLang="en-US" dirty="0"/>
              <a:t>문제 해결 과정이 적절한 지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 결과가 적절하게 나왔다면 문제 해결 과정은 검증된 것이고 종료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 적절한 결과가 도출되지 않았다면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 해결 과정을 다시 검토하고 프로그래밍을 한 후에 다시 컴퓨터에서 실행시키고 검사하는 작업이 반복되어야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22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컴퓨팅 사고 적용 과정의 개략적 순서도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094" y="1277466"/>
            <a:ext cx="1856354" cy="5455575"/>
          </a:xfrm>
        </p:spPr>
      </p:pic>
    </p:spTree>
    <p:extLst>
      <p:ext uri="{BB962C8B-B14F-4D97-AF65-F5344CB8AC3E}">
        <p14:creationId xmlns:p14="http://schemas.microsoft.com/office/powerpoint/2010/main" val="227699957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Char char="•"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Char char="•"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lecture1-ch1</Template>
  <TotalTime>6941</TotalTime>
  <Words>924</Words>
  <Application>Microsoft Office PowerPoint</Application>
  <PresentationFormat>와이드스크린</PresentationFormat>
  <Paragraphs>139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MingLiU</vt:lpstr>
      <vt:lpstr>新細明體</vt:lpstr>
      <vt:lpstr>맑은 고딕</vt:lpstr>
      <vt:lpstr>Book Antiqua</vt:lpstr>
      <vt:lpstr>Consolas</vt:lpstr>
      <vt:lpstr>Garamond</vt:lpstr>
      <vt:lpstr>Times New Roman</vt:lpstr>
      <vt:lpstr>Wingdings</vt:lpstr>
      <vt:lpstr>Level</vt:lpstr>
      <vt:lpstr>PowerPoint 프레젠테이션</vt:lpstr>
      <vt:lpstr>실습 #9-1</vt:lpstr>
      <vt:lpstr>실습 #9-1</vt:lpstr>
      <vt:lpstr>애니메이션 속도 지정 및 실행 후 화면 남기기</vt:lpstr>
      <vt:lpstr>실습 #9-2</vt:lpstr>
      <vt:lpstr>문제</vt:lpstr>
      <vt:lpstr>컴퓨팅 사고 적용 과정</vt:lpstr>
      <vt:lpstr>컴퓨팅 사고 적용 과정</vt:lpstr>
      <vt:lpstr>컴퓨팅 사고 적용 과정의 개략적 순서도</vt:lpstr>
      <vt:lpstr>문제 정의</vt:lpstr>
      <vt:lpstr>문제 분해</vt:lpstr>
      <vt:lpstr>문제 해결 과정 작성</vt:lpstr>
      <vt:lpstr>Draw.io에서 Floorplans 템플릿 선택</vt:lpstr>
      <vt:lpstr>터틀 그래픽스에서 배경 화면 설정하기</vt:lpstr>
      <vt:lpstr>문제 해결 과정 작성</vt:lpstr>
      <vt:lpstr>실습 #9-3</vt:lpstr>
      <vt:lpstr>실습과제 #03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II</dc:title>
  <dc:creator>Yongjoo Cho</dc:creator>
  <cp:lastModifiedBy>Windows User</cp:lastModifiedBy>
  <cp:revision>1269</cp:revision>
  <dcterms:created xsi:type="dcterms:W3CDTF">2016-06-18T02:05:47Z</dcterms:created>
  <dcterms:modified xsi:type="dcterms:W3CDTF">2017-04-16T14:56:39Z</dcterms:modified>
</cp:coreProperties>
</file>