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71" r:id="rId2"/>
    <p:sldId id="289" r:id="rId3"/>
    <p:sldId id="374" r:id="rId4"/>
    <p:sldId id="290" r:id="rId5"/>
    <p:sldId id="324" r:id="rId6"/>
    <p:sldId id="322" r:id="rId7"/>
    <p:sldId id="323" r:id="rId8"/>
    <p:sldId id="325" r:id="rId9"/>
    <p:sldId id="326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4" r:id="rId18"/>
    <p:sldId id="345" r:id="rId19"/>
    <p:sldId id="346" r:id="rId20"/>
    <p:sldId id="347" r:id="rId21"/>
    <p:sldId id="328" r:id="rId22"/>
    <p:sldId id="348" r:id="rId23"/>
    <p:sldId id="349" r:id="rId24"/>
    <p:sldId id="351" r:id="rId25"/>
    <p:sldId id="350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4" r:id="rId43"/>
    <p:sldId id="361" r:id="rId44"/>
    <p:sldId id="362" r:id="rId45"/>
    <p:sldId id="363" r:id="rId46"/>
    <p:sldId id="365" r:id="rId47"/>
    <p:sldId id="366" r:id="rId48"/>
    <p:sldId id="367" r:id="rId49"/>
    <p:sldId id="368" r:id="rId50"/>
    <p:sldId id="369" r:id="rId51"/>
    <p:sldId id="372" r:id="rId52"/>
    <p:sldId id="373" r:id="rId53"/>
    <p:sldId id="370" r:id="rId54"/>
    <p:sldId id="371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5D836-DCAB-4D66-B76B-BDE9B441617E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3B08F-59C0-422B-A5B8-C0D53DF5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9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C0630CF0-BC02-426C-B136-561BCEFB0FA1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2333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7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1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05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268413"/>
            <a:ext cx="5384800" cy="23542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97600" y="3775075"/>
            <a:ext cx="5384800" cy="2355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9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2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0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3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287"/>
            <a:ext cx="10972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40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287"/>
            <a:ext cx="10972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3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4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5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23728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맑은 고딕" panose="020B0503020000020004" pitchFamily="50" charset="-127"/>
              </a:defRPr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178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1847851" y="642939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2017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학년도 </a:t>
              </a: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학기</a:t>
              </a:r>
              <a:endParaRPr kumimoji="0" lang="en-US" altLang="ko-KR" sz="28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컴퓨팅 사고와 문제 해결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I</a:t>
              </a:r>
              <a:endParaRPr kumimoji="0" lang="en-US" altLang="ko-KR" sz="44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Note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#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10</a:t>
              </a:r>
              <a:endParaRPr kumimoji="0" lang="en-US" altLang="ko-KR" sz="4400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1884364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2927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kern="1200" dirty="0" smtClean="0">
                <a:latin typeface="+mn-ea"/>
              </a:rPr>
              <a:t>2017</a:t>
            </a:r>
            <a:r>
              <a:rPr sz="2600" kern="1200" dirty="0" smtClean="0">
                <a:latin typeface="+mn-ea"/>
              </a:rPr>
              <a:t>년 </a:t>
            </a:r>
            <a:r>
              <a:rPr lang="en-US" sz="2600" kern="1200" dirty="0" smtClean="0">
                <a:latin typeface="+mn-ea"/>
              </a:rPr>
              <a:t>1</a:t>
            </a:r>
            <a:r>
              <a:rPr sz="2600" kern="1200" dirty="0" smtClean="0">
                <a:latin typeface="+mn-ea"/>
              </a:rPr>
              <a:t>학기</a:t>
            </a:r>
            <a:endParaRPr sz="2600" kern="1200" dirty="0">
              <a:latin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sz="2600" kern="1200" dirty="0">
                <a:latin typeface="+mn-ea"/>
              </a:rPr>
              <a:t>조용주</a:t>
            </a:r>
            <a:endParaRPr lang="en-US" altLang="ko-KR" sz="2600" kern="1200" dirty="0">
              <a:latin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>
                <a:latin typeface="+mn-ea"/>
              </a:rPr>
              <a:t>ycho@smu.ac.kr</a:t>
            </a:r>
            <a:endParaRPr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413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(Function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Procedure)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예를 들어 벽에 못을 박고 액자를 거는 일을 처리한다고 가정</a:t>
            </a:r>
            <a:endParaRPr lang="en-US" altLang="ko-KR" sz="2800" dirty="0" smtClean="0"/>
          </a:p>
          <a:p>
            <a:pPr marL="514350" lvl="1" indent="0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못을 박을 위치 </a:t>
            </a:r>
            <a:r>
              <a:rPr lang="ko-KR" altLang="en-US" sz="2400" dirty="0"/>
              <a:t>선정</a:t>
            </a:r>
            <a:endParaRPr lang="en-US" altLang="ko-KR" sz="2400" dirty="0"/>
          </a:p>
          <a:p>
            <a:pPr marL="514350" lvl="1" indent="0"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벽의 재질을 확인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나무인지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시멘트로 바른 벽인지 등</a:t>
            </a:r>
            <a:r>
              <a:rPr lang="en-US" altLang="ko-KR" sz="2400" dirty="0" smtClean="0"/>
              <a:t>)</a:t>
            </a:r>
          </a:p>
          <a:p>
            <a:pPr marL="514350" lvl="1" indent="0">
              <a:buNone/>
            </a:pPr>
            <a:r>
              <a:rPr lang="en-US" altLang="ko-KR" sz="2400" dirty="0" smtClean="0"/>
              <a:t>3. </a:t>
            </a:r>
            <a:r>
              <a:rPr lang="ko-KR" altLang="en-US" sz="2400" dirty="0" smtClean="0"/>
              <a:t>적절한 못을 선택</a:t>
            </a:r>
            <a:endParaRPr lang="en-US" altLang="ko-KR" sz="2400" dirty="0" smtClean="0"/>
          </a:p>
          <a:p>
            <a:pPr marL="514350" lvl="1" indent="0">
              <a:buNone/>
            </a:pPr>
            <a:r>
              <a:rPr lang="en-US" altLang="ko-KR" sz="2400" dirty="0" smtClean="0"/>
              <a:t>4. </a:t>
            </a:r>
            <a:r>
              <a:rPr lang="ko-KR" altLang="en-US" sz="2400" dirty="0" smtClean="0"/>
              <a:t>벽에 못을 박음</a:t>
            </a:r>
            <a:endParaRPr lang="en-US" altLang="ko-KR" sz="2400" dirty="0" smtClean="0"/>
          </a:p>
          <a:p>
            <a:pPr marL="514350" lvl="1" indent="0">
              <a:buNone/>
            </a:pPr>
            <a:r>
              <a:rPr lang="en-US" altLang="ko-KR" sz="2400" dirty="0" smtClean="0"/>
              <a:t>5. </a:t>
            </a:r>
            <a:r>
              <a:rPr lang="ko-KR" altLang="en-US" sz="2400" dirty="0" smtClean="0"/>
              <a:t>주어진 액자를 못에 걸음</a:t>
            </a:r>
            <a:endParaRPr lang="en-US" altLang="ko-KR" sz="2400" dirty="0" smtClean="0"/>
          </a:p>
          <a:p>
            <a:pPr marL="514350" lvl="1" indent="0">
              <a:buNone/>
            </a:pPr>
            <a:r>
              <a:rPr lang="en-US" altLang="ko-KR" sz="2400" dirty="0" smtClean="0"/>
              <a:t>6. </a:t>
            </a:r>
            <a:r>
              <a:rPr lang="ko-KR" altLang="en-US" sz="2400" dirty="0" smtClean="0"/>
              <a:t>액자가 똑바로 걸렸는지 확인</a:t>
            </a:r>
            <a:endParaRPr lang="en-US" altLang="ko-KR" sz="2400" dirty="0" smtClean="0"/>
          </a:p>
          <a:p>
            <a:r>
              <a:rPr lang="ko-KR" altLang="en-US" sz="2800" dirty="0" smtClean="0"/>
              <a:t>만약 못을 박아서 액자 대신 </a:t>
            </a:r>
            <a:r>
              <a:rPr lang="ko-KR" altLang="en-US" sz="2800" dirty="0" err="1" smtClean="0"/>
              <a:t>판넬을</a:t>
            </a:r>
            <a:r>
              <a:rPr lang="ko-KR" altLang="en-US" sz="2800" dirty="0" smtClean="0"/>
              <a:t> 걸어야 한다면 어떻게 할까</a:t>
            </a:r>
            <a:r>
              <a:rPr lang="en-US" altLang="ko-KR" sz="2800" dirty="0" smtClean="0"/>
              <a:t>?</a:t>
            </a:r>
          </a:p>
          <a:p>
            <a:pPr lvl="1"/>
            <a:r>
              <a:rPr lang="en-US" altLang="ko-KR" sz="2400" dirty="0" smtClean="0"/>
              <a:t>1~4</a:t>
            </a:r>
            <a:r>
              <a:rPr lang="ko-KR" altLang="en-US" sz="2400" dirty="0" smtClean="0"/>
              <a:t>까지의 단계는 똑같이 반복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5~6</a:t>
            </a:r>
            <a:r>
              <a:rPr lang="ko-KR" altLang="en-US" sz="2400" dirty="0" smtClean="0"/>
              <a:t>은 액자대신 </a:t>
            </a:r>
            <a:r>
              <a:rPr lang="ko-KR" altLang="en-US" sz="2400" dirty="0" err="1" smtClean="0"/>
              <a:t>판넬을</a:t>
            </a:r>
            <a:r>
              <a:rPr lang="ko-KR" altLang="en-US" sz="2400" dirty="0" smtClean="0"/>
              <a:t> 이용해서 작업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600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만약 </a:t>
            </a:r>
            <a:r>
              <a:rPr lang="en-US" altLang="ko-KR" sz="2800" dirty="0"/>
              <a:t>1~4</a:t>
            </a:r>
            <a:r>
              <a:rPr lang="ko-KR" altLang="en-US" sz="2800" dirty="0"/>
              <a:t>까지의 작업을 전문가에게 부탁해서 의뢰한다면</a:t>
            </a:r>
            <a:r>
              <a:rPr lang="en-US" altLang="ko-KR" sz="2800" dirty="0"/>
              <a:t>?</a:t>
            </a:r>
          </a:p>
          <a:p>
            <a:pPr lvl="1"/>
            <a:r>
              <a:rPr lang="ko-KR" altLang="en-US" sz="2400" dirty="0"/>
              <a:t>위치만 정해서 전문가에게 부탁 </a:t>
            </a:r>
            <a:r>
              <a:rPr lang="en-US" altLang="ko-KR" sz="2400" dirty="0"/>
              <a:t>(</a:t>
            </a:r>
            <a:r>
              <a:rPr lang="ko-KR" altLang="en-US" sz="2400" dirty="0"/>
              <a:t>이미 검증된 전문가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5~6</a:t>
            </a:r>
            <a:r>
              <a:rPr lang="ko-KR" altLang="en-US" sz="2400" dirty="0"/>
              <a:t>은 액자 또는 </a:t>
            </a:r>
            <a:r>
              <a:rPr lang="ko-KR" altLang="en-US" sz="2400" dirty="0" err="1"/>
              <a:t>판넬을</a:t>
            </a:r>
            <a:r>
              <a:rPr lang="ko-KR" altLang="en-US" sz="2400" dirty="0"/>
              <a:t> 거는 작업은 본인이 직접 함 </a:t>
            </a:r>
            <a:r>
              <a:rPr lang="en-US" altLang="ko-KR" sz="2400" dirty="0"/>
              <a:t>(</a:t>
            </a:r>
            <a:r>
              <a:rPr lang="ko-KR" altLang="en-US" sz="2400" dirty="0"/>
              <a:t>심지어는 다른 전문가에게 부탁 가능</a:t>
            </a:r>
            <a:r>
              <a:rPr lang="en-US" altLang="ko-KR" sz="2400" dirty="0"/>
              <a:t>. </a:t>
            </a:r>
            <a:r>
              <a:rPr lang="ko-KR" altLang="en-US" sz="2400" dirty="0"/>
              <a:t>다만 어떤 액자 또는 </a:t>
            </a:r>
            <a:r>
              <a:rPr lang="ko-KR" altLang="en-US" sz="2400" dirty="0" err="1"/>
              <a:t>판넬인지만</a:t>
            </a:r>
            <a:r>
              <a:rPr lang="ko-KR" altLang="en-US" sz="2400" dirty="0"/>
              <a:t> 알려주면 됨</a:t>
            </a:r>
            <a:r>
              <a:rPr lang="en-US" altLang="ko-KR" sz="2400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15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만약</a:t>
            </a:r>
            <a:r>
              <a:rPr lang="en-US" altLang="ko-KR" sz="2800" dirty="0"/>
              <a:t> </a:t>
            </a:r>
            <a:r>
              <a:rPr lang="ko-KR" altLang="en-US" sz="2800" dirty="0"/>
              <a:t>액자나 </a:t>
            </a:r>
            <a:r>
              <a:rPr lang="ko-KR" altLang="en-US" sz="2800" dirty="0" err="1"/>
              <a:t>판넬을</a:t>
            </a:r>
            <a:r>
              <a:rPr lang="ko-KR" altLang="en-US" sz="2800" dirty="0"/>
              <a:t> 벽에 거는 일을 다시 고려해보면</a:t>
            </a:r>
            <a:endParaRPr lang="en-US" altLang="ko-KR" sz="2800" dirty="0"/>
          </a:p>
          <a:p>
            <a:pPr lvl="1"/>
            <a:r>
              <a:rPr lang="en-US" altLang="ko-KR" sz="2400" dirty="0"/>
              <a:t>1-4</a:t>
            </a:r>
            <a:r>
              <a:rPr lang="ko-KR" altLang="en-US" sz="2400" dirty="0"/>
              <a:t>번까지의 못을 박는 작업은 액자를 걸든 </a:t>
            </a:r>
            <a:r>
              <a:rPr lang="ko-KR" altLang="en-US" sz="2400" dirty="0" err="1"/>
              <a:t>판넬을</a:t>
            </a:r>
            <a:r>
              <a:rPr lang="ko-KR" altLang="en-US" sz="2400" dirty="0"/>
              <a:t> 벽에 걸든 모두 반복적으로 처리되는 내용</a:t>
            </a:r>
            <a:r>
              <a:rPr lang="en-US" altLang="ko-KR" sz="2400" dirty="0"/>
              <a:t>(</a:t>
            </a:r>
            <a:r>
              <a:rPr lang="ko-KR" altLang="en-US" sz="2400" dirty="0"/>
              <a:t>따라서 함수로 만들 후보가 될 수 있음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5~6</a:t>
            </a:r>
            <a:r>
              <a:rPr lang="ko-KR" altLang="en-US" sz="2400" dirty="0"/>
              <a:t>번까지의 내용도 </a:t>
            </a:r>
            <a:r>
              <a:rPr lang="ko-KR" altLang="en-US" sz="2400" dirty="0" smtClean="0"/>
              <a:t>전문가에 부탁한다면 어떤 액자 또는 어떤 </a:t>
            </a:r>
            <a:r>
              <a:rPr lang="ko-KR" altLang="en-US" sz="2400" dirty="0" err="1" smtClean="0"/>
              <a:t>판넬을</a:t>
            </a:r>
            <a:r>
              <a:rPr lang="ko-KR" altLang="en-US" sz="2400" dirty="0" smtClean="0"/>
              <a:t> 걸어야 하는 지만 알려주면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나머지는 전문가가 알아서 걸어줌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역시 함수로 만들 후보가 될 수 있음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800" dirty="0" smtClean="0"/>
              <a:t>1~4</a:t>
            </a:r>
            <a:r>
              <a:rPr lang="ko-KR" altLang="en-US" sz="2800" dirty="0" smtClean="0"/>
              <a:t>번을 전문가에게 의뢰한다면 못을 박아야 하는 위치를 전문가에게 알려줘야 함</a:t>
            </a:r>
            <a:endParaRPr lang="en-US" altLang="ko-KR" sz="2800" dirty="0" smtClean="0"/>
          </a:p>
          <a:p>
            <a:r>
              <a:rPr lang="en-US" altLang="ko-KR" sz="2800" dirty="0" smtClean="0"/>
              <a:t>5~6</a:t>
            </a:r>
            <a:r>
              <a:rPr lang="ko-KR" altLang="en-US" sz="2800" dirty="0" smtClean="0"/>
              <a:t>번을 전문가에게 의뢰한다면 특정 액자 또는 </a:t>
            </a:r>
            <a:r>
              <a:rPr lang="ko-KR" altLang="en-US" sz="2800" dirty="0" err="1" smtClean="0"/>
              <a:t>판넬을</a:t>
            </a:r>
            <a:r>
              <a:rPr lang="ko-KR" altLang="en-US" sz="2800" dirty="0" smtClean="0"/>
              <a:t> 걸어야 하는 지를 전문가에게 알려줘야 함</a:t>
            </a:r>
            <a:endParaRPr lang="en-US" altLang="ko-KR" sz="2800" dirty="0" smtClean="0"/>
          </a:p>
          <a:p>
            <a:r>
              <a:rPr lang="ko-KR" altLang="en-US" sz="2800" dirty="0" smtClean="0"/>
              <a:t>또 때로는 </a:t>
            </a:r>
            <a:r>
              <a:rPr lang="en-US" altLang="ko-KR" sz="2800" dirty="0" smtClean="0"/>
              <a:t>1-6</a:t>
            </a:r>
            <a:r>
              <a:rPr lang="ko-KR" altLang="en-US" sz="2800" dirty="0" smtClean="0"/>
              <a:t>번을 인테리어 전문가에게 맡길 경우에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전문가가 스스로 적절한 위치를 선정하고 액자를 걸 수도 있음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75047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이런 식으로 전문가에게 일을 시킬 때에는 입력</a:t>
            </a:r>
            <a:r>
              <a:rPr lang="en-US" altLang="ko-KR" sz="2800" dirty="0"/>
              <a:t>(input)</a:t>
            </a:r>
            <a:r>
              <a:rPr lang="ko-KR" altLang="en-US" sz="2800" dirty="0"/>
              <a:t>을 줘야 하는 경우가 있을 수도 있고</a:t>
            </a:r>
            <a:r>
              <a:rPr lang="en-US" altLang="ko-KR" sz="2800" dirty="0"/>
              <a:t>, </a:t>
            </a:r>
            <a:r>
              <a:rPr lang="ko-KR" altLang="en-US" sz="2800" dirty="0"/>
              <a:t>입력 없이 알아서 처리할 수도 있음</a:t>
            </a:r>
            <a:endParaRPr lang="en-US" altLang="ko-KR" sz="2800" dirty="0"/>
          </a:p>
          <a:p>
            <a:r>
              <a:rPr lang="ko-KR" altLang="en-US" sz="2800" dirty="0" smtClean="0"/>
              <a:t>만약 </a:t>
            </a:r>
            <a:r>
              <a:rPr lang="ko-KR" altLang="en-US" sz="2800" dirty="0"/>
              <a:t>못을 박는 전문가나 액자를 걸어주는 전문가가 일이 완료된 후에 일을 시킨 사람에게 결과를 알려줄 수도 있고</a:t>
            </a:r>
            <a:r>
              <a:rPr lang="en-US" altLang="ko-KR" sz="2800" dirty="0"/>
              <a:t>, </a:t>
            </a:r>
            <a:r>
              <a:rPr lang="ko-KR" altLang="en-US" sz="2800" dirty="0"/>
              <a:t>그냥 업무가 끝난 후에 갈 수도 </a:t>
            </a:r>
            <a:r>
              <a:rPr lang="ko-KR" altLang="en-US" sz="2800" dirty="0" smtClean="0"/>
              <a:t>있음</a:t>
            </a:r>
            <a:endParaRPr lang="en-US" altLang="ko-KR" sz="2800" dirty="0" smtClean="0"/>
          </a:p>
          <a:p>
            <a:r>
              <a:rPr lang="ko-KR" altLang="en-US" sz="2800" dirty="0" smtClean="0"/>
              <a:t>이렇게 전문가가 일을 한 후에는 다시 결과를 알려주는 경우도 있고 때로는 그렇지 않고 업무만 완료하고 전혀 그 결과를 알려주지 않는 경우도 있음</a:t>
            </a:r>
            <a:endParaRPr lang="en-US" altLang="ko-KR" sz="2800" dirty="0" smtClean="0"/>
          </a:p>
          <a:p>
            <a:pPr lvl="1"/>
            <a:endParaRPr lang="ko-KR" altLang="en-US" sz="2800" dirty="0"/>
          </a:p>
          <a:p>
            <a:endParaRPr lang="en-US" altLang="ko-KR" sz="2800" dirty="0" smtClean="0"/>
          </a:p>
          <a:p>
            <a:endParaRPr lang="en-US" altLang="ko-KR" sz="2800" dirty="0" smtClean="0">
              <a:solidFill>
                <a:srgbClr val="FF0000"/>
              </a:solidFill>
            </a:endParaRP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7053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앞서 전문가를 고용하는 것을 </a:t>
            </a:r>
            <a:r>
              <a:rPr lang="ko-KR" altLang="en-US" sz="2800" dirty="0" err="1" smtClean="0"/>
              <a:t>파이썬에서</a:t>
            </a:r>
            <a:r>
              <a:rPr lang="ko-KR" altLang="en-US" sz="2800" dirty="0" smtClean="0"/>
              <a:t> 함수를 호출해서 사용하던 것처럼 한다면</a:t>
            </a:r>
            <a:r>
              <a:rPr lang="en-US" altLang="ko-KR" sz="2800" dirty="0" smtClean="0"/>
              <a:t>? </a:t>
            </a:r>
          </a:p>
          <a:p>
            <a:pPr lvl="1"/>
            <a:r>
              <a:rPr lang="ko-KR" altLang="en-US" sz="2400" dirty="0" smtClean="0"/>
              <a:t>못을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박는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기능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못을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박을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위치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400" dirty="0" smtClean="0"/>
              <a:t>액자를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거는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기능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벽에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걸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액자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400" dirty="0" err="1" smtClean="0"/>
              <a:t>판넬을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거는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기능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벽에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걸</a:t>
            </a:r>
            <a:r>
              <a:rPr lang="en-US" altLang="ko-KR" sz="2400" dirty="0" smtClean="0"/>
              <a:t>_</a:t>
            </a:r>
            <a:r>
              <a:rPr lang="ko-KR" altLang="en-US" sz="2400" dirty="0" err="1" smtClean="0"/>
              <a:t>판넬</a:t>
            </a:r>
            <a:r>
              <a:rPr lang="en-US" altLang="ko-KR" sz="2400" dirty="0" smtClean="0"/>
              <a:t>)</a:t>
            </a:r>
          </a:p>
          <a:p>
            <a:pPr lvl="2"/>
            <a:endParaRPr lang="en-US" altLang="ko-KR" sz="2400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524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프로그래밍에서의 함수</a:t>
            </a:r>
            <a:endParaRPr lang="en-US" altLang="ko-KR" sz="2800" dirty="0"/>
          </a:p>
          <a:p>
            <a:pPr lvl="1"/>
            <a:r>
              <a:rPr lang="ko-KR" altLang="en-US" sz="2400" dirty="0"/>
              <a:t>일반 생활에서 특정 업무를 전문가에게 맡겨서 시키는 것과 프로그래밍에서 함수를 호출해서 특정 업무를 시키는 것은 유사함</a:t>
            </a:r>
            <a:endParaRPr lang="en-US" altLang="ko-KR" sz="2400" dirty="0"/>
          </a:p>
          <a:p>
            <a:pPr lvl="1"/>
            <a:r>
              <a:rPr lang="ko-KR" altLang="en-US" sz="2400" dirty="0"/>
              <a:t>프로그래밍에서 전문가는 함수이고</a:t>
            </a:r>
            <a:r>
              <a:rPr lang="en-US" altLang="ko-KR" sz="2400" dirty="0"/>
              <a:t>, </a:t>
            </a:r>
            <a:r>
              <a:rPr lang="ko-KR" altLang="en-US" sz="2400" dirty="0"/>
              <a:t>함수에게 일을 시키는 것을 </a:t>
            </a:r>
            <a:r>
              <a:rPr lang="en-US" altLang="ko-KR" sz="2400" dirty="0"/>
              <a:t>"</a:t>
            </a:r>
            <a:r>
              <a:rPr lang="ko-KR" altLang="en-US" sz="2400" dirty="0"/>
              <a:t>함수를 호출</a:t>
            </a:r>
            <a:r>
              <a:rPr lang="en-US" altLang="ko-KR" sz="2400" dirty="0"/>
              <a:t>"</a:t>
            </a:r>
            <a:r>
              <a:rPr lang="ko-KR" altLang="en-US" sz="2400" dirty="0"/>
              <a:t>한다고 함</a:t>
            </a:r>
            <a:endParaRPr lang="en-US" altLang="ko-KR" sz="2400" dirty="0"/>
          </a:p>
          <a:p>
            <a:pPr lvl="1"/>
            <a:r>
              <a:rPr lang="ko-KR" altLang="en-US" sz="2400" dirty="0"/>
              <a:t>함수를 호출할 때에는 못을 박아야 하는 위치를 전달한 것처럼</a:t>
            </a:r>
            <a:r>
              <a:rPr lang="en-US" altLang="ko-KR" sz="2400" dirty="0"/>
              <a:t>, </a:t>
            </a:r>
            <a:r>
              <a:rPr lang="ko-KR" altLang="en-US" sz="2400" dirty="0"/>
              <a:t>때로는 입력을 전달할 때도 있고</a:t>
            </a:r>
            <a:r>
              <a:rPr lang="en-US" altLang="ko-KR" sz="2400" dirty="0"/>
              <a:t>, </a:t>
            </a:r>
            <a:r>
              <a:rPr lang="ko-KR" altLang="en-US" sz="2400" dirty="0"/>
              <a:t>그렇지 않은 경우도 있음</a:t>
            </a:r>
            <a:endParaRPr lang="en-US" altLang="ko-KR" sz="2400" dirty="0"/>
          </a:p>
          <a:p>
            <a:pPr lvl="1"/>
            <a:r>
              <a:rPr lang="ko-KR" altLang="en-US" sz="2400" dirty="0"/>
              <a:t>마찬가지로 함수가 실행되고 난 후에 함수는 결과를 반환하는 경우도 있고</a:t>
            </a:r>
            <a:r>
              <a:rPr lang="en-US" altLang="ko-KR" sz="2400" dirty="0"/>
              <a:t>, </a:t>
            </a:r>
            <a:r>
              <a:rPr lang="ko-KR" altLang="en-US" sz="2400" dirty="0"/>
              <a:t>그렇지 않은 경우도 있음</a:t>
            </a:r>
            <a:endParaRPr lang="en-US" altLang="ko-KR" sz="2400" dirty="0"/>
          </a:p>
          <a:p>
            <a:pPr lvl="1"/>
            <a:r>
              <a:rPr lang="ko-KR" altLang="en-US" sz="2400" dirty="0"/>
              <a:t>수학에서 얘기하는 함수처럼 특정 값이 주어졌을 때 내부적으로 계산한 후 결과 값을 반환하는 것도 </a:t>
            </a:r>
            <a:r>
              <a:rPr lang="ko-KR" altLang="en-US" sz="2400" dirty="0" smtClean="0"/>
              <a:t>함수임</a:t>
            </a:r>
            <a:endParaRPr lang="en-US" altLang="ko-KR" sz="2400" dirty="0" smtClean="0"/>
          </a:p>
          <a:p>
            <a:r>
              <a:rPr lang="ko-KR" altLang="en-US" sz="2800" dirty="0" smtClean="0"/>
              <a:t>우리는 </a:t>
            </a:r>
            <a:r>
              <a:rPr lang="ko-KR" altLang="en-US" sz="2800" dirty="0"/>
              <a:t>이미 함수들을 활용하고 있었음</a:t>
            </a:r>
            <a:endParaRPr lang="en-US" altLang="ko-KR" sz="2800" dirty="0"/>
          </a:p>
          <a:p>
            <a:pPr lvl="1"/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ko-KR" altLang="en-US" sz="2400" dirty="0"/>
              <a:t>거북이를 움직이는 </a:t>
            </a:r>
            <a:r>
              <a:rPr lang="en-US" altLang="ko-KR" sz="2400" dirty="0" err="1"/>
              <a:t>goto</a:t>
            </a:r>
            <a:r>
              <a:rPr lang="en-US" altLang="ko-KR" sz="2400" dirty="0"/>
              <a:t>, forward </a:t>
            </a:r>
            <a:r>
              <a:rPr lang="ko-KR" altLang="en-US" sz="2400" dirty="0"/>
              <a:t>또는 배경화면을 바꾸는 </a:t>
            </a:r>
            <a:r>
              <a:rPr lang="en-US" altLang="ko-KR" sz="2400" dirty="0" err="1"/>
              <a:t>bgpic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60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</a:pPr>
            <a:r>
              <a:rPr lang="ko-KR" altLang="en-US" sz="2800" dirty="0" smtClean="0"/>
              <a:t>함수의 용도</a:t>
            </a:r>
            <a:endParaRPr lang="en-US" altLang="ko-KR" sz="2800" dirty="0" smtClean="0"/>
          </a:p>
          <a:p>
            <a:pPr lvl="1"/>
            <a:r>
              <a:rPr lang="ko-KR" altLang="en-US" sz="2400" dirty="0"/>
              <a:t>변수가 값을 저장했다가 재사용할 수 있도록 해준다면</a:t>
            </a:r>
            <a:r>
              <a:rPr lang="en-US" altLang="ko-KR" sz="2400" dirty="0"/>
              <a:t>, </a:t>
            </a:r>
            <a:r>
              <a:rPr lang="ko-KR" altLang="en-US" sz="2400" dirty="0"/>
              <a:t>함수는 코드를 저장했다가 재사용할 수 있도록 해줌</a:t>
            </a:r>
            <a:endParaRPr lang="en-US" altLang="ko-KR" sz="2400" dirty="0"/>
          </a:p>
          <a:p>
            <a:pPr lvl="1"/>
            <a:r>
              <a:rPr lang="ko-KR" altLang="en-US" sz="2400" dirty="0"/>
              <a:t>프로그램을 작성하면서 중복된 코드가 있는 경우 함수로 만들어두면 코드의 양을 줄일 수 있고</a:t>
            </a:r>
            <a:r>
              <a:rPr lang="en-US" altLang="ko-KR" sz="2400" dirty="0"/>
              <a:t>, </a:t>
            </a:r>
            <a:r>
              <a:rPr lang="ko-KR" altLang="en-US" sz="2400" dirty="0"/>
              <a:t>훨씬 보기 쉽게 만들 수 있음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함수를 </a:t>
            </a:r>
            <a:r>
              <a:rPr lang="ko-KR" altLang="en-US" sz="2400" dirty="0"/>
              <a:t>활용하면 전체 코드에서 작은 범위의 일을 처리하는 기능만을 모아둘 수 있음</a:t>
            </a: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ko-KR" altLang="en-US" sz="2400" dirty="0"/>
              <a:t>못을 벽에 박음</a:t>
            </a:r>
            <a:r>
              <a:rPr lang="en-US" altLang="ko-KR" sz="2400" dirty="0"/>
              <a:t>, </a:t>
            </a:r>
            <a:r>
              <a:rPr lang="ko-KR" altLang="en-US" sz="2400" dirty="0"/>
              <a:t>액자를 벽에 걸음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 smtClean="0"/>
              <a:t>작은 </a:t>
            </a:r>
            <a:r>
              <a:rPr lang="ko-KR" altLang="en-US" sz="2400" dirty="0"/>
              <a:t>범위의 일을 처리할 수 있으므로 비슷한 요구사항을 처리하는 경우에 재활용 가능 </a:t>
            </a:r>
            <a:r>
              <a:rPr lang="en-US" altLang="ko-KR" sz="2400" dirty="0"/>
              <a:t>(</a:t>
            </a:r>
            <a:r>
              <a:rPr lang="ko-KR" altLang="en-US" sz="2400" dirty="0"/>
              <a:t>못을 박는 일은 같은 전문가에게 의뢰 가능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 smtClean="0"/>
              <a:t>함수에서 </a:t>
            </a:r>
            <a:r>
              <a:rPr lang="ko-KR" altLang="en-US" sz="2400" dirty="0"/>
              <a:t>문제가 생기면 전체 코드를 보지 않고 그 부분만 확인하면 되므로 오류 수정 작업이 수월해짐</a:t>
            </a:r>
            <a:endParaRPr lang="en-US" altLang="ko-KR" sz="2400" dirty="0"/>
          </a:p>
          <a:p>
            <a:pPr lvl="1"/>
            <a:r>
              <a:rPr lang="ko-KR" altLang="en-US" sz="2400" dirty="0"/>
              <a:t>이미 동작이 잘 됨을 검증된 함수를 재활용하는 경우</a:t>
            </a:r>
            <a:r>
              <a:rPr lang="en-US" altLang="ko-KR" sz="2400" dirty="0"/>
              <a:t>, </a:t>
            </a:r>
            <a:r>
              <a:rPr lang="ko-KR" altLang="en-US" sz="2400" dirty="0"/>
              <a:t>다시 검증해야 할 필요가 </a:t>
            </a:r>
            <a:r>
              <a:rPr lang="ko-KR" altLang="en-US" sz="2400" dirty="0" smtClean="0"/>
              <a:t>없음</a:t>
            </a:r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marL="742950" lvl="2" indent="-342900">
              <a:buClr>
                <a:schemeClr val="bg2"/>
              </a:buClr>
            </a:pP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67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만들어보기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66069"/>
            <a:ext cx="10972800" cy="4964855"/>
          </a:xfrm>
        </p:spPr>
        <p:txBody>
          <a:bodyPr/>
          <a:lstStyle/>
          <a:p>
            <a:r>
              <a:rPr lang="ko-KR" altLang="en-US" dirty="0" smtClean="0"/>
              <a:t>함수의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함수의 결과 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존재하면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함수를 이해하기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f(x) = x + 1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x =1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f(x)</a:t>
            </a:r>
            <a:r>
              <a:rPr lang="ko-KR" altLang="en-US" dirty="0" smtClean="0"/>
              <a:t>의 결과 값은 </a:t>
            </a:r>
            <a:r>
              <a:rPr lang="en-US" altLang="ko-KR" dirty="0" smtClean="0"/>
              <a:t>2, x= 10</a:t>
            </a:r>
            <a:r>
              <a:rPr lang="ko-KR" altLang="en-US" dirty="0" smtClean="0"/>
              <a:t>이면 결과는 </a:t>
            </a:r>
            <a:r>
              <a:rPr lang="en-US" altLang="ko-KR" dirty="0" smtClean="0"/>
              <a:t>11</a:t>
            </a:r>
          </a:p>
          <a:p>
            <a:pPr lvl="1"/>
            <a:r>
              <a:rPr lang="en-US" altLang="ko-KR" dirty="0" smtClean="0"/>
              <a:t>x</a:t>
            </a:r>
          </a:p>
          <a:p>
            <a:pPr lvl="2"/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프로그래밍에서는 인자 또는 매개 변수</a:t>
            </a:r>
            <a:r>
              <a:rPr lang="en-US" altLang="ko-KR" dirty="0" smtClean="0"/>
              <a:t>(parameter)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</a:t>
            </a:r>
            <a:r>
              <a:rPr lang="en-US" altLang="ko-KR" dirty="0" smtClean="0"/>
              <a:t>f(x)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전달하여 </a:t>
            </a:r>
            <a:r>
              <a:rPr lang="en-US" altLang="ko-KR" dirty="0" smtClean="0"/>
              <a:t>f(1)</a:t>
            </a:r>
            <a:r>
              <a:rPr lang="ko-KR" altLang="en-US" dirty="0" smtClean="0"/>
              <a:t>을 계산할 때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인수</a:t>
            </a:r>
            <a:r>
              <a:rPr lang="en-US" altLang="ko-KR" dirty="0" smtClean="0"/>
              <a:t>(argument)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실인자</a:t>
            </a:r>
            <a:r>
              <a:rPr lang="en-US" altLang="ko-KR" dirty="0" smtClean="0"/>
              <a:t>(Actual parameter)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 argument</a:t>
            </a:r>
            <a:r>
              <a:rPr lang="ko-KR" altLang="en-US" dirty="0" smtClean="0"/>
              <a:t>의 자료 형은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자료 형을 따름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우선은 정수와 소수만 생각할 것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078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만들어보기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함수에서 왜 변수를 사용할까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일반화</a:t>
            </a:r>
            <a:r>
              <a:rPr lang="en-US" altLang="ko-KR" dirty="0" smtClean="0"/>
              <a:t>(Generalization)</a:t>
            </a:r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이거나 어느 경우에나 함수는 사용할 수 있음</a:t>
            </a:r>
            <a:endParaRPr lang="en-US" altLang="ko-KR" dirty="0" smtClean="0"/>
          </a:p>
          <a:p>
            <a:r>
              <a:rPr lang="ko-KR" altLang="en-US" dirty="0" smtClean="0"/>
              <a:t>매개변수 및 </a:t>
            </a:r>
            <a:r>
              <a:rPr lang="ko-KR" altLang="en-US" dirty="0" err="1" smtClean="0"/>
              <a:t>실인자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매개변수는 변수와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모두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변수의 이름은 </a:t>
            </a:r>
            <a:r>
              <a:rPr lang="ko-KR" altLang="en-US" dirty="0" err="1" smtClean="0"/>
              <a:t>의미있게</a:t>
            </a:r>
            <a:r>
              <a:rPr lang="ko-KR" altLang="en-US" dirty="0" smtClean="0"/>
              <a:t> 지어줌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매개변수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함수 내에서만 의미가 있음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자료형은</a:t>
            </a:r>
            <a:r>
              <a:rPr lang="ko-KR" altLang="en-US" dirty="0" smtClean="0"/>
              <a:t> 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밖에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지원하는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인수는 실제 함수에 전달되는 실제 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앞에서 사용되었던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변수의 데이터 형은 정수</a:t>
            </a:r>
            <a:r>
              <a:rPr lang="en-US" altLang="ko-KR" dirty="0" smtClean="0"/>
              <a:t>? </a:t>
            </a:r>
            <a:r>
              <a:rPr lang="ko-KR" altLang="en-US" dirty="0" smtClean="0"/>
              <a:t>소수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실제 값은 </a:t>
            </a:r>
            <a:r>
              <a:rPr lang="en-US" altLang="ko-KR" dirty="0" smtClean="0"/>
              <a:t>50, 100, 200 </a:t>
            </a:r>
            <a:r>
              <a:rPr lang="ko-KR" altLang="en-US" dirty="0" smtClean="0"/>
              <a:t>등으로 변할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44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만들어보기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기계적으로 함수 만들어보기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코드에서 중복된 부분을 찾는다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중복된 부분을 함수로 묶고 함수의 이름을 붙인다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내에서 변경될 수 있는 부분을 찾는다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변경되는 부분을 인자로 빼준다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36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변수 </a:t>
            </a:r>
            <a:r>
              <a:rPr lang="en-US" altLang="ko-KR" sz="2800" dirty="0" smtClean="0"/>
              <a:t>(Variable)</a:t>
            </a:r>
          </a:p>
          <a:p>
            <a:pPr lvl="1"/>
            <a:r>
              <a:rPr lang="ko-KR" altLang="en-US" sz="2400" dirty="0" smtClean="0"/>
              <a:t>변수는 프로그램이 실행되는 과정에서 변할 수 있는 값을 저장하여 다시 사용할 수 있도록 해줌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우리가 무엇인가 기억해두었다가 다시 사용해야 할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메모지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휴대폰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또는 컴퓨터 등을 이용해서 메모해두었다가 다시 꺼내서 사용하는 것처럼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변수는 프로그램을 실행시키면서 기억해두어야 할 내용들을 저장했다가 재사용할 수 있도록 해줌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실제 값을 다시 사용하는 것보다는 변수를 사용하는 것이 재사용을 많이 할 수 있도록 해줌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일반화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추상화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800" dirty="0" smtClean="0"/>
              <a:t>상수 </a:t>
            </a:r>
            <a:r>
              <a:rPr lang="en-US" altLang="ko-KR" sz="2800" dirty="0" smtClean="0"/>
              <a:t>(Constant)</a:t>
            </a:r>
          </a:p>
          <a:p>
            <a:pPr lvl="1"/>
            <a:r>
              <a:rPr lang="ko-KR" altLang="en-US" sz="2400" dirty="0" smtClean="0"/>
              <a:t>상수는 변하지 않는 값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프로그램 실행 중에 특정 값이 변하지 않고 반복적으로 활용될 때 사용됨</a:t>
            </a:r>
            <a:endParaRPr lang="en-US" altLang="ko-KR" sz="24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61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함수 정의 방법 및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11378268" cy="4862512"/>
          </a:xfrm>
        </p:spPr>
        <p:txBody>
          <a:bodyPr/>
          <a:lstStyle/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프로그램할</a:t>
            </a:r>
            <a:r>
              <a:rPr lang="ko-KR" altLang="en-US" dirty="0" smtClean="0"/>
              <a:t>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헤더</a:t>
            </a:r>
            <a:r>
              <a:rPr lang="en-US" altLang="ko-KR" dirty="0" smtClean="0"/>
              <a:t>(function header)</a:t>
            </a:r>
          </a:p>
          <a:p>
            <a:pPr lvl="2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함수를 정의하는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키워드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함수명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f</a:t>
            </a:r>
          </a:p>
          <a:p>
            <a:pPr lvl="2"/>
            <a:r>
              <a:rPr lang="ko-KR" altLang="en-US" dirty="0" smtClean="0"/>
              <a:t>매개변수 </a:t>
            </a:r>
            <a:r>
              <a:rPr lang="en-US" altLang="ko-KR" dirty="0" smtClean="0"/>
              <a:t>x</a:t>
            </a:r>
          </a:p>
          <a:p>
            <a:pPr lvl="1"/>
            <a:r>
              <a:rPr lang="ko-KR" altLang="en-US" dirty="0" smtClean="0"/>
              <a:t>함수 내부</a:t>
            </a:r>
            <a:r>
              <a:rPr lang="en-US" altLang="ko-KR" dirty="0" smtClean="0"/>
              <a:t>(function body)</a:t>
            </a:r>
          </a:p>
          <a:p>
            <a:pPr lvl="2"/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들여쓰기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로 함수 내부를 구분함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들여쓰기는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칸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칸 또는 그 이상도 사용할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줄 맞춤만 해주면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결과 값의 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return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704037" y="1908910"/>
            <a:ext cx="3352653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f(x):</a:t>
            </a:r>
          </a:p>
        </p:txBody>
      </p:sp>
    </p:spTree>
    <p:extLst>
      <p:ext uri="{BB962C8B-B14F-4D97-AF65-F5344CB8AC3E}">
        <p14:creationId xmlns:p14="http://schemas.microsoft.com/office/powerpoint/2010/main" val="3438212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함수 정의 방법 및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함수 정의 방법</a:t>
            </a:r>
            <a:endParaRPr lang="en-US" altLang="ko-KR" sz="28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sz="2400" dirty="0" smtClean="0"/>
              <a:t>주의사항 </a:t>
            </a:r>
            <a:r>
              <a:rPr lang="en-US" altLang="ko-KR" sz="2400" dirty="0" smtClean="0"/>
              <a:t>1: </a:t>
            </a:r>
            <a:r>
              <a:rPr lang="ko-KR" altLang="en-US" sz="2400" dirty="0" smtClean="0"/>
              <a:t>입력인자가 없으면 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만 남기고 입력인자 내용 생략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주의사항 </a:t>
            </a:r>
            <a:r>
              <a:rPr lang="en-US" altLang="ko-KR" sz="2400" dirty="0" smtClean="0"/>
              <a:t>2: </a:t>
            </a:r>
            <a:r>
              <a:rPr lang="ko-KR" altLang="en-US" sz="2400" dirty="0" smtClean="0"/>
              <a:t>출력 값이 없으면 </a:t>
            </a:r>
            <a:r>
              <a:rPr lang="en-US" altLang="ko-KR" sz="2400" dirty="0" smtClean="0"/>
              <a:t>return </a:t>
            </a:r>
            <a:r>
              <a:rPr lang="ko-KR" altLang="en-US" sz="2400" dirty="0" smtClean="0"/>
              <a:t>문 생략 가능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입력인자는 인자 또는 매개변수</a:t>
            </a:r>
            <a:r>
              <a:rPr lang="en-US" altLang="ko-KR" sz="2400" dirty="0" smtClean="0"/>
              <a:t>(Parameter)</a:t>
            </a:r>
            <a:r>
              <a:rPr lang="ko-KR" altLang="en-US" sz="2400" dirty="0" smtClean="0"/>
              <a:t>라고 부름</a:t>
            </a:r>
            <a:endParaRPr lang="ko-KR" altLang="en-US" sz="2400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50090" y="1787756"/>
            <a:ext cx="8401389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함수이름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입력인자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함수 내용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코드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함수 내용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코드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…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</a:t>
            </a:r>
            <a:r>
              <a:rPr kumimoji="0"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return </a:t>
            </a:r>
            <a:r>
              <a:rPr kumimoji="0" lang="ko-KR" alt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반환값</a:t>
            </a:r>
            <a:endParaRPr kumimoji="0"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함수 정의 방법 및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2575421"/>
            <a:ext cx="10972800" cy="3555504"/>
          </a:xfrm>
        </p:spPr>
        <p:txBody>
          <a:bodyPr/>
          <a:lstStyle/>
          <a:p>
            <a:r>
              <a:rPr lang="ko-KR" altLang="en-US" dirty="0" smtClean="0"/>
              <a:t>출력 값은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이라고 나옴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값을 반환하도록 수정</a:t>
            </a: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15866" y="1268413"/>
            <a:ext cx="8401389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f(x):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x + 1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print("f(2) =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", f(2))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015865" y="4191933"/>
            <a:ext cx="8401389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f(x):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result = x + 1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return result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y = f(2)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print("</a:t>
            </a:r>
            <a:r>
              <a:rPr kumimoji="0" lang="en-US" altLang="ko-KR" dirty="0">
                <a:latin typeface="Consolas" panose="020B0609020204030204" pitchFamily="49" charset="0"/>
              </a:rPr>
              <a:t>f(2) =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", y)</a:t>
            </a:r>
          </a:p>
        </p:txBody>
      </p:sp>
    </p:spTree>
    <p:extLst>
      <p:ext uri="{BB962C8B-B14F-4D97-AF65-F5344CB8AC3E}">
        <p14:creationId xmlns:p14="http://schemas.microsoft.com/office/powerpoint/2010/main" val="2942032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함수 정의 방법 및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여기서 배워야 할 중요한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 값의 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return result</a:t>
            </a:r>
          </a:p>
          <a:p>
            <a:pPr lvl="1"/>
            <a:r>
              <a:rPr lang="ko-KR" altLang="en-US" dirty="0" smtClean="0"/>
              <a:t>지역변수와 전역변수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지역변수는 </a:t>
            </a:r>
            <a:r>
              <a:rPr lang="en-US" altLang="ko-KR" dirty="0" smtClean="0"/>
              <a:t>x, </a:t>
            </a:r>
            <a:r>
              <a:rPr lang="en-US" altLang="ko-KR" dirty="0" err="1" smtClean="0"/>
              <a:t>resul</a:t>
            </a:r>
            <a:r>
              <a:rPr lang="ko-KR" altLang="en-US" dirty="0" smtClean="0"/>
              <a:t>와 같이 함수 내부에서 사용된 변수</a:t>
            </a:r>
            <a:endParaRPr lang="en-US" altLang="ko-KR" dirty="0"/>
          </a:p>
          <a:p>
            <a:pPr lvl="2"/>
            <a:r>
              <a:rPr lang="ko-KR" altLang="en-US" dirty="0" smtClean="0"/>
              <a:t>함수를 벗어나면 값이 사라진다는 점에서 지역변수라고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따라서 </a:t>
            </a:r>
            <a:r>
              <a:rPr lang="en-US" altLang="ko-KR" dirty="0" smtClean="0"/>
              <a:t>result</a:t>
            </a:r>
            <a:r>
              <a:rPr lang="ko-KR" altLang="en-US" dirty="0" smtClean="0"/>
              <a:t>는 반환하지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함수를 호출하고도 그 결과 값을 사용할 수 없게 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y = f(2)</a:t>
            </a:r>
          </a:p>
          <a:p>
            <a:pPr lvl="2"/>
            <a:r>
              <a:rPr lang="ko-KR" altLang="en-US" dirty="0" smtClean="0"/>
              <a:t>전역변수는 프로그램 어디서나 값을 사용할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y</a:t>
            </a:r>
            <a:r>
              <a:rPr lang="ko-KR" altLang="en-US" dirty="0" smtClean="0"/>
              <a:t>는 함수 내부에서 만들어진 변수가 아니므로 전역변수에 해당됨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683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함수 정의 방법 및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함수는 </a:t>
            </a:r>
            <a:r>
              <a:rPr lang="en-US" altLang="ko-KR" dirty="0" smtClean="0"/>
              <a:t>IPO(Input-Processing-Output) </a:t>
            </a:r>
            <a:r>
              <a:rPr lang="ko-KR" altLang="en-US" dirty="0" smtClean="0"/>
              <a:t>즉 입력을 출력으로 변환하는 처리부분을 말함</a:t>
            </a:r>
            <a:endParaRPr lang="en-US" altLang="ko-KR" dirty="0" smtClean="0"/>
          </a:p>
          <a:p>
            <a:r>
              <a:rPr lang="ko-KR" altLang="en-US" dirty="0" smtClean="0"/>
              <a:t>따라서 프로그래밍을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입력을 어떤 출력으로 변환하는 과정을 함수에 넣도록 함</a:t>
            </a:r>
            <a:endParaRPr lang="en-US" altLang="ko-KR" dirty="0" smtClean="0"/>
          </a:p>
          <a:p>
            <a:r>
              <a:rPr lang="ko-KR" altLang="en-US" dirty="0" smtClean="0"/>
              <a:t>위 예제에서는 숫자</a:t>
            </a:r>
            <a:r>
              <a:rPr lang="en-US" altLang="ko-KR" dirty="0" smtClean="0"/>
              <a:t>(x)</a:t>
            </a:r>
            <a:r>
              <a:rPr lang="ko-KR" altLang="en-US" dirty="0" smtClean="0"/>
              <a:t>를 받아서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단순하게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더해서 </a:t>
            </a:r>
            <a:r>
              <a:rPr lang="en-US" altLang="ko-KR" dirty="0" smtClean="0"/>
              <a:t>x+1</a:t>
            </a:r>
            <a:r>
              <a:rPr lang="ko-KR" altLang="en-US" dirty="0" smtClean="0"/>
              <a:t>을 출력으로 돌려주는 처리부분을 함수로 만들었음</a:t>
            </a:r>
            <a:endParaRPr lang="en-US" altLang="ko-KR" dirty="0" smtClean="0"/>
          </a:p>
          <a:p>
            <a:r>
              <a:rPr lang="ko-KR" altLang="en-US" dirty="0" smtClean="0"/>
              <a:t>단 프로그래밍에서의 함수는 입력이나 출력 부분이 생략되는 경우도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63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내용 개체 틀 2"/>
          <p:cNvSpPr txBox="1">
            <a:spLocks/>
          </p:cNvSpPr>
          <p:nvPr/>
        </p:nvSpPr>
        <p:spPr bwMode="auto">
          <a:xfrm>
            <a:off x="3810751" y="1268413"/>
            <a:ext cx="8101849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800" kern="0" dirty="0" err="1" smtClean="0"/>
              <a:t>파이썬</a:t>
            </a:r>
            <a:r>
              <a:rPr lang="ko-KR" altLang="en-US" sz="2800" kern="0" dirty="0" smtClean="0"/>
              <a:t> 언어의 함수</a:t>
            </a:r>
            <a:endParaRPr lang="ko-KR" altLang="en-US" sz="2800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9405" y="1268413"/>
            <a:ext cx="3733363" cy="4862512"/>
          </a:xfrm>
        </p:spPr>
        <p:txBody>
          <a:bodyPr/>
          <a:lstStyle/>
          <a:p>
            <a:r>
              <a:rPr lang="ko-KR" altLang="en-US" sz="2800" dirty="0" smtClean="0"/>
              <a:t>수학에서 배운 함수</a:t>
            </a:r>
            <a:endParaRPr lang="ko-KR" altLang="en-US" sz="28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55381" y="1813800"/>
            <a:ext cx="2618235" cy="2977334"/>
            <a:chOff x="355381" y="1966200"/>
            <a:chExt cx="2618235" cy="2977334"/>
          </a:xfrm>
        </p:grpSpPr>
        <p:grpSp>
          <p:nvGrpSpPr>
            <p:cNvPr id="33" name="그룹 32"/>
            <p:cNvGrpSpPr/>
            <p:nvPr/>
          </p:nvGrpSpPr>
          <p:grpSpPr>
            <a:xfrm>
              <a:off x="355381" y="2467442"/>
              <a:ext cx="2590800" cy="1974850"/>
              <a:chOff x="387350" y="1905000"/>
              <a:chExt cx="787400" cy="711200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520700" y="1905000"/>
                <a:ext cx="228600" cy="165100"/>
                <a:chOff x="520700" y="1905000"/>
                <a:chExt cx="228600" cy="165100"/>
              </a:xfrm>
            </p:grpSpPr>
            <p:cxnSp>
              <p:nvCxnSpPr>
                <p:cNvPr id="11" name="직선 연결선 10"/>
                <p:cNvCxnSpPr/>
                <p:nvPr/>
              </p:nvCxnSpPr>
              <p:spPr bwMode="auto">
                <a:xfrm>
                  <a:off x="520700" y="1905000"/>
                  <a:ext cx="2286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직선 연결선 12"/>
                <p:cNvCxnSpPr/>
                <p:nvPr/>
              </p:nvCxnSpPr>
              <p:spPr bwMode="auto">
                <a:xfrm>
                  <a:off x="520700" y="1905000"/>
                  <a:ext cx="69850" cy="1651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직선 연결선 15"/>
                <p:cNvCxnSpPr/>
                <p:nvPr/>
              </p:nvCxnSpPr>
              <p:spPr bwMode="auto">
                <a:xfrm flipH="1">
                  <a:off x="679450" y="1905000"/>
                  <a:ext cx="69850" cy="1651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1" name="직선 연결선 20"/>
              <p:cNvCxnSpPr/>
              <p:nvPr/>
            </p:nvCxnSpPr>
            <p:spPr bwMode="auto">
              <a:xfrm>
                <a:off x="679450" y="2070100"/>
                <a:ext cx="4953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직선 연결선 21"/>
              <p:cNvCxnSpPr/>
              <p:nvPr/>
            </p:nvCxnSpPr>
            <p:spPr bwMode="auto">
              <a:xfrm>
                <a:off x="387350" y="2451100"/>
                <a:ext cx="4953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직선 연결선 22"/>
              <p:cNvCxnSpPr/>
              <p:nvPr/>
            </p:nvCxnSpPr>
            <p:spPr bwMode="auto">
              <a:xfrm>
                <a:off x="387350" y="2070100"/>
                <a:ext cx="2032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직선 연결선 25"/>
              <p:cNvCxnSpPr/>
              <p:nvPr/>
            </p:nvCxnSpPr>
            <p:spPr bwMode="auto">
              <a:xfrm>
                <a:off x="387350" y="2070100"/>
                <a:ext cx="0" cy="381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직선 연결선 26"/>
              <p:cNvCxnSpPr/>
              <p:nvPr/>
            </p:nvCxnSpPr>
            <p:spPr bwMode="auto">
              <a:xfrm>
                <a:off x="1174750" y="2070100"/>
                <a:ext cx="0" cy="381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8" name="그룹 27"/>
              <p:cNvGrpSpPr/>
              <p:nvPr/>
            </p:nvGrpSpPr>
            <p:grpSpPr>
              <a:xfrm rot="10800000">
                <a:off x="812800" y="2451100"/>
                <a:ext cx="228600" cy="165100"/>
                <a:chOff x="520700" y="1905000"/>
                <a:chExt cx="228600" cy="165100"/>
              </a:xfrm>
            </p:grpSpPr>
            <p:cxnSp>
              <p:nvCxnSpPr>
                <p:cNvPr id="29" name="직선 연결선 28"/>
                <p:cNvCxnSpPr/>
                <p:nvPr/>
              </p:nvCxnSpPr>
              <p:spPr bwMode="auto">
                <a:xfrm>
                  <a:off x="520700" y="1905000"/>
                  <a:ext cx="2286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직선 연결선 29"/>
                <p:cNvCxnSpPr/>
                <p:nvPr/>
              </p:nvCxnSpPr>
              <p:spPr bwMode="auto">
                <a:xfrm>
                  <a:off x="520700" y="1905000"/>
                  <a:ext cx="69850" cy="1651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직선 연결선 30"/>
                <p:cNvCxnSpPr/>
                <p:nvPr/>
              </p:nvCxnSpPr>
              <p:spPr bwMode="auto">
                <a:xfrm flipH="1">
                  <a:off x="679450" y="1905000"/>
                  <a:ext cx="69850" cy="1651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2" name="직선 연결선 31"/>
              <p:cNvCxnSpPr/>
              <p:nvPr/>
            </p:nvCxnSpPr>
            <p:spPr bwMode="auto">
              <a:xfrm>
                <a:off x="971550" y="2451100"/>
                <a:ext cx="2032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4" name="아래쪽 화살표 33"/>
            <p:cNvSpPr/>
            <p:nvPr/>
          </p:nvSpPr>
          <p:spPr bwMode="auto">
            <a:xfrm>
              <a:off x="992854" y="2019641"/>
              <a:ext cx="336549" cy="386839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Char char="•"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29403" y="196620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입력</a:t>
              </a:r>
              <a:endParaRPr lang="ko-KR" altLang="en-US" sz="2000" dirty="0"/>
            </a:p>
          </p:txBody>
        </p:sp>
        <p:sp>
          <p:nvSpPr>
            <p:cNvPr id="37" name="아래쪽 화살표 36"/>
            <p:cNvSpPr/>
            <p:nvPr/>
          </p:nvSpPr>
          <p:spPr bwMode="auto">
            <a:xfrm>
              <a:off x="1955800" y="4543424"/>
              <a:ext cx="336549" cy="386839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Char char="•"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75989" y="454342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출력</a:t>
              </a:r>
              <a:endParaRPr lang="ko-KR" altLang="en-US" sz="20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980749" y="17780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입력</a:t>
            </a:r>
            <a:endParaRPr lang="ko-KR" altLang="en-US" sz="20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4033411" y="1840519"/>
            <a:ext cx="2605316" cy="2923893"/>
            <a:chOff x="4603313" y="1752941"/>
            <a:chExt cx="2605316" cy="2923893"/>
          </a:xfrm>
        </p:grpSpPr>
        <p:grpSp>
          <p:nvGrpSpPr>
            <p:cNvPr id="39" name="그룹 38"/>
            <p:cNvGrpSpPr/>
            <p:nvPr/>
          </p:nvGrpSpPr>
          <p:grpSpPr>
            <a:xfrm>
              <a:off x="4603313" y="2211387"/>
              <a:ext cx="2590800" cy="1974850"/>
              <a:chOff x="387350" y="1905000"/>
              <a:chExt cx="787400" cy="711200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520700" y="1905000"/>
                <a:ext cx="228600" cy="165100"/>
                <a:chOff x="520700" y="1905000"/>
                <a:chExt cx="228600" cy="165100"/>
              </a:xfrm>
            </p:grpSpPr>
            <p:cxnSp>
              <p:nvCxnSpPr>
                <p:cNvPr id="51" name="직선 연결선 50"/>
                <p:cNvCxnSpPr/>
                <p:nvPr/>
              </p:nvCxnSpPr>
              <p:spPr bwMode="auto">
                <a:xfrm>
                  <a:off x="520700" y="1905000"/>
                  <a:ext cx="2286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" name="직선 연결선 51"/>
                <p:cNvCxnSpPr/>
                <p:nvPr/>
              </p:nvCxnSpPr>
              <p:spPr bwMode="auto">
                <a:xfrm>
                  <a:off x="520700" y="1905000"/>
                  <a:ext cx="69850" cy="1651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3" name="직선 연결선 52"/>
                <p:cNvCxnSpPr/>
                <p:nvPr/>
              </p:nvCxnSpPr>
              <p:spPr bwMode="auto">
                <a:xfrm flipH="1">
                  <a:off x="679450" y="1905000"/>
                  <a:ext cx="69850" cy="1651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1" name="직선 연결선 40"/>
              <p:cNvCxnSpPr/>
              <p:nvPr/>
            </p:nvCxnSpPr>
            <p:spPr bwMode="auto">
              <a:xfrm>
                <a:off x="679450" y="2070100"/>
                <a:ext cx="4953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직선 연결선 41"/>
              <p:cNvCxnSpPr/>
              <p:nvPr/>
            </p:nvCxnSpPr>
            <p:spPr bwMode="auto">
              <a:xfrm>
                <a:off x="387350" y="2451100"/>
                <a:ext cx="4953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직선 연결선 42"/>
              <p:cNvCxnSpPr/>
              <p:nvPr/>
            </p:nvCxnSpPr>
            <p:spPr bwMode="auto">
              <a:xfrm>
                <a:off x="387350" y="2070100"/>
                <a:ext cx="2032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직선 연결선 43"/>
              <p:cNvCxnSpPr/>
              <p:nvPr/>
            </p:nvCxnSpPr>
            <p:spPr bwMode="auto">
              <a:xfrm>
                <a:off x="387350" y="2070100"/>
                <a:ext cx="0" cy="381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직선 연결선 44"/>
              <p:cNvCxnSpPr/>
              <p:nvPr/>
            </p:nvCxnSpPr>
            <p:spPr bwMode="auto">
              <a:xfrm>
                <a:off x="1174750" y="2070100"/>
                <a:ext cx="0" cy="381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6" name="그룹 45"/>
              <p:cNvGrpSpPr/>
              <p:nvPr/>
            </p:nvGrpSpPr>
            <p:grpSpPr>
              <a:xfrm rot="10800000">
                <a:off x="812800" y="2451100"/>
                <a:ext cx="228600" cy="165100"/>
                <a:chOff x="520700" y="1905000"/>
                <a:chExt cx="228600" cy="165100"/>
              </a:xfrm>
            </p:grpSpPr>
            <p:cxnSp>
              <p:nvCxnSpPr>
                <p:cNvPr id="48" name="직선 연결선 47"/>
                <p:cNvCxnSpPr/>
                <p:nvPr/>
              </p:nvCxnSpPr>
              <p:spPr bwMode="auto">
                <a:xfrm>
                  <a:off x="520700" y="1905000"/>
                  <a:ext cx="2286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9" name="직선 연결선 48"/>
                <p:cNvCxnSpPr/>
                <p:nvPr/>
              </p:nvCxnSpPr>
              <p:spPr bwMode="auto">
                <a:xfrm>
                  <a:off x="520700" y="1905000"/>
                  <a:ext cx="69850" cy="1651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0" name="직선 연결선 49"/>
                <p:cNvCxnSpPr/>
                <p:nvPr/>
              </p:nvCxnSpPr>
              <p:spPr bwMode="auto">
                <a:xfrm flipH="1">
                  <a:off x="679450" y="1905000"/>
                  <a:ext cx="69850" cy="1651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7" name="직선 연결선 46"/>
              <p:cNvCxnSpPr/>
              <p:nvPr/>
            </p:nvCxnSpPr>
            <p:spPr bwMode="auto">
              <a:xfrm>
                <a:off x="971550" y="2451100"/>
                <a:ext cx="2032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4" name="아래쪽 화살표 53"/>
            <p:cNvSpPr/>
            <p:nvPr/>
          </p:nvSpPr>
          <p:spPr bwMode="auto">
            <a:xfrm>
              <a:off x="5227867" y="1752941"/>
              <a:ext cx="336549" cy="386839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Char char="•"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56" name="아래쪽 화살표 55"/>
            <p:cNvSpPr/>
            <p:nvPr/>
          </p:nvSpPr>
          <p:spPr bwMode="auto">
            <a:xfrm>
              <a:off x="6190813" y="4276724"/>
              <a:ext cx="336549" cy="386839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Char char="•"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11002" y="427672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출력</a:t>
              </a:r>
              <a:endParaRPr lang="ko-KR" altLang="en-US" sz="200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7221399" y="2272246"/>
            <a:ext cx="752168" cy="458447"/>
            <a:chOff x="520700" y="1905000"/>
            <a:chExt cx="228600" cy="165100"/>
          </a:xfrm>
        </p:grpSpPr>
        <p:cxnSp>
          <p:nvCxnSpPr>
            <p:cNvPr id="77" name="직선 연결선 76"/>
            <p:cNvCxnSpPr/>
            <p:nvPr/>
          </p:nvCxnSpPr>
          <p:spPr bwMode="auto">
            <a:xfrm>
              <a:off x="520700" y="1905000"/>
              <a:ext cx="228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>
              <a:off x="520700" y="1905000"/>
              <a:ext cx="69850" cy="1651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flipH="1">
              <a:off x="679450" y="1905000"/>
              <a:ext cx="69850" cy="1651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7" name="직선 연결선 66"/>
          <p:cNvCxnSpPr/>
          <p:nvPr/>
        </p:nvCxnSpPr>
        <p:spPr bwMode="auto">
          <a:xfrm>
            <a:off x="7743737" y="2730693"/>
            <a:ext cx="162969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6782634" y="3788649"/>
            <a:ext cx="162969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6782634" y="2730693"/>
            <a:ext cx="66859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6782634" y="2730693"/>
            <a:ext cx="0" cy="10579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9373434" y="2730693"/>
            <a:ext cx="0" cy="10579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8412331" y="3788648"/>
            <a:ext cx="961103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아래쪽 화살표 62"/>
          <p:cNvSpPr/>
          <p:nvPr/>
        </p:nvSpPr>
        <p:spPr bwMode="auto">
          <a:xfrm>
            <a:off x="7407188" y="1813800"/>
            <a:ext cx="336549" cy="38683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•"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64" name="아래쪽 화살표 63"/>
          <p:cNvSpPr/>
          <p:nvPr/>
        </p:nvSpPr>
        <p:spPr bwMode="auto">
          <a:xfrm>
            <a:off x="11100634" y="4337583"/>
            <a:ext cx="336549" cy="38683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•"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420823" y="43375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출력</a:t>
            </a:r>
            <a:endParaRPr lang="ko-KR" altLang="en-US" sz="2000" dirty="0"/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10431746" y="2730693"/>
            <a:ext cx="162969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9470643" y="3788649"/>
            <a:ext cx="162969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9470643" y="2730693"/>
            <a:ext cx="96110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9470643" y="2730693"/>
            <a:ext cx="0" cy="10579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12061443" y="2730693"/>
            <a:ext cx="0" cy="10579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1" name="그룹 90"/>
          <p:cNvGrpSpPr/>
          <p:nvPr/>
        </p:nvGrpSpPr>
        <p:grpSpPr>
          <a:xfrm rot="10800000">
            <a:off x="10870511" y="3788649"/>
            <a:ext cx="752168" cy="458447"/>
            <a:chOff x="520700" y="1905000"/>
            <a:chExt cx="228600" cy="165100"/>
          </a:xfrm>
        </p:grpSpPr>
        <p:cxnSp>
          <p:nvCxnSpPr>
            <p:cNvPr id="93" name="직선 연결선 92"/>
            <p:cNvCxnSpPr/>
            <p:nvPr/>
          </p:nvCxnSpPr>
          <p:spPr bwMode="auto">
            <a:xfrm>
              <a:off x="520700" y="1905000"/>
              <a:ext cx="228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>
              <a:off x="520700" y="1905000"/>
              <a:ext cx="69850" cy="1651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679450" y="1905000"/>
              <a:ext cx="69850" cy="1651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2" name="직선 연결선 91"/>
          <p:cNvCxnSpPr/>
          <p:nvPr/>
        </p:nvCxnSpPr>
        <p:spPr bwMode="auto">
          <a:xfrm>
            <a:off x="11392849" y="3788649"/>
            <a:ext cx="66859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/>
          <p:cNvCxnSpPr/>
          <p:nvPr/>
        </p:nvCxnSpPr>
        <p:spPr bwMode="auto">
          <a:xfrm>
            <a:off x="4702005" y="5504057"/>
            <a:ext cx="192220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 flipV="1">
            <a:off x="4033411" y="6562012"/>
            <a:ext cx="1922206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4033411" y="5504057"/>
            <a:ext cx="66859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/>
          <p:cNvCxnSpPr/>
          <p:nvPr/>
        </p:nvCxnSpPr>
        <p:spPr bwMode="auto">
          <a:xfrm>
            <a:off x="4033411" y="5504057"/>
            <a:ext cx="0" cy="10579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/>
          <p:cNvCxnSpPr/>
          <p:nvPr/>
        </p:nvCxnSpPr>
        <p:spPr bwMode="auto">
          <a:xfrm>
            <a:off x="6624211" y="5504057"/>
            <a:ext cx="0" cy="10579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5955617" y="6562013"/>
            <a:ext cx="66859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7714704" y="17472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입력</a:t>
            </a:r>
            <a:endParaRPr lang="ko-KR" altLang="en-US" sz="2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191834" y="2933134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908102" y="2866219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571172" y="2843052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4174055" y="5608158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7" name="내용 개체 틀 2"/>
          <p:cNvSpPr txBox="1">
            <a:spLocks/>
          </p:cNvSpPr>
          <p:nvPr/>
        </p:nvSpPr>
        <p:spPr bwMode="auto">
          <a:xfrm>
            <a:off x="6840857" y="4997370"/>
            <a:ext cx="5277593" cy="18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kern="0" dirty="0" smtClean="0"/>
              <a:t>1. </a:t>
            </a:r>
            <a:r>
              <a:rPr lang="ko-KR" altLang="en-US" kern="0" dirty="0" smtClean="0"/>
              <a:t>입력과 출력이 모두 존재하는 함수</a:t>
            </a:r>
            <a:r>
              <a:rPr lang="en-US" altLang="ko-KR" kern="0" dirty="0" smtClean="0"/>
              <a:t>2. </a:t>
            </a:r>
            <a:r>
              <a:rPr lang="ko-KR" altLang="en-US" kern="0" dirty="0" smtClean="0"/>
              <a:t>입력만 있고 출력이 없는 함수</a:t>
            </a:r>
            <a:endParaRPr lang="en-US" altLang="ko-KR" kern="0" dirty="0" smtClean="0"/>
          </a:p>
          <a:p>
            <a:pPr marL="0" indent="0">
              <a:buNone/>
            </a:pPr>
            <a:r>
              <a:rPr lang="en-US" altLang="ko-KR" kern="0" dirty="0" smtClean="0"/>
              <a:t>3. </a:t>
            </a:r>
            <a:r>
              <a:rPr lang="ko-KR" altLang="en-US" kern="0" dirty="0" smtClean="0"/>
              <a:t>입력은 없고 출력만 있는 함수</a:t>
            </a:r>
            <a:endParaRPr lang="en-US" altLang="ko-KR" kern="0" dirty="0" smtClean="0"/>
          </a:p>
          <a:p>
            <a:pPr marL="0" indent="0">
              <a:buNone/>
            </a:pPr>
            <a:r>
              <a:rPr lang="en-US" altLang="ko-KR" kern="0" dirty="0" smtClean="0"/>
              <a:t>4. </a:t>
            </a:r>
            <a:r>
              <a:rPr lang="ko-KR" altLang="en-US" kern="0" dirty="0" smtClean="0"/>
              <a:t>입력과 출력이 모두 없는 함수</a:t>
            </a:r>
            <a:endParaRPr lang="en-US" altLang="ko-KR" kern="0" dirty="0" smtClean="0"/>
          </a:p>
          <a:p>
            <a:pPr marL="457200" indent="-457200">
              <a:buAutoNum type="arabicPeriod"/>
            </a:pP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0834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함수 정의 방법 및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함수 사용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호출</a:t>
            </a:r>
            <a:r>
              <a:rPr lang="en-US" altLang="ko-KR" sz="2800" dirty="0" smtClean="0"/>
              <a:t>)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lvl="1"/>
            <a:r>
              <a:rPr lang="ko-KR" altLang="en-US" sz="2400" dirty="0" smtClean="0"/>
              <a:t>함수를 호출하며 전달하는 실제 값인 입력 값은 인수 또는 실행 인자</a:t>
            </a:r>
            <a:r>
              <a:rPr lang="en-US" altLang="ko-KR" sz="2400" dirty="0" smtClean="0"/>
              <a:t>(argument)</a:t>
            </a:r>
            <a:r>
              <a:rPr lang="ko-KR" altLang="en-US" sz="2400" dirty="0" smtClean="0"/>
              <a:t>라고 부름</a:t>
            </a:r>
            <a:endParaRPr lang="en-US" altLang="ko-KR" sz="2400" dirty="0" smtClean="0"/>
          </a:p>
          <a:p>
            <a:pPr lvl="1"/>
            <a:endParaRPr lang="ko-KR" altLang="en-US" sz="2800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04568" y="1802746"/>
            <a:ext cx="10827602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dirty="0" smtClean="0">
                <a:latin typeface="+mj-ea"/>
                <a:ea typeface="+mj-ea"/>
              </a:rPr>
              <a:t>변수</a:t>
            </a:r>
            <a:r>
              <a:rPr kumimoji="0" lang="en-US" altLang="ko-KR" dirty="0" smtClean="0">
                <a:latin typeface="+mj-ea"/>
                <a:ea typeface="+mj-ea"/>
              </a:rPr>
              <a:t> = </a:t>
            </a:r>
            <a:r>
              <a:rPr kumimoji="0" lang="ko-KR" altLang="en-US" dirty="0" smtClean="0">
                <a:latin typeface="+mj-ea"/>
                <a:ea typeface="+mj-ea"/>
              </a:rPr>
              <a:t>함수이름</a:t>
            </a:r>
            <a:r>
              <a:rPr kumimoji="0" lang="en-US" altLang="ko-KR" dirty="0" smtClean="0">
                <a:latin typeface="+mj-ea"/>
                <a:ea typeface="+mj-ea"/>
              </a:rPr>
              <a:t>(</a:t>
            </a:r>
            <a:r>
              <a:rPr kumimoji="0" lang="ko-KR" altLang="en-US" dirty="0" err="1" smtClean="0">
                <a:latin typeface="+mj-ea"/>
                <a:ea typeface="+mj-ea"/>
              </a:rPr>
              <a:t>입력값</a:t>
            </a:r>
            <a:r>
              <a:rPr kumimoji="0" lang="en-US" altLang="ko-KR" dirty="0" smtClean="0">
                <a:latin typeface="+mj-ea"/>
                <a:ea typeface="+mj-ea"/>
              </a:rPr>
              <a:t>)               # 1. </a:t>
            </a:r>
            <a:r>
              <a:rPr kumimoji="0" lang="ko-KR" altLang="en-US" dirty="0" smtClean="0">
                <a:latin typeface="+mj-ea"/>
                <a:ea typeface="+mj-ea"/>
              </a:rPr>
              <a:t>입력과 출력이 모두 있는 경우</a:t>
            </a:r>
            <a:endParaRPr kumimoji="0" lang="en-US" altLang="ko-KR" dirty="0" smtClean="0">
              <a:latin typeface="+mj-ea"/>
              <a:ea typeface="+mj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dirty="0" smtClean="0">
                <a:latin typeface="+mj-ea"/>
                <a:ea typeface="+mj-ea"/>
              </a:rPr>
              <a:t>변수</a:t>
            </a:r>
            <a:r>
              <a:rPr kumimoji="0" lang="en-US" altLang="ko-KR" dirty="0" smtClean="0">
                <a:latin typeface="+mj-ea"/>
                <a:ea typeface="+mj-ea"/>
              </a:rPr>
              <a:t> = </a:t>
            </a:r>
            <a:r>
              <a:rPr kumimoji="0" lang="ko-KR" altLang="en-US" dirty="0" smtClean="0">
                <a:latin typeface="+mj-ea"/>
                <a:ea typeface="+mj-ea"/>
              </a:rPr>
              <a:t>함수이름</a:t>
            </a:r>
            <a:r>
              <a:rPr kumimoji="0" lang="en-US" altLang="ko-KR" dirty="0" smtClean="0">
                <a:latin typeface="+mj-ea"/>
                <a:ea typeface="+mj-ea"/>
              </a:rPr>
              <a:t>(</a:t>
            </a:r>
            <a:r>
              <a:rPr kumimoji="0" lang="ko-KR" altLang="en-US" dirty="0" err="1" smtClean="0">
                <a:latin typeface="+mj-ea"/>
                <a:ea typeface="+mj-ea"/>
              </a:rPr>
              <a:t>입력값</a:t>
            </a:r>
            <a:r>
              <a:rPr kumimoji="0" lang="en-US" altLang="ko-KR" dirty="0" smtClean="0">
                <a:latin typeface="+mj-ea"/>
                <a:ea typeface="+mj-ea"/>
              </a:rPr>
              <a:t>1, </a:t>
            </a:r>
            <a:r>
              <a:rPr kumimoji="0" lang="ko-KR" altLang="en-US" dirty="0" err="1" smtClean="0">
                <a:latin typeface="+mj-ea"/>
                <a:ea typeface="+mj-ea"/>
              </a:rPr>
              <a:t>입력값</a:t>
            </a:r>
            <a:r>
              <a:rPr kumimoji="0" lang="en-US" altLang="ko-KR" dirty="0" smtClean="0">
                <a:latin typeface="+mj-ea"/>
                <a:ea typeface="+mj-ea"/>
              </a:rPr>
              <a:t>2)  # 1. </a:t>
            </a:r>
            <a:r>
              <a:rPr kumimoji="0" lang="ko-KR" altLang="en-US" dirty="0" smtClean="0">
                <a:latin typeface="+mj-ea"/>
                <a:ea typeface="+mj-ea"/>
              </a:rPr>
              <a:t>입력과 출력이 모두 있는 경우</a:t>
            </a:r>
            <a:endParaRPr kumimoji="0" lang="en-US" altLang="ko-KR" dirty="0" smtClean="0">
              <a:latin typeface="+mj-ea"/>
              <a:ea typeface="+mj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dirty="0" smtClean="0">
                <a:latin typeface="+mj-ea"/>
                <a:ea typeface="+mj-ea"/>
              </a:rPr>
              <a:t>함수이름</a:t>
            </a:r>
            <a:r>
              <a:rPr kumimoji="0" lang="en-US" altLang="ko-KR" dirty="0" smtClean="0">
                <a:latin typeface="+mj-ea"/>
                <a:ea typeface="+mj-ea"/>
              </a:rPr>
              <a:t>(</a:t>
            </a:r>
            <a:r>
              <a:rPr kumimoji="0" lang="ko-KR" altLang="en-US" dirty="0" err="1" smtClean="0">
                <a:latin typeface="+mj-ea"/>
                <a:ea typeface="+mj-ea"/>
              </a:rPr>
              <a:t>입력값</a:t>
            </a:r>
            <a:r>
              <a:rPr kumimoji="0" lang="en-US" altLang="ko-KR" dirty="0" smtClean="0">
                <a:latin typeface="+mj-ea"/>
                <a:ea typeface="+mj-ea"/>
              </a:rPr>
              <a:t>)                        # 2. </a:t>
            </a:r>
            <a:r>
              <a:rPr kumimoji="0" lang="ko-KR" altLang="en-US" dirty="0" smtClean="0">
                <a:latin typeface="+mj-ea"/>
                <a:ea typeface="+mj-ea"/>
              </a:rPr>
              <a:t>입력은 있고</a:t>
            </a:r>
            <a:r>
              <a:rPr kumimoji="0" lang="en-US" altLang="ko-KR" dirty="0" smtClean="0">
                <a:latin typeface="+mj-ea"/>
                <a:ea typeface="+mj-ea"/>
              </a:rPr>
              <a:t>, </a:t>
            </a:r>
            <a:r>
              <a:rPr kumimoji="0" lang="ko-KR" altLang="en-US" dirty="0" smtClean="0">
                <a:latin typeface="+mj-ea"/>
                <a:ea typeface="+mj-ea"/>
              </a:rPr>
              <a:t>출력이 없는 경우</a:t>
            </a:r>
            <a:endParaRPr kumimoji="0" lang="en-US" altLang="ko-KR" dirty="0" smtClean="0">
              <a:latin typeface="+mj-ea"/>
              <a:ea typeface="+mj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dirty="0" smtClean="0">
                <a:latin typeface="+mj-ea"/>
                <a:ea typeface="+mj-ea"/>
              </a:rPr>
              <a:t>변수</a:t>
            </a:r>
            <a:r>
              <a:rPr kumimoji="0" lang="en-US" altLang="ko-KR" dirty="0" smtClean="0">
                <a:latin typeface="+mj-ea"/>
                <a:ea typeface="+mj-ea"/>
              </a:rPr>
              <a:t> = </a:t>
            </a:r>
            <a:r>
              <a:rPr kumimoji="0" lang="ko-KR" altLang="en-US" dirty="0" smtClean="0">
                <a:latin typeface="+mj-ea"/>
                <a:ea typeface="+mj-ea"/>
              </a:rPr>
              <a:t>함수이름</a:t>
            </a:r>
            <a:r>
              <a:rPr kumimoji="0" lang="en-US" altLang="ko-KR" dirty="0" smtClean="0">
                <a:latin typeface="+mj-ea"/>
                <a:ea typeface="+mj-ea"/>
              </a:rPr>
              <a:t>()                       # 3. </a:t>
            </a:r>
            <a:r>
              <a:rPr kumimoji="0" lang="ko-KR" altLang="en-US" dirty="0" smtClean="0">
                <a:latin typeface="+mj-ea"/>
                <a:ea typeface="+mj-ea"/>
              </a:rPr>
              <a:t>입력은 없고 출력은 있는 경우</a:t>
            </a:r>
            <a:endParaRPr kumimoji="0" lang="en-US" altLang="ko-KR" dirty="0" smtClean="0">
              <a:latin typeface="+mj-ea"/>
              <a:ea typeface="+mj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dirty="0" smtClean="0">
                <a:latin typeface="+mj-ea"/>
                <a:ea typeface="+mj-ea"/>
              </a:rPr>
              <a:t>함수이름</a:t>
            </a:r>
            <a:r>
              <a:rPr kumimoji="0" lang="en-US" altLang="ko-KR" dirty="0" smtClean="0">
                <a:latin typeface="+mj-ea"/>
                <a:ea typeface="+mj-ea"/>
              </a:rPr>
              <a:t>()                                 # 4. </a:t>
            </a:r>
            <a:r>
              <a:rPr kumimoji="0" lang="ko-KR" altLang="en-US" dirty="0" smtClean="0">
                <a:latin typeface="+mj-ea"/>
                <a:ea typeface="+mj-ea"/>
              </a:rPr>
              <a:t>입력과 출력이 모두 없는 경우</a:t>
            </a:r>
            <a:endParaRPr kumimoji="0"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3252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함수 예</a:t>
            </a:r>
            <a:endParaRPr lang="en-US" altLang="ko-KR" sz="2800" dirty="0" smtClean="0"/>
          </a:p>
          <a:p>
            <a:pPr marL="457200" lvl="1" indent="0">
              <a:buNone/>
            </a:pPr>
            <a:r>
              <a:rPr kumimoji="0"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kumimoji="0" lang="ko-KR" altLang="en-US" sz="2800" dirty="0" smtClean="0">
                <a:latin typeface="Consolas" panose="020B0609020204030204" pitchFamily="49" charset="0"/>
              </a:rPr>
              <a:t>입력과 </a:t>
            </a:r>
            <a:r>
              <a:rPr kumimoji="0" lang="ko-KR" altLang="en-US" sz="2800" dirty="0">
                <a:latin typeface="Consolas" panose="020B0609020204030204" pitchFamily="49" charset="0"/>
              </a:rPr>
              <a:t>출력이 모두 있는 </a:t>
            </a:r>
            <a:r>
              <a:rPr kumimoji="0" lang="ko-KR" altLang="en-US" sz="2800" dirty="0" smtClean="0">
                <a:latin typeface="Consolas" panose="020B0609020204030204" pitchFamily="49" charset="0"/>
              </a:rPr>
              <a:t>경우</a:t>
            </a:r>
            <a:endParaRPr kumimoji="0" lang="en-US" altLang="ko-KR" sz="2800" dirty="0" smtClean="0">
              <a:latin typeface="Consolas" panose="020B0609020204030204" pitchFamily="49" charset="0"/>
            </a:endParaRPr>
          </a:p>
          <a:p>
            <a:pPr marL="914400" lvl="1" indent="-457200">
              <a:buAutoNum type="arabicPeriod"/>
            </a:pPr>
            <a:endParaRPr kumimoji="0" lang="en-US" altLang="ko-KR" sz="2800" dirty="0">
              <a:latin typeface="Consolas" panose="020B0609020204030204" pitchFamily="49" charset="0"/>
            </a:endParaRPr>
          </a:p>
          <a:p>
            <a:pPr marL="914400" lvl="1" indent="-457200">
              <a:buAutoNum type="arabicPeriod"/>
            </a:pPr>
            <a:endParaRPr kumimoji="0" lang="en-US" altLang="ko-KR" sz="2800" dirty="0" smtClean="0">
              <a:latin typeface="Consolas" panose="020B0609020204030204" pitchFamily="49" charset="0"/>
            </a:endParaRPr>
          </a:p>
          <a:p>
            <a:pPr marL="914400" lvl="1" indent="-457200">
              <a:buAutoNum type="arabicPeriod"/>
            </a:pPr>
            <a:endParaRPr kumimoji="0" lang="en-US" altLang="ko-KR" sz="2800" dirty="0">
              <a:latin typeface="Consolas" panose="020B0609020204030204" pitchFamily="49" charset="0"/>
            </a:endParaRPr>
          </a:p>
          <a:p>
            <a:pPr marL="914400" lvl="1" indent="-457200">
              <a:buAutoNum type="arabicPeriod"/>
            </a:pPr>
            <a:endParaRPr kumimoji="0" lang="en-US" altLang="ko-KR" sz="2800" dirty="0" smtClean="0">
              <a:latin typeface="Consolas" panose="020B0609020204030204" pitchFamily="49" charset="0"/>
            </a:endParaRPr>
          </a:p>
          <a:p>
            <a:pPr marL="914400" lvl="1" indent="-457200">
              <a:buAutoNum type="arabicPeriod"/>
            </a:pPr>
            <a:endParaRPr kumimoji="0" lang="en-US" altLang="ko-KR" sz="28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0"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kumimoji="0" lang="ko-KR" altLang="en-US" sz="2800" dirty="0" smtClean="0">
                <a:latin typeface="Consolas" panose="020B0609020204030204" pitchFamily="49" charset="0"/>
              </a:rPr>
              <a:t>입력은 있고 출력이 없는 경우</a:t>
            </a:r>
            <a:endParaRPr kumimoji="0" lang="en-US" altLang="ko-KR" sz="2800" dirty="0" smtClean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533588" y="2354322"/>
            <a:ext cx="8401389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add(a, b):		# same as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sum = a + b		#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add(a, b)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return sum		#     return a + b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533588" y="3644673"/>
            <a:ext cx="8401389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add(a, b, c):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return a + b + c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533588" y="5523323"/>
            <a:ext cx="8401389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printWithoutNewLineChar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(a):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print(a, end = '')</a:t>
            </a:r>
          </a:p>
        </p:txBody>
      </p:sp>
    </p:spTree>
    <p:extLst>
      <p:ext uri="{BB962C8B-B14F-4D97-AF65-F5344CB8AC3E}">
        <p14:creationId xmlns:p14="http://schemas.microsoft.com/office/powerpoint/2010/main" val="209763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kumimoji="0" lang="en-US" altLang="ko-KR" sz="2800" dirty="0" smtClean="0">
                <a:latin typeface="Consolas" panose="020B0609020204030204" pitchFamily="49" charset="0"/>
              </a:rPr>
              <a:t>3. </a:t>
            </a:r>
            <a:r>
              <a:rPr kumimoji="0" lang="ko-KR" altLang="en-US" sz="2800" dirty="0">
                <a:latin typeface="Consolas" panose="020B0609020204030204" pitchFamily="49" charset="0"/>
              </a:rPr>
              <a:t>입력은 </a:t>
            </a:r>
            <a:r>
              <a:rPr kumimoji="0" lang="ko-KR" altLang="en-US" sz="2800" dirty="0" smtClean="0">
                <a:latin typeface="Consolas" panose="020B0609020204030204" pitchFamily="49" charset="0"/>
              </a:rPr>
              <a:t>없고 출력만 있는 경우</a:t>
            </a:r>
            <a:endParaRPr kumimoji="0" lang="en-US" altLang="ko-KR" sz="28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kumimoji="0" lang="en-US" altLang="ko-KR" sz="2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kumimoji="0" lang="en-US" altLang="ko-KR" sz="28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kumimoji="0" lang="en-US" altLang="ko-KR" sz="2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0" lang="en-US" altLang="ko-KR" sz="2800" dirty="0" smtClean="0">
                <a:latin typeface="Consolas" panose="020B0609020204030204" pitchFamily="49" charset="0"/>
              </a:rPr>
              <a:t>4. </a:t>
            </a:r>
            <a:r>
              <a:rPr kumimoji="0" lang="ko-KR" altLang="en-US" sz="2800" dirty="0" smtClean="0">
                <a:latin typeface="Consolas" panose="020B0609020204030204" pitchFamily="49" charset="0"/>
              </a:rPr>
              <a:t>입력도 없고 출력도 없는 경우</a:t>
            </a:r>
            <a:endParaRPr kumimoji="0" lang="en-US" altLang="ko-KR" sz="2800" dirty="0">
              <a:latin typeface="Consolas" panose="020B0609020204030204" pitchFamily="49" charset="0"/>
            </a:endParaRPr>
          </a:p>
          <a:p>
            <a:endParaRPr lang="ko-KR" altLang="en-US" sz="2800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571683" y="3947144"/>
            <a:ext cx="8401389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writeData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with open("</a:t>
            </a:r>
            <a:r>
              <a:rPr kumimoji="0" lang="en-US" altLang="ko-KR" dirty="0">
                <a:latin typeface="Consolas" panose="020B0609020204030204" pitchFamily="49" charset="0"/>
              </a:rPr>
              <a:t>test.txt", "</a:t>
            </a:r>
            <a:r>
              <a:rPr kumimoji="0" lang="en-US" altLang="ko-KR" dirty="0" smtClean="0">
                <a:latin typeface="Consolas" panose="020B0609020204030204" pitchFamily="49" charset="0"/>
              </a:rPr>
              <a:t>w</a:t>
            </a:r>
            <a:r>
              <a:rPr kumimoji="0" lang="en-US" altLang="ko-KR" dirty="0">
                <a:latin typeface="Consolas" panose="020B0609020204030204" pitchFamily="49" charset="0"/>
              </a:rPr>
              <a:t>"))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as f: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f.write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("hello world")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571684" y="1825021"/>
            <a:ext cx="8401389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returnTempString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return "temp"</a:t>
            </a:r>
          </a:p>
        </p:txBody>
      </p:sp>
    </p:spTree>
    <p:extLst>
      <p:ext uri="{BB962C8B-B14F-4D97-AF65-F5344CB8AC3E}">
        <p14:creationId xmlns:p14="http://schemas.microsoft.com/office/powerpoint/2010/main" val="8795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유효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함수와 변수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지역변수는 함수 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들여쓰기 한 영역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에서만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의미가 있음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함수 영역을 벗어나면 사라짐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전역변수는 함수 밖에서 정의된</a:t>
            </a:r>
            <a:r>
              <a:rPr lang="en-US" altLang="ko-KR" sz="2400" dirty="0" smtClean="0"/>
              <a:t>(</a:t>
            </a:r>
            <a:r>
              <a:rPr lang="ko-KR" altLang="en-US" sz="2400" dirty="0"/>
              <a:t>혹은 처음 사용된 적이 있던</a:t>
            </a:r>
            <a:r>
              <a:rPr lang="en-US" altLang="ko-KR" sz="2400" dirty="0"/>
              <a:t>)</a:t>
            </a:r>
            <a:r>
              <a:rPr lang="ko-KR" altLang="en-US" sz="2400" dirty="0" smtClean="0"/>
              <a:t> 변수들로 프로그램의 어느 영역에서나 사용 가능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2687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이름 짓기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lt"/>
              </a:rPr>
              <a:t>파이썬의</a:t>
            </a:r>
            <a:r>
              <a:rPr lang="ko-KR" altLang="en-US" dirty="0" smtClean="0">
                <a:latin typeface="+mj-lt"/>
              </a:rPr>
              <a:t> 변수 이름 규칙</a:t>
            </a:r>
            <a:endParaRPr lang="en-US" altLang="ko-KR" dirty="0" smtClean="0">
              <a:latin typeface="+mj-lt"/>
            </a:endParaRPr>
          </a:p>
          <a:p>
            <a:pPr lvl="1"/>
            <a:r>
              <a:rPr lang="ko-KR" altLang="en-US" dirty="0" smtClean="0"/>
              <a:t>변수는 반드시 유니코드 문자나 </a:t>
            </a:r>
            <a:r>
              <a:rPr lang="en-US" altLang="ko-KR" dirty="0" smtClean="0"/>
              <a:t>‘_’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이름에 공백이 없어야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특수 문자 활용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예약어가 아니어야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a, a2, _a, </a:t>
            </a:r>
            <a:r>
              <a:rPr lang="en-US" altLang="ko-KR" dirty="0" err="1" smtClean="0"/>
              <a:t>MyVariable</a:t>
            </a:r>
            <a:r>
              <a:rPr lang="en-US" altLang="ko-KR" dirty="0" smtClean="0"/>
              <a:t>, __variable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파이썬의</a:t>
            </a:r>
            <a:r>
              <a:rPr lang="ko-KR" altLang="en-US" dirty="0" smtClean="0"/>
              <a:t> 변수는 처음 사용될 때 만들어짐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74594" y="5423039"/>
            <a:ext cx="8207375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5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b = </a:t>
            </a:r>
            <a:r>
              <a:rPr kumimoji="0" lang="en-US" altLang="ko-KR" dirty="0">
                <a:latin typeface="Consolas" panose="020B0609020204030204" pitchFamily="49" charset="0"/>
              </a:rPr>
              <a:t>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481047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유효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함수 내부에서는 함수에서 선언된 변수들과 인자들만 유효</a:t>
            </a:r>
            <a:endParaRPr lang="ko-KR" altLang="en-US" sz="2800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40720" y="1958783"/>
            <a:ext cx="3908467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sum = 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add(a, b, c):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sum = a + b + c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print(sum)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add(3, 2, 4)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print(sum)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5490367" y="1958783"/>
            <a:ext cx="4373162" cy="304698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sum = 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add(a, b, c):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global sum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sum = a + b + c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print(sum)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add(3, 2, 4)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38604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유효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sum</a:t>
            </a:r>
            <a:r>
              <a:rPr lang="ko-KR" altLang="en-US" sz="2800" dirty="0" smtClean="0"/>
              <a:t>을 바꿀 수 있는 좀 더 좋은 코드의 예</a:t>
            </a:r>
            <a:endParaRPr lang="ko-KR" altLang="en-US" sz="2800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50987" y="1788478"/>
            <a:ext cx="8401389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sum = 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add(a, b, c):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sum = a + b + c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return sum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sum = add(3, 2, 4)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28956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함수에서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의 또 다른 사용 </a:t>
            </a:r>
            <a:r>
              <a:rPr lang="ko-KR" altLang="en-US" dirty="0"/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268413"/>
            <a:ext cx="11110175" cy="4862512"/>
          </a:xfrm>
        </p:spPr>
        <p:txBody>
          <a:bodyPr/>
          <a:lstStyle/>
          <a:p>
            <a:r>
              <a:rPr lang="ko-KR" altLang="en-US" dirty="0" smtClean="0"/>
              <a:t>출력이 없는 함수에서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은 함수 실행 도중 종료하는 목적으로 활용 가능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25230" y="1762720"/>
            <a:ext cx="10322324" cy="378565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</a:t>
            </a:r>
            <a:r>
              <a:rPr kumimoji="0" lang="ko-KR" altLang="en-US" dirty="0" err="1" smtClean="0">
                <a:latin typeface="Consolas" panose="020B0609020204030204" pitchFamily="49" charset="0"/>
              </a:rPr>
              <a:t>음수일때에만</a:t>
            </a:r>
            <a:r>
              <a:rPr kumimoji="0" lang="ko-KR" altLang="en-US" dirty="0" smtClean="0">
                <a:latin typeface="Consolas" panose="020B0609020204030204" pitchFamily="49" charset="0"/>
              </a:rPr>
              <a:t> 화면에 출력하고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0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이상의 숫자가 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인자로 전달되면 무시하는 함수 작성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printMinusNumber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num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if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num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&gt;= 0: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    return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else: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print(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num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printMinusNumber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(3)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printMinusNumber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(-5)</a:t>
            </a:r>
          </a:p>
        </p:txBody>
      </p:sp>
    </p:spTree>
    <p:extLst>
      <p:ext uri="{BB962C8B-B14F-4D97-AF65-F5344CB8AC3E}">
        <p14:creationId xmlns:p14="http://schemas.microsoft.com/office/powerpoint/2010/main" val="12359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#10-02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ㄴ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을 그리는 함수를 각각 </a:t>
            </a:r>
            <a:r>
              <a:rPr lang="en-US" altLang="ko-KR" dirty="0" err="1" smtClean="0"/>
              <a:t>giyuk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nieun</a:t>
            </a:r>
            <a:r>
              <a:rPr lang="ko-KR" altLang="en-US" dirty="0" smtClean="0"/>
              <a:t>이라는 이름으로 작성하고 사용해보는 코드를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ㄴ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의 크기를 매개변수로 정의해서 함수를 호출할 때 지정할 수 있도록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 실습에서는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지정해서 함수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212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#10-02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54217" y="1268413"/>
            <a:ext cx="3576506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giyuk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t1.fd(size)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t1.fd(size)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t1.home()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giyuk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(100)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864217" y="1268413"/>
            <a:ext cx="3576506" cy="304698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nieun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t1.fd(size)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t1.left(90)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t1.fd(size)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t1.home()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nieun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(100)</a:t>
            </a:r>
          </a:p>
        </p:txBody>
      </p:sp>
    </p:spTree>
    <p:extLst>
      <p:ext uri="{BB962C8B-B14F-4D97-AF65-F5344CB8AC3E}">
        <p14:creationId xmlns:p14="http://schemas.microsoft.com/office/powerpoint/2010/main" val="3260102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#10-03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그리는 함수 작성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그리는 함수와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그리는 함수를 재활용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r>
              <a:rPr lang="ko-KR" altLang="en-US" dirty="0"/>
              <a:t> </a:t>
            </a:r>
            <a:r>
              <a:rPr lang="en-US" altLang="ko-KR" dirty="0" smtClean="0"/>
              <a:t>= ‘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’ + ‘</a:t>
            </a:r>
            <a:r>
              <a:rPr lang="ko-KR" altLang="en-US" dirty="0" smtClean="0"/>
              <a:t>ㄴ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180052" y="2677763"/>
            <a:ext cx="3576506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mieum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giyuk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nieun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t1.home()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t1.clear()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mieum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(100)</a:t>
            </a:r>
          </a:p>
        </p:txBody>
      </p:sp>
    </p:spTree>
    <p:extLst>
      <p:ext uri="{BB962C8B-B14F-4D97-AF65-F5344CB8AC3E}">
        <p14:creationId xmlns:p14="http://schemas.microsoft.com/office/powerpoint/2010/main" val="4008789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#10-03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514"/>
            <a:ext cx="10972800" cy="5078412"/>
          </a:xfrm>
        </p:spPr>
        <p:txBody>
          <a:bodyPr/>
          <a:lstStyle/>
          <a:p>
            <a:r>
              <a:rPr lang="ko-KR" altLang="en-US" dirty="0" err="1" smtClean="0"/>
              <a:t>ㄱ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ㄴ으로</a:t>
            </a:r>
            <a:r>
              <a:rPr lang="ko-KR" altLang="en-US" dirty="0" smtClean="0"/>
              <a:t> </a:t>
            </a:r>
            <a:r>
              <a:rPr lang="ko-KR" altLang="en-US" dirty="0" err="1"/>
              <a:t>ㅁ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그리려면 다음을 주의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위치를 저장하지 않으면 한 철자 끝에서부터 그려짐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방향을 저장하지 않으면 전 철자가 끝난 방향에서 그려짐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위치를 이동할 때도 원하지 않는 궤적이 남는다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그리기 전의 위치를 기억했다가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을 그릴 때 그 위치에서부터 그려야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변수를 이용한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위치의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방향의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거북이 로봇의 </a:t>
            </a:r>
            <a:r>
              <a:rPr lang="en-US" altLang="ko-KR" dirty="0" err="1" smtClean="0"/>
              <a:t>pos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setpos</a:t>
            </a:r>
            <a:r>
              <a:rPr lang="ko-KR" altLang="en-US" dirty="0" smtClean="0"/>
              <a:t>함수를 이용하면 위치 파악 및 지정 가능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방향은 거북이 로봇의 </a:t>
            </a:r>
            <a:r>
              <a:rPr lang="en-US" altLang="ko-KR" dirty="0" smtClean="0"/>
              <a:t>heading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setheading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918284" y="5384034"/>
            <a:ext cx="3576506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oldpos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t1.pos()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918284" y="6295667"/>
            <a:ext cx="4323125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oldheading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t1.heading()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6434357" y="5384034"/>
            <a:ext cx="3576506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t1.setpos(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oldpos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6434357" y="6295667"/>
            <a:ext cx="3576506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t1.setheading(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oldpos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4870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#10-03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973705" y="1225689"/>
            <a:ext cx="6059648" cy="56323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mieum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위치와 방향을 저장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oldpos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t1.pos()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oldheading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t1.heading()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giyuk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이동 궤적 지우기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t1.penup()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#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저장한 위치와 방향을 사용하기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t1.setpos(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oldpos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t1.setheading(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oldheading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t1.pendown()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nieun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t1.home()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t1.clear()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mieumPos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(100)</a:t>
            </a:r>
          </a:p>
        </p:txBody>
      </p:sp>
    </p:spTree>
    <p:extLst>
      <p:ext uri="{BB962C8B-B14F-4D97-AF65-F5344CB8AC3E}">
        <p14:creationId xmlns:p14="http://schemas.microsoft.com/office/powerpoint/2010/main" val="920577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#10-04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4412105" cy="4862512"/>
          </a:xfrm>
        </p:spPr>
        <p:txBody>
          <a:bodyPr/>
          <a:lstStyle/>
          <a:p>
            <a:r>
              <a:rPr lang="ko-KR" altLang="en-US" dirty="0" smtClean="0"/>
              <a:t>기역자 바람개비 그리기</a:t>
            </a:r>
            <a:endParaRPr lang="en-US" altLang="ko-KR" dirty="0" smtClean="0"/>
          </a:p>
          <a:p>
            <a:r>
              <a:rPr lang="ko-KR" altLang="en-US" dirty="0" err="1" smtClean="0"/>
              <a:t>ㄱ자를</a:t>
            </a:r>
            <a:r>
              <a:rPr lang="ko-KR" altLang="en-US" dirty="0" smtClean="0"/>
              <a:t> 회전시키는 프로그램 작성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78" y="1268413"/>
            <a:ext cx="6105525" cy="53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85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#10-04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해결 과정에서 고려해야 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err="1" smtClean="0"/>
              <a:t>giyuk</a:t>
            </a:r>
            <a:r>
              <a:rPr lang="en-US" altLang="ko-KR" dirty="0" smtClean="0"/>
              <a:t>(size)</a:t>
            </a:r>
            <a:r>
              <a:rPr lang="ko-KR" altLang="en-US" dirty="0" smtClean="0"/>
              <a:t>를 수정해서 </a:t>
            </a:r>
            <a:r>
              <a:rPr lang="en-US" altLang="ko-KR" dirty="0" err="1" smtClean="0"/>
              <a:t>giyukBackHome</a:t>
            </a:r>
            <a:r>
              <a:rPr lang="en-US" altLang="ko-KR" dirty="0" smtClean="0"/>
              <a:t>(size) </a:t>
            </a:r>
            <a:r>
              <a:rPr lang="ko-KR" altLang="en-US" dirty="0" smtClean="0"/>
              <a:t>함수를 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기존의 </a:t>
            </a:r>
            <a:r>
              <a:rPr lang="en-US" altLang="ko-KR" dirty="0" err="1" smtClean="0"/>
              <a:t>giyuk</a:t>
            </a:r>
            <a:r>
              <a:rPr lang="ko-KR" altLang="en-US" dirty="0" smtClean="0"/>
              <a:t>함수는 끝나는 위치가 시작점이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바람개비를 그리려면 시작점으로 복귀한 후에 회전 시키고 다시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'</a:t>
            </a:r>
            <a:r>
              <a:rPr lang="ko-KR" altLang="en-US" dirty="0" smtClean="0"/>
              <a:t>을 그려야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따라서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'</a:t>
            </a:r>
            <a:r>
              <a:rPr lang="ko-KR" altLang="en-US" dirty="0" smtClean="0"/>
              <a:t>을 그리고 원래의 시작점으로 복귀하는 </a:t>
            </a:r>
            <a:r>
              <a:rPr lang="en-US" altLang="ko-KR" dirty="0" err="1" smtClean="0"/>
              <a:t>giyukBackHome</a:t>
            </a:r>
            <a:r>
              <a:rPr lang="en-US" altLang="ko-KR" dirty="0" smtClean="0"/>
              <a:t>(size)</a:t>
            </a:r>
            <a:r>
              <a:rPr lang="ko-KR" altLang="en-US" dirty="0" smtClean="0"/>
              <a:t>함수를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변수를 이용해서 회전하는 모양을 만들어야 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turnBy</a:t>
            </a:r>
            <a:r>
              <a:rPr lang="ko-KR" altLang="en-US" dirty="0" smtClean="0"/>
              <a:t>라는 변수를 만들고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시작해서 </a:t>
            </a:r>
            <a:r>
              <a:rPr lang="en-US" altLang="ko-KR" dirty="0" smtClean="0"/>
              <a:t>45</a:t>
            </a:r>
            <a:r>
              <a:rPr lang="ko-KR" altLang="en-US" dirty="0" smtClean="0"/>
              <a:t>도씩 증가시킴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과정을 </a:t>
            </a:r>
            <a:r>
              <a:rPr lang="en-US" altLang="ko-KR" dirty="0" smtClean="0"/>
              <a:t>8</a:t>
            </a:r>
            <a:r>
              <a:rPr lang="ko-KR" altLang="en-US" dirty="0" smtClean="0"/>
              <a:t>회 반복 </a:t>
            </a:r>
            <a:r>
              <a:rPr lang="en-US" altLang="ko-KR" dirty="0" smtClean="0"/>
              <a:t>(45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x 8 = 360</a:t>
            </a:r>
            <a:r>
              <a:rPr lang="ko-KR" altLang="en-US" dirty="0" smtClean="0"/>
              <a:t>도 회전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그림을 그린 후에 바로 끝나지 않도록 </a:t>
            </a:r>
            <a:r>
              <a:rPr lang="en-US" altLang="ko-KR" dirty="0" err="1" smtClean="0"/>
              <a:t>exitonclick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741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#10-1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+mj-lt"/>
              </a:rPr>
              <a:t>한글 자음 그려보기</a:t>
            </a:r>
            <a:endParaRPr lang="en-US" altLang="ko-KR" sz="2800" dirty="0" smtClean="0">
              <a:latin typeface="+mj-lt"/>
            </a:endParaRPr>
          </a:p>
          <a:p>
            <a:pPr lvl="1"/>
            <a:r>
              <a:rPr lang="ko-KR" altLang="en-US" sz="2400" dirty="0" smtClean="0"/>
              <a:t>간단한 한글 자음 그려보기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거북이 로봇의 </a:t>
            </a:r>
            <a:r>
              <a:rPr lang="en-US" altLang="ko-KR" sz="2400" dirty="0" smtClean="0"/>
              <a:t>home() </a:t>
            </a:r>
            <a:r>
              <a:rPr lang="ko-KR" altLang="en-US" sz="2400" dirty="0" smtClean="0"/>
              <a:t>함수는 전체 화면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캔버스 영역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중앙에 거북이 로봇을 위치시킴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거북이 로봇의 </a:t>
            </a:r>
            <a:r>
              <a:rPr lang="en-US" altLang="ko-KR" sz="2400" dirty="0" smtClean="0"/>
              <a:t>clear() </a:t>
            </a:r>
            <a:r>
              <a:rPr lang="ko-KR" altLang="en-US" sz="2400" dirty="0" smtClean="0"/>
              <a:t>함수는 해당 거북이 로봇이 그린 선을 깨끗하게 지움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이때 다른 거북이 로봇이 그린 내용은 지우지 못함</a:t>
            </a:r>
            <a:endParaRPr lang="en-US" altLang="ko-KR" sz="2400" dirty="0"/>
          </a:p>
          <a:p>
            <a:pPr lvl="2"/>
            <a:r>
              <a:rPr lang="ko-KR" altLang="en-US" sz="2400" dirty="0" smtClean="0"/>
              <a:t>사용 예</a:t>
            </a:r>
            <a:r>
              <a:rPr lang="en-US" altLang="ko-KR" sz="2400" dirty="0" smtClean="0"/>
              <a:t>: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자음 중에서 </a:t>
            </a:r>
            <a:r>
              <a:rPr lang="ko-KR" altLang="en-US" dirty="0" err="1" smtClean="0"/>
              <a:t>ㄷ</a:t>
            </a:r>
            <a:r>
              <a:rPr lang="en-US" altLang="ko-KR" dirty="0" smtClean="0"/>
              <a:t>, </a:t>
            </a:r>
            <a:r>
              <a:rPr lang="ko-KR" altLang="en-US" dirty="0" smtClean="0"/>
              <a:t>ㄹ 그려보기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838963" y="4375376"/>
            <a:ext cx="6297142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t1.home()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t1.clear()</a:t>
            </a:r>
          </a:p>
        </p:txBody>
      </p:sp>
    </p:spTree>
    <p:extLst>
      <p:ext uri="{BB962C8B-B14F-4D97-AF65-F5344CB8AC3E}">
        <p14:creationId xmlns:p14="http://schemas.microsoft.com/office/powerpoint/2010/main" val="347910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#10-04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해결 과정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시작에서의 위치 </a:t>
            </a:r>
            <a:r>
              <a:rPr lang="en-US" altLang="ko-KR" dirty="0" err="1" smtClean="0"/>
              <a:t>oldpos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시작에서의 방향 </a:t>
            </a:r>
            <a:r>
              <a:rPr lang="en-US" altLang="ko-KR" dirty="0" err="1" smtClean="0"/>
              <a:t>oldheading</a:t>
            </a:r>
            <a:r>
              <a:rPr lang="ko-KR" altLang="en-US" dirty="0" smtClean="0"/>
              <a:t>을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'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'</a:t>
            </a:r>
            <a:r>
              <a:rPr lang="ko-KR" altLang="en-US" dirty="0" smtClean="0"/>
              <a:t>을 그림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oldpos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oldheading</a:t>
            </a:r>
            <a:r>
              <a:rPr lang="ko-KR" altLang="en-US" dirty="0" smtClean="0"/>
              <a:t>으로 방향 전환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pendown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turnBy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45</a:t>
            </a:r>
            <a:r>
              <a:rPr lang="ko-KR" altLang="en-US" dirty="0" smtClean="0"/>
              <a:t>도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회전각도 </a:t>
            </a:r>
            <a:r>
              <a:rPr lang="en-US" altLang="ko-KR" dirty="0" err="1" smtClean="0"/>
              <a:t>turnBy</a:t>
            </a:r>
            <a:r>
              <a:rPr lang="ko-KR" altLang="en-US" dirty="0" smtClean="0"/>
              <a:t>만큼 거북이 로봇의 방향을 회전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위를 </a:t>
            </a:r>
            <a:r>
              <a:rPr lang="en-US" altLang="ko-KR" dirty="0" smtClean="0"/>
              <a:t>8</a:t>
            </a:r>
            <a:r>
              <a:rPr lang="ko-KR" altLang="en-US" dirty="0" smtClean="0"/>
              <a:t>회 반복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4662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위치를 사용하면서 </a:t>
            </a:r>
            <a:r>
              <a:rPr lang="en-US" altLang="ko-KR" dirty="0" smtClean="0"/>
              <a:t>'</a:t>
            </a:r>
            <a:r>
              <a:rPr lang="ko-KR" altLang="en-US" dirty="0" smtClean="0"/>
              <a:t>복잡한 변수</a:t>
            </a:r>
            <a:r>
              <a:rPr lang="en-US" altLang="ko-KR" dirty="0" smtClean="0"/>
              <a:t>' </a:t>
            </a:r>
            <a:r>
              <a:rPr lang="ko-KR" altLang="en-US" dirty="0" smtClean="0"/>
              <a:t>를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개로 구성되어 있지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t1.pos()</a:t>
            </a:r>
            <a:r>
              <a:rPr lang="ko-KR" altLang="en-US" dirty="0" smtClean="0"/>
              <a:t>함수를 이용해서 출력해보면 </a:t>
            </a:r>
            <a:r>
              <a:rPr lang="en-US" altLang="ko-KR" dirty="0" smtClean="0"/>
              <a:t>(0.00, 0.00)</a:t>
            </a:r>
            <a:r>
              <a:rPr lang="ko-KR" altLang="en-US" dirty="0" smtClean="0"/>
              <a:t>의 형태로 나타남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전에 말했던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중에서 소수이지만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단순형이 아니고 복합형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변수를 이용해서 상대위치를 사용할 수 있음</a:t>
            </a:r>
            <a:endParaRPr lang="en-US" altLang="ko-KR" dirty="0" smtClean="0"/>
          </a:p>
          <a:p>
            <a:r>
              <a:rPr lang="ko-KR" altLang="en-US" dirty="0" smtClean="0"/>
              <a:t>화면을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등분해서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'</a:t>
            </a:r>
            <a:r>
              <a:rPr lang="ko-KR" altLang="en-US" dirty="0" smtClean="0"/>
              <a:t>자 세 개 그리기</a:t>
            </a:r>
            <a:endParaRPr lang="en-US" altLang="ko-KR" dirty="0" smtClean="0"/>
          </a:p>
          <a:p>
            <a:r>
              <a:rPr lang="ko-KR" altLang="en-US" dirty="0" smtClean="0"/>
              <a:t>윈도우의 너비와 높이는 캔버스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스크린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window_width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widnow_height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함수를 이용할 것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20091" y="4986248"/>
            <a:ext cx="6854676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win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turtle.Screen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width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win.window_width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height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win.window_height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print(width, height)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11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</a:t>
            </a:r>
            <a:r>
              <a:rPr lang="en-US" altLang="ko-KR" dirty="0"/>
              <a:t>(</a:t>
            </a:r>
            <a:r>
              <a:rPr lang="ko-KR" altLang="en-US" dirty="0"/>
              <a:t>좌표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거북이 로봇의 </a:t>
            </a:r>
            <a:r>
              <a:rPr lang="en-US" altLang="ko-KR" dirty="0" err="1" smtClean="0"/>
              <a:t>goto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setpos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같은 기능을 함</a:t>
            </a:r>
            <a:endParaRPr lang="en-US" altLang="ko-KR" dirty="0" smtClean="0"/>
          </a:p>
          <a:p>
            <a:r>
              <a:rPr lang="ko-KR" altLang="en-US" dirty="0" smtClean="0"/>
              <a:t>사용할 수 있는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다름</a:t>
            </a:r>
            <a:endParaRPr lang="en-US" altLang="ko-KR" dirty="0" smtClean="0"/>
          </a:p>
          <a:p>
            <a:r>
              <a:rPr lang="en-US" altLang="ko-KR" dirty="0" err="1" smtClean="0"/>
              <a:t>goto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x, y</a:t>
            </a:r>
          </a:p>
          <a:p>
            <a:pPr lvl="2"/>
            <a:r>
              <a:rPr lang="ko-KR" altLang="en-US" dirty="0" smtClean="0"/>
              <a:t>정수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소수의 두 좌표 값</a:t>
            </a:r>
            <a:endParaRPr lang="en-US" altLang="ko-KR" dirty="0" smtClean="0"/>
          </a:p>
          <a:p>
            <a:r>
              <a:rPr lang="en-US" altLang="ko-KR" dirty="0" err="1" smtClean="0"/>
              <a:t>setpos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(x, y)</a:t>
            </a:r>
          </a:p>
          <a:p>
            <a:pPr lvl="2"/>
            <a:r>
              <a:rPr lang="en-US" altLang="ko-KR" dirty="0" smtClean="0"/>
              <a:t>Vec2D</a:t>
            </a:r>
            <a:r>
              <a:rPr lang="ko-KR" altLang="en-US" dirty="0" smtClean="0"/>
              <a:t>라고 하는 복잡한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712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 변환</a:t>
            </a:r>
            <a:r>
              <a:rPr lang="en-US" altLang="ko-KR" dirty="0" smtClean="0"/>
              <a:t>(type 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개의 </a:t>
            </a:r>
            <a:r>
              <a:rPr lang="ko-KR" altLang="en-US" dirty="0" err="1" smtClean="0"/>
              <a:t>자료형에서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변환하는 것을 형 변환</a:t>
            </a:r>
            <a:r>
              <a:rPr lang="en-US" altLang="ko-KR" dirty="0" smtClean="0"/>
              <a:t>(type casting)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정수에서 소수로 형 변환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파이썬에서는</a:t>
            </a:r>
            <a:r>
              <a:rPr lang="ko-KR" altLang="en-US" dirty="0" smtClean="0"/>
              <a:t> 정수형을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소수형을 </a:t>
            </a:r>
            <a:r>
              <a:rPr lang="en-US" altLang="ko-KR" dirty="0" smtClean="0"/>
              <a:t>float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50 / float(3)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50 /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(5.3)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7871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1307580" cy="774700"/>
          </a:xfrm>
        </p:spPr>
        <p:txBody>
          <a:bodyPr/>
          <a:lstStyle/>
          <a:p>
            <a:r>
              <a:rPr lang="ko-KR" altLang="en-US" dirty="0" smtClean="0"/>
              <a:t>화면을 </a:t>
            </a:r>
            <a:r>
              <a:rPr lang="en-US" altLang="ko-KR" dirty="0"/>
              <a:t>3</a:t>
            </a:r>
            <a:r>
              <a:rPr lang="ko-KR" altLang="en-US" dirty="0"/>
              <a:t>등분하고 </a:t>
            </a:r>
            <a:r>
              <a:rPr lang="ko-KR" altLang="en-US" dirty="0" err="1"/>
              <a:t>ㄱ자</a:t>
            </a:r>
            <a:r>
              <a:rPr lang="ko-KR" altLang="en-US" dirty="0"/>
              <a:t>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화면을</a:t>
            </a:r>
            <a:r>
              <a:rPr lang="en-US" altLang="ko-KR" dirty="0"/>
              <a:t> 3</a:t>
            </a:r>
            <a:r>
              <a:rPr lang="ko-KR" altLang="en-US" dirty="0" smtClean="0"/>
              <a:t>등분하기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중복되는 식을 변수화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0124" y="1748372"/>
            <a:ext cx="5025876" cy="230832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win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turtle.Screen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width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win.window_width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x1 = 0.0 – (width – 40) /3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x2 = 0.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x3 = 0. + (width – 40) / 3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print(x1, x2, x3)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070124" y="4859716"/>
            <a:ext cx="5025876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w3 = (width – 40) / 3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x1 = 0.0 – w3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x2 = 0.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x3 = 0. + w3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print(x1, x2, x3)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748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7813"/>
            <a:ext cx="11142689" cy="774700"/>
          </a:xfrm>
        </p:spPr>
        <p:txBody>
          <a:bodyPr/>
          <a:lstStyle/>
          <a:p>
            <a:r>
              <a:rPr lang="ko-KR" altLang="en-US" dirty="0" smtClean="0"/>
              <a:t>화면을 </a:t>
            </a:r>
            <a:r>
              <a:rPr lang="en-US" altLang="ko-KR" dirty="0"/>
              <a:t>3</a:t>
            </a:r>
            <a:r>
              <a:rPr lang="ko-KR" altLang="en-US" dirty="0"/>
              <a:t>등분하고 </a:t>
            </a:r>
            <a:r>
              <a:rPr lang="ko-KR" altLang="en-US" dirty="0" err="1"/>
              <a:t>ㄱ자</a:t>
            </a:r>
            <a:r>
              <a:rPr lang="ko-KR" altLang="en-US" dirty="0"/>
              <a:t>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등분한 화면의 첫 번째 위치로 가서 위치 써보기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ㄱ을</a:t>
            </a:r>
            <a:r>
              <a:rPr lang="ko-KR" altLang="en-US" dirty="0" smtClean="0"/>
              <a:t> 제대로 그리기 위해서는 방향을 </a:t>
            </a:r>
            <a:r>
              <a:rPr lang="ko-KR" altLang="en-US" dirty="0" err="1" smtClean="0"/>
              <a:t>초기화시켜주어야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0124" y="1883283"/>
            <a:ext cx="5025876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t1.penup()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t1.goto(x1, 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t1.pendown()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t1.pos()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t1.write(t1.pos())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첫 번째 위치에서 </a:t>
            </a:r>
            <a:r>
              <a:rPr kumimoji="0" lang="ko-KR" altLang="en-US" dirty="0" err="1" smtClean="0">
                <a:latin typeface="Consolas" panose="020B0609020204030204" pitchFamily="49" charset="0"/>
              </a:rPr>
              <a:t>ㄱ자</a:t>
            </a:r>
            <a:r>
              <a:rPr kumimoji="0" lang="ko-KR" altLang="en-US" dirty="0" smtClean="0">
                <a:latin typeface="Consolas" panose="020B0609020204030204" pitchFamily="49" charset="0"/>
              </a:rPr>
              <a:t> 그리기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giyuk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(100)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070124" y="5515828"/>
            <a:ext cx="5025876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t1.setheading(0)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giyuk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(100)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24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7813"/>
            <a:ext cx="11157679" cy="774700"/>
          </a:xfrm>
        </p:spPr>
        <p:txBody>
          <a:bodyPr/>
          <a:lstStyle/>
          <a:p>
            <a:r>
              <a:rPr lang="ko-KR" altLang="en-US" dirty="0" smtClean="0"/>
              <a:t>화면을 </a:t>
            </a:r>
            <a:r>
              <a:rPr lang="en-US" altLang="ko-KR" dirty="0"/>
              <a:t>3</a:t>
            </a:r>
            <a:r>
              <a:rPr lang="ko-KR" altLang="en-US" dirty="0"/>
              <a:t>등분하고 </a:t>
            </a:r>
            <a:r>
              <a:rPr lang="ko-KR" altLang="en-US" dirty="0" err="1"/>
              <a:t>ㄱ자</a:t>
            </a:r>
            <a:r>
              <a:rPr lang="ko-KR" altLang="en-US" dirty="0"/>
              <a:t>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599" y="1268413"/>
            <a:ext cx="3542676" cy="378565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t1.clear()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1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번째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t1.penup()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t1.goto(x1, 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t1.setheading(0)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t1.pendown()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t1.pos()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t1.write(t1.pos())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giyuk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(100)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417100" y="1268413"/>
            <a:ext cx="3542676" cy="304698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2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번째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t1.penup()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t1.goto(x2, 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t1.setheading(0)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t1.pendown()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t1.pos()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t1.write(t1.pos())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giyuk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(100)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224601" y="1268413"/>
            <a:ext cx="3542676" cy="304698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3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번째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t1.penup()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t1.goto(x3, 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t1.setheading(0)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t1.pendown()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t1.pos()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t1.write(t1.pos())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giyuk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(100)</a:t>
            </a:r>
          </a:p>
        </p:txBody>
      </p:sp>
    </p:spTree>
    <p:extLst>
      <p:ext uri="{BB962C8B-B14F-4D97-AF65-F5344CB8AC3E}">
        <p14:creationId xmlns:p14="http://schemas.microsoft.com/office/powerpoint/2010/main" val="1740070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7813"/>
            <a:ext cx="11367541" cy="7747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#10-05 </a:t>
            </a:r>
            <a:r>
              <a:rPr lang="ko-KR" altLang="en-US" dirty="0"/>
              <a:t>화면을 </a:t>
            </a:r>
            <a:r>
              <a:rPr lang="en-US" altLang="ko-KR" dirty="0"/>
              <a:t>3</a:t>
            </a:r>
            <a:r>
              <a:rPr lang="ko-KR" altLang="en-US" dirty="0"/>
              <a:t>등분하고 </a:t>
            </a:r>
            <a:r>
              <a:rPr lang="ko-KR" altLang="en-US" dirty="0" err="1"/>
              <a:t>ㄱ자</a:t>
            </a:r>
            <a:r>
              <a:rPr lang="ko-KR" altLang="en-US" dirty="0"/>
              <a:t>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44184"/>
            <a:ext cx="10972800" cy="4886741"/>
          </a:xfrm>
        </p:spPr>
        <p:txBody>
          <a:bodyPr/>
          <a:lstStyle/>
          <a:p>
            <a:r>
              <a:rPr lang="ko-KR" altLang="en-US" dirty="0" smtClean="0"/>
              <a:t>앞서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배웠던 </a:t>
            </a:r>
            <a:r>
              <a:rPr lang="en-US" altLang="ko-KR" dirty="0" smtClean="0"/>
              <a:t>'</a:t>
            </a:r>
            <a:r>
              <a:rPr lang="ko-KR" altLang="en-US" dirty="0" smtClean="0"/>
              <a:t>기계적으로 함수 만들어보기</a:t>
            </a:r>
            <a:r>
              <a:rPr lang="en-US" altLang="ko-KR" dirty="0" smtClean="0"/>
              <a:t>'</a:t>
            </a:r>
            <a:r>
              <a:rPr lang="ko-KR" altLang="en-US" dirty="0" smtClean="0"/>
              <a:t>를 실제로 해볼 것</a:t>
            </a:r>
            <a:endParaRPr lang="en-US" altLang="ko-KR" dirty="0" smtClean="0"/>
          </a:p>
          <a:p>
            <a:r>
              <a:rPr lang="ko-KR" altLang="en-US" dirty="0" smtClean="0"/>
              <a:t>중복을 찾는다</a:t>
            </a:r>
            <a:endParaRPr lang="en-US" altLang="ko-KR" dirty="0" smtClean="0"/>
          </a:p>
          <a:p>
            <a:r>
              <a:rPr lang="ko-KR" altLang="en-US" dirty="0" smtClean="0"/>
              <a:t>중복을 묶고 </a:t>
            </a:r>
            <a:r>
              <a:rPr lang="ko-KR" altLang="en-US" dirty="0" err="1" smtClean="0"/>
              <a:t>함수명을</a:t>
            </a:r>
            <a:r>
              <a:rPr lang="ko-KR" altLang="en-US" dirty="0" smtClean="0"/>
              <a:t> 준다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의미있게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giyukAt</a:t>
            </a:r>
            <a:endParaRPr lang="en-US" altLang="ko-KR" dirty="0"/>
          </a:p>
          <a:p>
            <a:r>
              <a:rPr lang="ko-KR" altLang="en-US" dirty="0" smtClean="0"/>
              <a:t>변경될 수 있는 부분을 찾는다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숫자를 찾는다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x1, 100</a:t>
            </a:r>
          </a:p>
          <a:p>
            <a:pPr lvl="1"/>
            <a:r>
              <a:rPr lang="ko-KR" altLang="en-US" dirty="0" smtClean="0"/>
              <a:t>회전각도는 숫자이지만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변하지 않으므로 그냥 둔다</a:t>
            </a:r>
            <a:endParaRPr lang="en-US" altLang="ko-KR" dirty="0" smtClean="0"/>
          </a:p>
          <a:p>
            <a:r>
              <a:rPr lang="ko-KR" altLang="en-US" dirty="0" smtClean="0"/>
              <a:t>인자로 빼준다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인자의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대해서도 생각해본다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size: </a:t>
            </a:r>
            <a:r>
              <a:rPr lang="ko-KR" altLang="en-US" dirty="0" err="1" smtClean="0"/>
              <a:t>정수형으로</a:t>
            </a:r>
            <a:r>
              <a:rPr lang="ko-KR" altLang="en-US" dirty="0" smtClean="0"/>
              <a:t> 크기를 의미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화면크기보다 크게 되면 오류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 모두 가능하며 위치를 의미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크기를 벗어나면 오류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7723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1127698" cy="7747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#10-05 </a:t>
            </a:r>
            <a:r>
              <a:rPr lang="ko-KR" altLang="en-US" dirty="0"/>
              <a:t>화면을 </a:t>
            </a:r>
            <a:r>
              <a:rPr lang="en-US" altLang="ko-KR" dirty="0"/>
              <a:t>3</a:t>
            </a:r>
            <a:r>
              <a:rPr lang="ko-KR" altLang="en-US" dirty="0"/>
              <a:t>등분하고 </a:t>
            </a:r>
            <a:r>
              <a:rPr lang="ko-KR" altLang="en-US" dirty="0" err="1"/>
              <a:t>ㄱ자</a:t>
            </a:r>
            <a:r>
              <a:rPr lang="ko-KR" altLang="en-US" dirty="0"/>
              <a:t>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598" y="1268413"/>
            <a:ext cx="6120985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giyukAt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(size, at):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t1.penup()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t1.goto(at, 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t1.setheading(0)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t1.pendown()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t1.pos()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t1.write(t1.pos())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giyuk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t1.clear()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giyukAt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(100, x1)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giyukAt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(100, x2)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giyukAt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(100, x3)</a:t>
            </a:r>
          </a:p>
        </p:txBody>
      </p:sp>
    </p:spTree>
    <p:extLst>
      <p:ext uri="{BB962C8B-B14F-4D97-AF65-F5344CB8AC3E}">
        <p14:creationId xmlns:p14="http://schemas.microsoft.com/office/powerpoint/2010/main" val="1901717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#10-06 </a:t>
            </a:r>
            <a:r>
              <a:rPr lang="ko-KR" altLang="en-US" dirty="0" smtClean="0"/>
              <a:t>간단한 도형 그려보기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사각형 그리기</a:t>
            </a:r>
            <a:endParaRPr lang="en-US" altLang="ko-KR" dirty="0" smtClean="0"/>
          </a:p>
          <a:p>
            <a:r>
              <a:rPr lang="ko-KR" altLang="en-US" dirty="0" smtClean="0"/>
              <a:t>삼각형 그리기</a:t>
            </a:r>
            <a:endParaRPr lang="en-US" altLang="ko-KR" dirty="0" smtClean="0"/>
          </a:p>
          <a:p>
            <a:r>
              <a:rPr lang="ko-KR" altLang="en-US" dirty="0" smtClean="0"/>
              <a:t>각각의 모서리에 좌표 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98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#10-1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3512695" cy="4862512"/>
          </a:xfrm>
        </p:spPr>
        <p:txBody>
          <a:bodyPr/>
          <a:lstStyle/>
          <a:p>
            <a:r>
              <a:rPr lang="en-US" altLang="ko-KR" dirty="0" smtClean="0"/>
              <a:t>'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' 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'</a:t>
            </a:r>
            <a:r>
              <a:rPr lang="ko-KR" altLang="en-US" dirty="0" smtClean="0"/>
              <a:t>ㄴ</a:t>
            </a:r>
            <a:r>
              <a:rPr lang="en-US" altLang="ko-KR" dirty="0" smtClean="0"/>
              <a:t>'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04444" y="1925569"/>
            <a:ext cx="2613116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t1.fd(100)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104444" y="3891779"/>
            <a:ext cx="2613116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t1.left(90)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t1.fd(100)</a:t>
            </a:r>
          </a:p>
        </p:txBody>
      </p:sp>
    </p:spTree>
    <p:extLst>
      <p:ext uri="{BB962C8B-B14F-4D97-AF65-F5344CB8AC3E}">
        <p14:creationId xmlns:p14="http://schemas.microsoft.com/office/powerpoint/2010/main" val="25353159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#10-06 </a:t>
            </a:r>
            <a:r>
              <a:rPr lang="ko-KR" altLang="en-US" dirty="0" smtClean="0"/>
              <a:t>간단한 도형 그려보기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41817" y="1268413"/>
            <a:ext cx="4277193" cy="52629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t1.home()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t1.clear()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rectangle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t1.forward(100</a:t>
            </a:r>
            <a:r>
              <a:rPr kumimoji="0" lang="en-US" altLang="ko-KR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t1.write(t1.pos())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t1.left(90)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t1.forward(100)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t1.write(t1.pos())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t1.left(90)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t1.forward(100)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t1.write(t1.pos())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t1.left(90)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t1.forward(100)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t1.write(t1.pos())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5751227" y="1268413"/>
            <a:ext cx="4277193" cy="452431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ko-KR" dirty="0">
                <a:latin typeface="Consolas" panose="020B0609020204030204" pitchFamily="49" charset="0"/>
              </a:rPr>
              <a:t>t1.home()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ko-KR" dirty="0">
                <a:latin typeface="Consolas" panose="020B0609020204030204" pitchFamily="49" charset="0"/>
              </a:rPr>
              <a:t>t1.clear()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ko-KR" dirty="0">
                <a:latin typeface="Consolas" panose="020B0609020204030204" pitchFamily="49" charset="0"/>
              </a:rPr>
              <a:t># triangle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ko-KR" dirty="0">
                <a:latin typeface="Consolas" panose="020B0609020204030204" pitchFamily="49" charset="0"/>
              </a:rPr>
              <a:t>t1.forward(100)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ko-KR" dirty="0">
                <a:latin typeface="Consolas" panose="020B0609020204030204" pitchFamily="49" charset="0"/>
              </a:rPr>
              <a:t>t1.write(t1.pos())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ko-KR" dirty="0">
                <a:latin typeface="Consolas" panose="020B0609020204030204" pitchFamily="49" charset="0"/>
              </a:rPr>
              <a:t>t1.left(120)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ko-KR" dirty="0">
                <a:latin typeface="Consolas" panose="020B0609020204030204" pitchFamily="49" charset="0"/>
              </a:rPr>
              <a:t>t1.forward(100)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ko-KR" dirty="0">
                <a:latin typeface="Consolas" panose="020B0609020204030204" pitchFamily="49" charset="0"/>
              </a:rPr>
              <a:t>t1.write(t1.pos())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ko-KR" dirty="0">
                <a:latin typeface="Consolas" panose="020B0609020204030204" pitchFamily="49" charset="0"/>
              </a:rPr>
              <a:t>t1.left(120)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ko-KR" dirty="0">
                <a:latin typeface="Consolas" panose="020B0609020204030204" pitchFamily="49" charset="0"/>
              </a:rPr>
              <a:t>t1.forward(100)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ko-KR" dirty="0">
                <a:latin typeface="Consolas" panose="020B0609020204030204" pitchFamily="49" charset="0"/>
              </a:rPr>
              <a:t>t1.write(t1.pos())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ko-KR" dirty="0">
                <a:latin typeface="Consolas" panose="020B0609020204030204" pitchFamily="49" charset="0"/>
              </a:rPr>
              <a:t>t1.left(120)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83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#10-07 </a:t>
            </a:r>
            <a:r>
              <a:rPr lang="ko-KR" altLang="en-US" dirty="0" smtClean="0"/>
              <a:t>스탬프 찍기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화면에 이미지 도장을 남길 수 있음</a:t>
            </a:r>
            <a:endParaRPr lang="en-US" altLang="ko-KR" dirty="0" smtClean="0"/>
          </a:p>
          <a:p>
            <a:r>
              <a:rPr lang="ko-KR" altLang="en-US" dirty="0" smtClean="0"/>
              <a:t>거북이 로봇의 </a:t>
            </a:r>
            <a:r>
              <a:rPr lang="en-US" altLang="ko-KR" dirty="0" smtClean="0"/>
              <a:t>stamp() </a:t>
            </a:r>
            <a:r>
              <a:rPr lang="ko-KR" altLang="en-US" dirty="0" smtClean="0"/>
              <a:t>함수를 호출하면 거북이 로봇의 모습을 현재 위치에 이미지 도장을 찍은 것처럼 남김</a:t>
            </a:r>
            <a:endParaRPr lang="en-US" altLang="ko-KR" dirty="0" smtClean="0"/>
          </a:p>
          <a:p>
            <a:r>
              <a:rPr lang="en-US" altLang="ko-KR" dirty="0" smtClean="0"/>
              <a:t>stamp()</a:t>
            </a:r>
            <a:r>
              <a:rPr lang="ko-KR" altLang="en-US" dirty="0" smtClean="0"/>
              <a:t>함수는 화면에 찍힌 이미지 도장의 고유 번호를 결과 값으로 반환</a:t>
            </a:r>
            <a:endParaRPr lang="en-US" altLang="ko-KR" dirty="0" smtClean="0"/>
          </a:p>
          <a:p>
            <a:r>
              <a:rPr lang="ko-KR" altLang="en-US" dirty="0" smtClean="0"/>
              <a:t>추후에 특정 이미지 도장을 화면에서 지우고 싶으면 </a:t>
            </a:r>
            <a:r>
              <a:rPr lang="en-US" altLang="ko-KR" dirty="0" err="1" smtClean="0"/>
              <a:t>clearstamp</a:t>
            </a:r>
            <a:r>
              <a:rPr lang="ko-KR" altLang="en-US" dirty="0" smtClean="0"/>
              <a:t>함수를 호출하며 </a:t>
            </a:r>
            <a:r>
              <a:rPr lang="en-US" altLang="ko-KR" dirty="0" smtClean="0"/>
              <a:t>stamp</a:t>
            </a:r>
            <a:r>
              <a:rPr lang="ko-KR" altLang="en-US" dirty="0" smtClean="0"/>
              <a:t>함수에서 반환된 고유 번호를 인수로 넘김</a:t>
            </a: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04275" y="4705415"/>
            <a:ext cx="3497706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t1.home()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id = t1.stamp()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t1.penup()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t1.goto(100, 200)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t1.clearstamp(id)</a:t>
            </a:r>
          </a:p>
        </p:txBody>
      </p:sp>
    </p:spTree>
    <p:extLst>
      <p:ext uri="{BB962C8B-B14F-4D97-AF65-F5344CB8AC3E}">
        <p14:creationId xmlns:p14="http://schemas.microsoft.com/office/powerpoint/2010/main" val="2542375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#10-07 </a:t>
            </a:r>
            <a:r>
              <a:rPr lang="ko-KR" altLang="en-US" dirty="0"/>
              <a:t>스탬프 찍기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이전에 배웠던 스크린의 </a:t>
            </a:r>
            <a:r>
              <a:rPr lang="en-US" altLang="ko-KR" dirty="0" err="1" smtClean="0"/>
              <a:t>addshape</a:t>
            </a:r>
            <a:r>
              <a:rPr lang="ko-KR" altLang="en-US" dirty="0" smtClean="0"/>
              <a:t>함수와 거북이 로봇의 </a:t>
            </a:r>
            <a:r>
              <a:rPr lang="en-US" altLang="ko-KR" dirty="0" smtClean="0"/>
              <a:t>shape </a:t>
            </a:r>
            <a:r>
              <a:rPr lang="ko-KR" altLang="en-US" dirty="0" smtClean="0"/>
              <a:t>함수를 이용해서 본인이 원하는 이미지를 거북이 로봇의 이미지로 바꾼 후에 스탬프를 </a:t>
            </a:r>
            <a:r>
              <a:rPr lang="en-US" altLang="ko-KR" dirty="0" smtClean="0"/>
              <a:t>(100, 100)</a:t>
            </a:r>
            <a:r>
              <a:rPr lang="ko-KR" altLang="en-US" dirty="0"/>
              <a:t> </a:t>
            </a:r>
            <a:r>
              <a:rPr lang="ko-KR" altLang="en-US" dirty="0" smtClean="0"/>
              <a:t>위치에 찍어볼 것</a:t>
            </a:r>
            <a:endParaRPr lang="en-US" altLang="ko-KR" dirty="0" smtClean="0"/>
          </a:p>
          <a:p>
            <a:r>
              <a:rPr lang="ko-KR" altLang="en-US" dirty="0" smtClean="0"/>
              <a:t>거북이 로봇의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에 사용할 수 있는 이미지는 </a:t>
            </a:r>
            <a:r>
              <a:rPr lang="en-US" altLang="ko-KR" dirty="0" smtClean="0"/>
              <a:t>gif</a:t>
            </a:r>
            <a:r>
              <a:rPr lang="ko-KR" altLang="en-US" dirty="0" smtClean="0"/>
              <a:t>형태여야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이미지의 크기는 </a:t>
            </a:r>
            <a:r>
              <a:rPr lang="en-US" altLang="ko-KR" dirty="0" smtClean="0"/>
              <a:t>30x30 </a:t>
            </a:r>
            <a:r>
              <a:rPr lang="ko-KR" altLang="en-US" dirty="0" smtClean="0"/>
              <a:t>이내로 줄인 후에 사용할 </a:t>
            </a:r>
            <a:r>
              <a:rPr lang="ko-KR" altLang="en-US" dirty="0"/>
              <a:t>것</a:t>
            </a:r>
          </a:p>
        </p:txBody>
      </p:sp>
    </p:spTree>
    <p:extLst>
      <p:ext uri="{BB962C8B-B14F-4D97-AF65-F5344CB8AC3E}">
        <p14:creationId xmlns:p14="http://schemas.microsoft.com/office/powerpoint/2010/main" val="3254991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실습과제 </a:t>
            </a:r>
            <a:r>
              <a:rPr lang="en-US" altLang="ko-KR" dirty="0" smtClean="0"/>
              <a:t>#05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삼각형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오각형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별모양</a:t>
            </a:r>
            <a:r>
              <a:rPr lang="ko-KR" altLang="en-US" dirty="0" smtClean="0"/>
              <a:t> 그리기</a:t>
            </a:r>
            <a:endParaRPr lang="en-US" altLang="ko-KR" dirty="0" smtClean="0"/>
          </a:p>
          <a:p>
            <a:r>
              <a:rPr lang="ko-KR" altLang="en-US" dirty="0" smtClean="0"/>
              <a:t>위치를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등분해서 삼각형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오각형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별모양을</a:t>
            </a:r>
            <a:r>
              <a:rPr lang="ko-KR" altLang="en-US" dirty="0" smtClean="0"/>
              <a:t> 그린다</a:t>
            </a:r>
            <a:endParaRPr lang="en-US" altLang="ko-KR" dirty="0" smtClean="0"/>
          </a:p>
          <a:p>
            <a:r>
              <a:rPr lang="ko-KR" altLang="en-US" dirty="0" smtClean="0"/>
              <a:t>삼각형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오각형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별모양을</a:t>
            </a:r>
            <a:r>
              <a:rPr lang="ko-KR" altLang="en-US" dirty="0" smtClean="0"/>
              <a:t> 그리는 함수의 이름을 각각 </a:t>
            </a:r>
            <a:r>
              <a:rPr lang="en-US" altLang="ko-KR" dirty="0" err="1" smtClean="0"/>
              <a:t>drawTriangleAt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drawPentagon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drawStarAt</a:t>
            </a:r>
            <a:r>
              <a:rPr lang="ko-KR" altLang="en-US" dirty="0" smtClean="0"/>
              <a:t>으로 지정</a:t>
            </a:r>
            <a:endParaRPr lang="en-US" altLang="ko-KR" dirty="0"/>
          </a:p>
          <a:p>
            <a:r>
              <a:rPr lang="ko-KR" altLang="en-US" dirty="0" smtClean="0"/>
              <a:t>함수의 매개변수는 </a:t>
            </a:r>
            <a:r>
              <a:rPr lang="en-US" altLang="ko-KR" dirty="0" smtClean="0"/>
              <a:t>size(</a:t>
            </a:r>
            <a:r>
              <a:rPr lang="ko-KR" altLang="en-US" dirty="0" smtClean="0"/>
              <a:t>도형의 크기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도형을 그리는 위치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3149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실습과제 </a:t>
            </a:r>
            <a:r>
              <a:rPr lang="en-US" altLang="ko-KR" dirty="0" smtClean="0"/>
              <a:t>#06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9213"/>
            <a:ext cx="10972800" cy="4931712"/>
          </a:xfrm>
        </p:spPr>
        <p:txBody>
          <a:bodyPr/>
          <a:lstStyle/>
          <a:p>
            <a:r>
              <a:rPr lang="ko-KR" altLang="en-US" dirty="0" smtClean="0"/>
              <a:t>자신의 이름을 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자신이 선택한 아이콘으로 장식하기</a:t>
            </a:r>
            <a:endParaRPr lang="en-US" altLang="ko-KR" dirty="0" smtClean="0"/>
          </a:p>
          <a:p>
            <a:r>
              <a:rPr lang="ko-KR" altLang="en-US" dirty="0" smtClean="0"/>
              <a:t>박스를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다른 색으로 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안에 자신의 이름을 한 글자씩 넣는다</a:t>
            </a:r>
            <a:endParaRPr lang="en-US" altLang="ko-KR" dirty="0" smtClean="0"/>
          </a:p>
          <a:p>
            <a:r>
              <a:rPr lang="ko-KR" altLang="en-US" dirty="0" smtClean="0"/>
              <a:t>본인의 이름을 한 글자씩 그리는 부분은 함수로 만들 것</a:t>
            </a:r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너무 예쁘게 쓰지 않아도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글자 크기를 비슷하게 만들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글자를 그리는 함수를 만들 때는 함수의 이름을 의미가 있도록 할 것</a:t>
            </a:r>
            <a:endParaRPr lang="en-US" altLang="ko-KR" dirty="0" smtClean="0"/>
          </a:p>
          <a:p>
            <a:r>
              <a:rPr lang="ko-KR" altLang="en-US" dirty="0" err="1" smtClean="0"/>
              <a:t>해야할</a:t>
            </a:r>
            <a:r>
              <a:rPr lang="ko-KR" altLang="en-US" dirty="0" smtClean="0"/>
              <a:t> 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사진을 찍고</a:t>
            </a:r>
            <a:r>
              <a:rPr lang="en-US" altLang="ko-KR" dirty="0" smtClean="0"/>
              <a:t>, gif</a:t>
            </a:r>
            <a:r>
              <a:rPr lang="ko-KR" altLang="en-US" dirty="0" smtClean="0"/>
              <a:t>로 변환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사진 크기 조정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t1.stamp() </a:t>
            </a:r>
            <a:r>
              <a:rPr lang="ko-KR" altLang="en-US" dirty="0" smtClean="0"/>
              <a:t>명령어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등분하고 자신의 이름을 쓸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 사용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195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762000" y="1452563"/>
            <a:ext cx="3884950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'</a:t>
            </a:r>
            <a:r>
              <a:rPr lang="ko-KR" altLang="en-US" kern="0" dirty="0" err="1" smtClean="0"/>
              <a:t>ㄱ</a:t>
            </a:r>
            <a:r>
              <a:rPr lang="en-US" altLang="ko-KR" kern="0" dirty="0" smtClean="0"/>
              <a:t>' </a:t>
            </a:r>
            <a:r>
              <a:rPr lang="ko-KR" altLang="en-US" kern="0" dirty="0" smtClean="0"/>
              <a:t>그리기</a:t>
            </a:r>
            <a:endParaRPr lang="en-US" altLang="ko-KR" kern="0" dirty="0" smtClean="0"/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r>
              <a:rPr lang="en-US" altLang="ko-KR" kern="0" dirty="0" smtClean="0"/>
              <a:t>'</a:t>
            </a:r>
            <a:r>
              <a:rPr lang="ko-KR" altLang="en-US" kern="0" dirty="0" smtClean="0"/>
              <a:t>ㄴ</a:t>
            </a:r>
            <a:r>
              <a:rPr lang="en-US" altLang="ko-KR" kern="0" dirty="0" smtClean="0"/>
              <a:t>' </a:t>
            </a:r>
            <a:r>
              <a:rPr lang="ko-KR" altLang="en-US" kern="0" dirty="0" smtClean="0"/>
              <a:t>그리기</a:t>
            </a:r>
            <a:endParaRPr lang="en-US" altLang="ko-KR" kern="0" dirty="0" smtClean="0"/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pPr marL="0" indent="0">
              <a:buNone/>
            </a:pPr>
            <a:endParaRPr lang="en-US" altLang="ko-KR" kern="0" dirty="0" smtClean="0"/>
          </a:p>
          <a:p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#10-1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69836" y="1452563"/>
            <a:ext cx="3712564" cy="4862512"/>
          </a:xfrm>
        </p:spPr>
        <p:txBody>
          <a:bodyPr/>
          <a:lstStyle/>
          <a:p>
            <a:r>
              <a:rPr lang="en-US" altLang="ko-KR" dirty="0" smtClean="0"/>
              <a:t>'</a:t>
            </a:r>
            <a:r>
              <a:rPr lang="ko-KR" altLang="en-US" dirty="0" smtClean="0"/>
              <a:t>ㄹ</a:t>
            </a:r>
            <a:r>
              <a:rPr lang="en-US" altLang="ko-KR" dirty="0" smtClean="0"/>
              <a:t>'</a:t>
            </a:r>
            <a:r>
              <a:rPr lang="ko-KR" altLang="en-US" dirty="0" smtClean="0"/>
              <a:t> 그리기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141875" y="2158278"/>
            <a:ext cx="2613116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t1.back(100)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t1.left(90)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t1.fd(100)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8433842" y="2019778"/>
            <a:ext cx="3377615" cy="41549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t1.home()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t1.fd(50)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t1.right(90)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t1.fd(100)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t1.left(90)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t1.fd(50)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t1.left(90)</a:t>
            </a:r>
            <a:br>
              <a:rPr kumimoji="0" lang="en-US" altLang="ko-KR" dirty="0">
                <a:latin typeface="Consolas" panose="020B0609020204030204" pitchFamily="49" charset="0"/>
              </a:rPr>
            </a:br>
            <a:r>
              <a:rPr kumimoji="0" lang="en-US" altLang="ko-KR" dirty="0">
                <a:latin typeface="Consolas" panose="020B0609020204030204" pitchFamily="49" charset="0"/>
              </a:rPr>
              <a:t>t1.fd(100)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193134" y="1983832"/>
            <a:ext cx="2613116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t1.fd(100)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1193134" y="4048705"/>
            <a:ext cx="2613116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t1.left(90)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t1.fd(100)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4370256" y="1452563"/>
            <a:ext cx="3884950" cy="499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'</a:t>
            </a:r>
            <a:r>
              <a:rPr lang="ko-KR" altLang="en-US" kern="0" dirty="0" err="1" smtClean="0"/>
              <a:t>ㄷ</a:t>
            </a:r>
            <a:r>
              <a:rPr lang="en-US" altLang="ko-KR" kern="0" dirty="0" smtClean="0"/>
              <a:t>' </a:t>
            </a:r>
            <a:r>
              <a:rPr lang="ko-KR" altLang="en-US" kern="0" dirty="0" smtClean="0"/>
              <a:t>그리기</a:t>
            </a:r>
            <a:endParaRPr lang="en-US" altLang="ko-KR" kern="0" dirty="0" smtClean="0"/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334165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변수를 이용해서 크기를 변경해보기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변수에 기본 위치를 저장하고 반으로 줄여보고 배로 늘려보기</a:t>
            </a:r>
            <a:endParaRPr lang="en-US" altLang="ko-KR" dirty="0" smtClean="0"/>
          </a:p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저장하는 것에 대한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값은 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True, False </a:t>
            </a:r>
            <a:r>
              <a:rPr lang="ko-KR" altLang="en-US" dirty="0" smtClean="0"/>
              <a:t>등이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숫자는 정수</a:t>
            </a:r>
            <a:r>
              <a:rPr lang="en-US" altLang="ko-KR" dirty="0"/>
              <a:t> </a:t>
            </a:r>
            <a:r>
              <a:rPr lang="ko-KR" altLang="en-US" dirty="0" smtClean="0"/>
              <a:t>또는 소수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문자는 문자 한 개</a:t>
            </a:r>
            <a:r>
              <a:rPr lang="en-US" altLang="ko-KR" dirty="0"/>
              <a:t> </a:t>
            </a:r>
            <a:r>
              <a:rPr lang="ko-KR" altLang="en-US" dirty="0" smtClean="0"/>
              <a:t>또는 문자 여러 개가 붙어 있는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39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변수를 이용해서 크기를 변경해보기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18641" y="1159356"/>
            <a:ext cx="4720096" cy="56323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화면의 중앙으로 가서 지우고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t1.home()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t1.clear()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</a:t>
            </a:r>
            <a:r>
              <a:rPr kumimoji="0" lang="ko-KR" altLang="en-US" dirty="0" err="1" smtClean="0">
                <a:latin typeface="Consolas" panose="020B0609020204030204" pitchFamily="49" charset="0"/>
              </a:rPr>
              <a:t>ㄱ에</a:t>
            </a:r>
            <a:r>
              <a:rPr kumimoji="0" lang="ko-KR" altLang="en-US" dirty="0" smtClean="0">
                <a:latin typeface="Consolas" panose="020B0609020204030204" pitchFamily="49" charset="0"/>
              </a:rPr>
              <a:t> 관해 크기를 줄여보기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t1.fd(50)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t1.fd(50)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# </a:t>
            </a:r>
            <a:r>
              <a:rPr kumimoji="0" lang="ko-KR" altLang="en-US" dirty="0">
                <a:latin typeface="Consolas" panose="020B0609020204030204" pitchFamily="49" charset="0"/>
              </a:rPr>
              <a:t>크기를 </a:t>
            </a:r>
            <a:r>
              <a:rPr kumimoji="0" lang="en-US" altLang="ko-KR" dirty="0">
                <a:latin typeface="Consolas" panose="020B0609020204030204" pitchFamily="49" charset="0"/>
              </a:rPr>
              <a:t>2</a:t>
            </a:r>
            <a:r>
              <a:rPr kumimoji="0" lang="ko-KR" altLang="en-US" dirty="0">
                <a:latin typeface="Consolas" panose="020B0609020204030204" pitchFamily="49" charset="0"/>
              </a:rPr>
              <a:t>배로</a:t>
            </a: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t1.home()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t1.clear()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t1.fd(200)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t1.fd(200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5910098" y="1159356"/>
            <a:ext cx="4720096" cy="56323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변수를 이용해서 크기 조정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t1.home()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t1.clear()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size = 100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크기를 반으로 조정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size = size / 2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drawing code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크기를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2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배로 조정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size = size * 2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drawing code</a:t>
            </a:r>
          </a:p>
        </p:txBody>
      </p:sp>
    </p:spTree>
    <p:extLst>
      <p:ext uri="{BB962C8B-B14F-4D97-AF65-F5344CB8AC3E}">
        <p14:creationId xmlns:p14="http://schemas.microsoft.com/office/powerpoint/2010/main" val="73736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데이터 형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숫자 값을 담고 있는 </a:t>
            </a:r>
            <a:r>
              <a:rPr lang="ko-KR" altLang="en-US" dirty="0" err="1" smtClean="0"/>
              <a:t>숫자형</a:t>
            </a:r>
            <a:r>
              <a:rPr lang="ko-KR" altLang="en-US" dirty="0" smtClean="0"/>
              <a:t> 변수의 산술 연산은 숫자 값으로 반환됨</a:t>
            </a:r>
            <a:endParaRPr lang="en-US" altLang="ko-KR" dirty="0" smtClean="0"/>
          </a:p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곱셈은 </a:t>
            </a:r>
            <a:r>
              <a:rPr lang="en-US" altLang="ko-KR" dirty="0" smtClean="0"/>
              <a:t>‘*’, </a:t>
            </a:r>
            <a:r>
              <a:rPr lang="ko-KR" altLang="en-US" dirty="0" smtClean="0"/>
              <a:t>나눗셈은 </a:t>
            </a:r>
            <a:r>
              <a:rPr lang="en-US" altLang="ko-KR" dirty="0" smtClean="0"/>
              <a:t>‘/’</a:t>
            </a:r>
            <a:r>
              <a:rPr lang="ko-KR" altLang="en-US" dirty="0" smtClean="0"/>
              <a:t>로 표시</a:t>
            </a:r>
            <a:endParaRPr lang="en-US" altLang="ko-KR" dirty="0" smtClean="0"/>
          </a:p>
          <a:p>
            <a:r>
              <a:rPr lang="ko-KR" altLang="en-US" dirty="0" smtClean="0"/>
              <a:t>정수를 정수로 나눈 후에 몫과 나머지를 구하고 싶으면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% </a:t>
            </a:r>
            <a:r>
              <a:rPr lang="ko-KR" altLang="en-US" dirty="0" smtClean="0"/>
              <a:t>연산</a:t>
            </a:r>
            <a:r>
              <a:rPr lang="ko-KR" altLang="en-US" dirty="0"/>
              <a:t>자</a:t>
            </a:r>
            <a:r>
              <a:rPr lang="ko-KR" altLang="en-US" dirty="0" smtClean="0"/>
              <a:t>를 사용해야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43140" y="3702479"/>
            <a:ext cx="4216757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size = 50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print(size / 2)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print((size / 2) * 2)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print((size / 3) * 3)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print(50 / 3 * 3)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5582982" y="3699669"/>
            <a:ext cx="4216757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size = 50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print(size // 3)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print((size // 2) * 2)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print((size // 3) * 3)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print(size % 3)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0168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lecture1-ch1</Template>
  <TotalTime>7638</TotalTime>
  <Words>3299</Words>
  <Application>Microsoft Office PowerPoint</Application>
  <PresentationFormat>와이드스크린</PresentationFormat>
  <Paragraphs>654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4" baseType="lpstr">
      <vt:lpstr>MingLiU</vt:lpstr>
      <vt:lpstr>新細明體</vt:lpstr>
      <vt:lpstr>맑은 고딕</vt:lpstr>
      <vt:lpstr>Arial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변수와 상수</vt:lpstr>
      <vt:lpstr>변수 이름 짓기</vt:lpstr>
      <vt:lpstr>실습 #10-1</vt:lpstr>
      <vt:lpstr>실습 #10-1</vt:lpstr>
      <vt:lpstr>실습 #10-1</vt:lpstr>
      <vt:lpstr>변수를 이용해서 크기를 변경해보기</vt:lpstr>
      <vt:lpstr>변수를 이용해서 크기를 변경해보기</vt:lpstr>
      <vt:lpstr>변수의 데이터 형 이해하기</vt:lpstr>
      <vt:lpstr>함수 (Function 또는 Procedure)</vt:lpstr>
      <vt:lpstr>함수 </vt:lpstr>
      <vt:lpstr>함수 </vt:lpstr>
      <vt:lpstr>함수 </vt:lpstr>
      <vt:lpstr>함수 </vt:lpstr>
      <vt:lpstr>함수 </vt:lpstr>
      <vt:lpstr>함수</vt:lpstr>
      <vt:lpstr>함수 만들어보기</vt:lpstr>
      <vt:lpstr>함수 만들어보기</vt:lpstr>
      <vt:lpstr>함수 만들어보기</vt:lpstr>
      <vt:lpstr>파이썬 함수 정의 방법 및 사용법</vt:lpstr>
      <vt:lpstr>파이썬 함수 정의 방법 및 사용법</vt:lpstr>
      <vt:lpstr>파이썬 함수 정의 방법 및 사용법</vt:lpstr>
      <vt:lpstr>파이썬 함수 정의 방법 및 사용법</vt:lpstr>
      <vt:lpstr>파이썬 함수 정의 방법 및 사용법</vt:lpstr>
      <vt:lpstr>파이썬 함수</vt:lpstr>
      <vt:lpstr>파이썬 함수 정의 방법 및 사용법</vt:lpstr>
      <vt:lpstr>파이썬 함수</vt:lpstr>
      <vt:lpstr>파이썬 함수</vt:lpstr>
      <vt:lpstr>변수의 유효 범위</vt:lpstr>
      <vt:lpstr>변수의 유효 범위</vt:lpstr>
      <vt:lpstr>변수의 유효 범위</vt:lpstr>
      <vt:lpstr>함수에서 return의 또 다른 사용 예</vt:lpstr>
      <vt:lpstr>실습 #10-02</vt:lpstr>
      <vt:lpstr>실습 #10-02</vt:lpstr>
      <vt:lpstr>실습 #10-03</vt:lpstr>
      <vt:lpstr>실습 #10-03</vt:lpstr>
      <vt:lpstr>실습 #10-03</vt:lpstr>
      <vt:lpstr>실습 #10-04</vt:lpstr>
      <vt:lpstr>실습 #10-04</vt:lpstr>
      <vt:lpstr>실습 #10-04</vt:lpstr>
      <vt:lpstr>위치 (좌표)</vt:lpstr>
      <vt:lpstr>위치 (좌표)</vt:lpstr>
      <vt:lpstr>형 변환(type casting)</vt:lpstr>
      <vt:lpstr>화면을 3등분하고 ㄱ자 그리기</vt:lpstr>
      <vt:lpstr>화면을 3등분하고 ㄱ자 그리기</vt:lpstr>
      <vt:lpstr>화면을 3등분하고 ㄱ자 그리기</vt:lpstr>
      <vt:lpstr>실습 #10-05 화면을 3등분하고 ㄱ자 그리기</vt:lpstr>
      <vt:lpstr>실습 #10-05 화면을 3등분하고 ㄱ자 그리기</vt:lpstr>
      <vt:lpstr>실습 #10-06 간단한 도형 그려보기</vt:lpstr>
      <vt:lpstr>실습 #10-06 간단한 도형 그려보기</vt:lpstr>
      <vt:lpstr>실습 #10-07 스탬프 찍기</vt:lpstr>
      <vt:lpstr>실습 #10-07 스탬프 찍기</vt:lpstr>
      <vt:lpstr>실습과제 #05</vt:lpstr>
      <vt:lpstr>실습과제 #06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II</dc:title>
  <dc:creator>Yongjoo Cho</dc:creator>
  <cp:lastModifiedBy>Windows User</cp:lastModifiedBy>
  <cp:revision>1694</cp:revision>
  <dcterms:created xsi:type="dcterms:W3CDTF">2016-06-18T02:05:47Z</dcterms:created>
  <dcterms:modified xsi:type="dcterms:W3CDTF">2017-05-14T14:33:09Z</dcterms:modified>
</cp:coreProperties>
</file>