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7" r:id="rId2"/>
    <p:sldId id="269" r:id="rId3"/>
    <p:sldId id="308" r:id="rId4"/>
    <p:sldId id="291" r:id="rId5"/>
    <p:sldId id="272" r:id="rId6"/>
    <p:sldId id="273" r:id="rId7"/>
    <p:sldId id="281" r:id="rId8"/>
    <p:sldId id="310" r:id="rId9"/>
    <p:sldId id="282" r:id="rId10"/>
    <p:sldId id="283" r:id="rId11"/>
    <p:sldId id="309" r:id="rId12"/>
    <p:sldId id="284" r:id="rId13"/>
    <p:sldId id="285" r:id="rId14"/>
    <p:sldId id="311" r:id="rId15"/>
    <p:sldId id="286" r:id="rId16"/>
    <p:sldId id="287" r:id="rId17"/>
    <p:sldId id="312" r:id="rId18"/>
    <p:sldId id="288" r:id="rId19"/>
    <p:sldId id="313" r:id="rId20"/>
    <p:sldId id="289" r:id="rId21"/>
    <p:sldId id="292" r:id="rId22"/>
    <p:sldId id="314" r:id="rId23"/>
    <p:sldId id="293" r:id="rId24"/>
    <p:sldId id="29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344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#11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232629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#11-02 Pillow</a:t>
            </a:r>
            <a:r>
              <a:rPr lang="ko-KR" altLang="en-US" dirty="0" smtClean="0"/>
              <a:t>를 이용해서 그림 보이기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모듈 </a:t>
            </a:r>
            <a:r>
              <a:rPr lang="en-US" altLang="ko-KR" dirty="0"/>
              <a:t>import</a:t>
            </a:r>
          </a:p>
          <a:p>
            <a:pPr lvl="1"/>
            <a:r>
              <a:rPr lang="en-US" altLang="ko-KR" dirty="0"/>
              <a:t>Pillow</a:t>
            </a:r>
            <a:r>
              <a:rPr lang="ko-KR" altLang="en-US" dirty="0"/>
              <a:t> 라이브러리를 활용하려면 먼저 </a:t>
            </a:r>
            <a:r>
              <a:rPr lang="en-US" altLang="ko-KR" dirty="0"/>
              <a:t>import</a:t>
            </a:r>
            <a:r>
              <a:rPr lang="ko-KR" altLang="en-US" dirty="0"/>
              <a:t>를 시켜서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Pillow </a:t>
            </a:r>
            <a:r>
              <a:rPr lang="ko-KR" altLang="en-US" dirty="0"/>
              <a:t>라이브러리의 모듈의 존재를 알도록 해야 함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코드에서 아래 코드를 실행시켜 </a:t>
            </a:r>
            <a:r>
              <a:rPr lang="en-US" altLang="ko-KR" dirty="0" smtClean="0"/>
              <a:t>Pillow</a:t>
            </a:r>
            <a:r>
              <a:rPr lang="ko-KR" altLang="en-US" dirty="0" smtClean="0"/>
              <a:t>라이브러리의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모듈을 사용하겠다고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인터프리터에 알려줌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24099" y="3468836"/>
            <a:ext cx="1031813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from PIL import Image # PIL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패키지에서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Image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모듈을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9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1232630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#11-02 Pillow</a:t>
            </a:r>
            <a:r>
              <a:rPr lang="ko-KR" altLang="en-US" dirty="0"/>
              <a:t>를 이용해서 그림 보이기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영상을 로드하고 화면에 보여주기</a:t>
            </a:r>
            <a:endParaRPr lang="en-US" altLang="ko-KR" dirty="0"/>
          </a:p>
          <a:p>
            <a:pPr lvl="1"/>
            <a:r>
              <a:rPr lang="en-US" altLang="ko-KR" dirty="0"/>
              <a:t>e-</a:t>
            </a:r>
            <a:r>
              <a:rPr lang="ko-KR" altLang="en-US" dirty="0"/>
              <a:t>캠퍼스에서 </a:t>
            </a:r>
            <a:r>
              <a:rPr lang="en-US" altLang="ko-KR" dirty="0" smtClean="0"/>
              <a:t>Italy.jpg </a:t>
            </a:r>
            <a:r>
              <a:rPr lang="ko-KR" altLang="en-US" dirty="0"/>
              <a:t>영상을 </a:t>
            </a:r>
            <a:r>
              <a:rPr lang="ko-KR" altLang="en-US" dirty="0" err="1"/>
              <a:t>다운로드해서</a:t>
            </a:r>
            <a:r>
              <a:rPr lang="ko-KR" altLang="en-US" dirty="0"/>
              <a:t> </a:t>
            </a:r>
            <a:r>
              <a:rPr lang="en-US" altLang="ko-KR" dirty="0"/>
              <a:t>c:\Temp </a:t>
            </a:r>
            <a:r>
              <a:rPr lang="ko-KR" altLang="en-US" dirty="0"/>
              <a:t>폴더에 넣을 것 </a:t>
            </a:r>
            <a:r>
              <a:rPr lang="en-US" altLang="ko-KR" dirty="0"/>
              <a:t>(</a:t>
            </a:r>
            <a:r>
              <a:rPr lang="ko-KR" altLang="en-US" dirty="0"/>
              <a:t>만약 </a:t>
            </a:r>
            <a:r>
              <a:rPr lang="en-US" altLang="ko-KR" dirty="0"/>
              <a:t>C:\Temp </a:t>
            </a:r>
            <a:r>
              <a:rPr lang="ko-KR" altLang="en-US" dirty="0"/>
              <a:t>폴더가 없으면 먼저 생성할 것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실행시킬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19169" y="3099504"/>
            <a:ext cx="10163231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from PIL import Image # PIL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패키지에서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Image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모듈을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Image.open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("c:/Italy.jpg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m.show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77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202649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#11-02 Pillow</a:t>
            </a:r>
            <a:r>
              <a:rPr lang="ko-KR" altLang="en-US" dirty="0"/>
              <a:t>를 이용해서 그림 보이기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39" y="1417204"/>
            <a:ext cx="10572522" cy="54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1232630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11-03 </a:t>
            </a:r>
            <a:r>
              <a:rPr lang="ko-KR" altLang="en-US" dirty="0" smtClean="0"/>
              <a:t>이미지 포맷 변환하기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로드한</a:t>
            </a:r>
            <a:r>
              <a:rPr lang="ko-KR" altLang="en-US" dirty="0" smtClean="0"/>
              <a:t> 영상을 다른 파일 포맷</a:t>
            </a:r>
            <a:r>
              <a:rPr lang="en-US" altLang="ko-KR" dirty="0" smtClean="0"/>
              <a:t>(gif </a:t>
            </a:r>
            <a:r>
              <a:rPr lang="ko-KR" altLang="en-US" dirty="0" smtClean="0"/>
              <a:t>포맷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저장하기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C:\Temp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italy.gif </a:t>
            </a:r>
            <a:r>
              <a:rPr lang="ko-KR" altLang="en-US" dirty="0" smtClean="0"/>
              <a:t>파일이 생성되었는지 확인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#11-03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italy.jpg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italy.png</a:t>
            </a:r>
            <a:r>
              <a:rPr lang="ko-KR" altLang="en-US" dirty="0" smtClean="0"/>
              <a:t>로 변환하는 프로그램을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89976" y="1847154"/>
            <a:ext cx="1109209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from PIL import Image  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#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PIL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패키지에서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Image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모듈을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Image.open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("c:/italy.jpg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이미지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m.save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("c:/italy.gif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        # gif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포맷으로 변환 저장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6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#11-03 </a:t>
            </a:r>
            <a:r>
              <a:rPr lang="ko-KR" altLang="en-US" dirty="0"/>
              <a:t>이미지 포맷 변환하기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600" y="1268413"/>
            <a:ext cx="1109209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from PIL import Image  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#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PIL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패키지에서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Image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모듈을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Image.open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("c:/italy.jpg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이미지 로드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m.save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("c:/italy.png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     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# gif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포맷으로 변환 저장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5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07070" y="2303960"/>
            <a:ext cx="10415961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 =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Hello" +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World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158163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71074"/>
            <a:ext cx="10972800" cy="4959851"/>
          </a:xfrm>
        </p:spPr>
        <p:txBody>
          <a:bodyPr/>
          <a:lstStyle/>
          <a:p>
            <a:r>
              <a:rPr lang="ko-KR" altLang="en-US" dirty="0" smtClean="0"/>
              <a:t>문자열 검색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startswith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startswith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문자열이 특정 문자로 시작하는 지 알려줌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37347" y="2606552"/>
            <a:ext cx="7159414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 =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s.startswith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('H') # s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는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H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로 시작하므로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s.startswith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W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s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는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W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로 시작하지 않으므로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s.startswith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('h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결과는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???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s[0] == 'H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s[0] == 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h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1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1"/>
            <a:r>
              <a:rPr lang="ko-KR" altLang="en-US" dirty="0"/>
              <a:t>문자열이 특정 문자로 끝나는 지 알려줌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82317" y="2215077"/>
            <a:ext cx="8311191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"Hello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s.endswith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d') </a:t>
            </a:r>
            <a:r>
              <a:rPr kumimoji="0" lang="en-US" altLang="ko-KR" dirty="0">
                <a:latin typeface="Consolas" panose="020B0609020204030204" pitchFamily="49" charset="0"/>
              </a:rPr>
              <a:t># s</a:t>
            </a:r>
            <a:r>
              <a:rPr kumimoji="0" lang="ko-KR" altLang="en-US" dirty="0">
                <a:latin typeface="Consolas" panose="020B0609020204030204" pitchFamily="49" charset="0"/>
              </a:rPr>
              <a:t>는 </a:t>
            </a:r>
            <a:r>
              <a:rPr kumimoji="0" lang="en-US" altLang="ko-KR" dirty="0">
                <a:latin typeface="Consolas" panose="020B0609020204030204" pitchFamily="49" charset="0"/>
              </a:rPr>
              <a:t>H</a:t>
            </a:r>
            <a:r>
              <a:rPr kumimoji="0" lang="ko-KR" altLang="en-US" dirty="0">
                <a:latin typeface="Consolas" panose="020B0609020204030204" pitchFamily="49" charset="0"/>
              </a:rPr>
              <a:t>로 시작하므로 </a:t>
            </a:r>
            <a:r>
              <a:rPr kumimoji="0" lang="en-US" altLang="ko-KR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s.endswith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D') </a:t>
            </a:r>
            <a:r>
              <a:rPr kumimoji="0" lang="en-US" altLang="ko-KR" dirty="0">
                <a:latin typeface="Consolas" panose="020B0609020204030204" pitchFamily="49" charset="0"/>
              </a:rPr>
              <a:t># s</a:t>
            </a:r>
            <a:r>
              <a:rPr kumimoji="0" lang="ko-KR" altLang="en-US" dirty="0">
                <a:latin typeface="Consolas" panose="020B0609020204030204" pitchFamily="49" charset="0"/>
              </a:rPr>
              <a:t>는 </a:t>
            </a:r>
            <a:r>
              <a:rPr kumimoji="0" lang="en-US" altLang="ko-KR" dirty="0">
                <a:latin typeface="Consolas" panose="020B0609020204030204" pitchFamily="49" charset="0"/>
              </a:rPr>
              <a:t>W</a:t>
            </a:r>
            <a:r>
              <a:rPr kumimoji="0" lang="ko-KR" altLang="en-US" dirty="0">
                <a:latin typeface="Consolas" panose="020B0609020204030204" pitchFamily="49" charset="0"/>
              </a:rPr>
              <a:t>로 시작하지 않으므로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len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(s) – 1] == 'd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len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(s) – 1] == 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D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4269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</a:t>
            </a:r>
            <a:r>
              <a:rPr lang="ko-KR" altLang="en-US" dirty="0" smtClean="0"/>
              <a:t>은 특정 아이템이 리스트에 있는 지 확인하는데 활용됨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문자열은 결국 문자로 구성된 리스트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67654" y="3191837"/>
            <a:ext cx="8655441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"Hello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>
                <a:latin typeface="Consolas" panose="020B0609020204030204" pitchFamily="49" charset="0"/>
              </a:rPr>
              <a:t>Wor</a:t>
            </a:r>
            <a:r>
              <a:rPr kumimoji="0" lang="en-US" altLang="ko-KR" dirty="0">
                <a:latin typeface="Consolas" panose="020B0609020204030204" pitchFamily="49" charset="0"/>
              </a:rPr>
              <a:t>" in s   # s</a:t>
            </a:r>
            <a:r>
              <a:rPr kumimoji="0" lang="ko-KR" altLang="en-US" dirty="0">
                <a:latin typeface="Consolas" panose="020B0609020204030204" pitchFamily="49" charset="0"/>
              </a:rPr>
              <a:t>는 </a:t>
            </a:r>
            <a:r>
              <a:rPr kumimoji="0" lang="en-US" altLang="ko-KR" dirty="0" err="1">
                <a:latin typeface="Consolas" panose="020B0609020204030204" pitchFamily="49" charset="0"/>
              </a:rPr>
              <a:t>Wor</a:t>
            </a:r>
            <a:r>
              <a:rPr kumimoji="0" lang="ko-KR" altLang="en-US" dirty="0">
                <a:latin typeface="Consolas" panose="020B0609020204030204" pitchFamily="49" charset="0"/>
              </a:rPr>
              <a:t>을 포함하고 있으므로 </a:t>
            </a:r>
            <a:r>
              <a:rPr kumimoji="0" lang="en-US" altLang="ko-KR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wor</a:t>
            </a:r>
            <a:r>
              <a:rPr kumimoji="0" lang="en-US" altLang="ko-KR" dirty="0">
                <a:latin typeface="Consolas" panose="020B0609020204030204" pitchFamily="49" charset="0"/>
              </a:rPr>
              <a:t>" in s   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파이썬은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대소문자를 구별하므로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False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index()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2"/>
            <a:r>
              <a:rPr lang="en-US" altLang="ko-KR" dirty="0"/>
              <a:t>in</a:t>
            </a:r>
            <a:r>
              <a:rPr lang="ko-KR" altLang="en-US" dirty="0"/>
              <a:t>은 단순히 문자열이 있는 지 없는 지만 알려줌</a:t>
            </a:r>
            <a:endParaRPr lang="en-US" altLang="ko-KR" dirty="0"/>
          </a:p>
          <a:p>
            <a:pPr lvl="2"/>
            <a:r>
              <a:rPr lang="en-US" altLang="ko-KR" dirty="0"/>
              <a:t>index() </a:t>
            </a:r>
            <a:r>
              <a:rPr lang="ko-KR" altLang="en-US" dirty="0"/>
              <a:t>함수는 어디에 위치하고 있는 지를 알려줌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42802" y="2742192"/>
            <a:ext cx="949489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"Hello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s.index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Wor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결과 값은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6.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문자열의 인덱스는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0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부터 시작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s.index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wor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 # error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발생 문자열 없음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 변환 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우리는 계속해서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jpg </a:t>
            </a:r>
            <a:r>
              <a:rPr lang="ko-KR" altLang="en-US" dirty="0" smtClean="0"/>
              <a:t>파일로 되어 있던 이미지들을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프로그램에서 사용하기 위해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변환했었음</a:t>
            </a:r>
            <a:endParaRPr lang="en-US" altLang="ko-KR" dirty="0" smtClean="0"/>
          </a:p>
          <a:p>
            <a:r>
              <a:rPr lang="ko-KR" altLang="en-US" dirty="0" smtClean="0"/>
              <a:t>그 때마다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그림판</a:t>
            </a:r>
            <a:r>
              <a:rPr lang="en-US" altLang="ko-KR" dirty="0" smtClean="0"/>
              <a:t>' </a:t>
            </a:r>
            <a:r>
              <a:rPr lang="ko-KR" altLang="en-US" dirty="0" smtClean="0"/>
              <a:t>등을 이용해서 변환함</a:t>
            </a:r>
            <a:endParaRPr lang="en-US" altLang="ko-KR" dirty="0" smtClean="0"/>
          </a:p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이용해서 이미지 파일을 변환하는 방법을 학습하고자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4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203"/>
            <a:ext cx="10972800" cy="4916722"/>
          </a:xfrm>
        </p:spPr>
        <p:txBody>
          <a:bodyPr/>
          <a:lstStyle/>
          <a:p>
            <a:r>
              <a:rPr lang="ko-KR" altLang="en-US" dirty="0" smtClean="0"/>
              <a:t>문자열의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일부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strip()</a:t>
            </a:r>
            <a:r>
              <a:rPr lang="ko-KR" altLang="en-US" dirty="0" smtClean="0"/>
              <a:t>함수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인자가 주어지면 문자열 끝에 인자로 주어진 문자열이 있는 경우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인자가 주어지지 않으면 문자열 끝에 있는 공백문자</a:t>
            </a:r>
            <a:r>
              <a:rPr lang="en-US" altLang="ko-KR" dirty="0" smtClean="0"/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' 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\t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\n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915780" y="3428248"/>
            <a:ext cx="8667276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"Hello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s.strip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rld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print(t)       # "Hello Wo"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s.strip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llo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print(t)       # "</a:t>
            </a:r>
            <a:r>
              <a:rPr kumimoji="0" lang="en-US" altLang="ko-KR" dirty="0">
                <a:latin typeface="Consolas" panose="020B0609020204030204" pitchFamily="49" charset="0"/>
              </a:rPr>
              <a:t>Hello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World" </a:t>
            </a:r>
            <a:r>
              <a:rPr kumimoji="0" lang="ko-KR" altLang="en-US" dirty="0">
                <a:latin typeface="Consolas" panose="020B0609020204030204" pitchFamily="49" charset="0"/>
              </a:rPr>
              <a:t>출력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 = </a:t>
            </a:r>
            <a:r>
              <a:rPr kumimoji="0" lang="en-US" altLang="ko-KR" dirty="0">
                <a:latin typeface="Consolas" panose="020B0609020204030204" pitchFamily="49" charset="0"/>
              </a:rPr>
              <a:t>"Hello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World   \</a:t>
            </a:r>
            <a:r>
              <a:rPr kumimoji="0" lang="en-US" altLang="ko-KR" dirty="0">
                <a:latin typeface="Consolas" panose="020B0609020204030204" pitchFamily="49" charset="0"/>
              </a:rPr>
              <a:t>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s.strip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print(s)	  # </a:t>
            </a:r>
            <a:r>
              <a:rPr kumimoji="0" lang="en-US" altLang="ko-KR" dirty="0">
                <a:latin typeface="Consolas" panose="020B0609020204030204" pitchFamily="49" charset="0"/>
              </a:rPr>
              <a:t>"Hello World   \</a:t>
            </a:r>
            <a:r>
              <a:rPr kumimoji="0" lang="en-US" altLang="ko-KR" dirty="0" smtClean="0">
                <a:latin typeface="Consolas" panose="020B0609020204030204" pitchFamily="49" charset="0"/>
              </a:rPr>
              <a:t>n"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print(t)       # "Hello World"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출력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리스트로서의 문자열 다루기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리스트에서는 다양한 방법으로 각 아이템을 추출하는 기능 제공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방법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95309" y="3645116"/>
            <a:ext cx="9332423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"Hello World"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s[0]		# H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s[1]		# 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s[-1]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인덱스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-1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은 가장 마지막 문자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d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s[-2]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인덱스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-2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는 끝에서 두 번째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l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357937" y="2324549"/>
            <a:ext cx="3736116" cy="413984"/>
            <a:chOff x="8357937" y="2117558"/>
            <a:chExt cx="3736116" cy="41398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8357937" y="2117558"/>
              <a:ext cx="320842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H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678779" y="2117558"/>
              <a:ext cx="320842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e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8999621" y="2117558"/>
              <a:ext cx="320842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l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9320464" y="2117558"/>
              <a:ext cx="320842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l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9641305" y="2117558"/>
              <a:ext cx="320842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o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9962147" y="2117558"/>
              <a:ext cx="370571" cy="4139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 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10327732" y="2117558"/>
              <a:ext cx="352925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W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0680658" y="2117558"/>
              <a:ext cx="352925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o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1035278" y="2117558"/>
              <a:ext cx="352925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r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1388203" y="2117558"/>
              <a:ext cx="352925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l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1741128" y="2117558"/>
              <a:ext cx="352925" cy="413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tabLst/>
              </a:pPr>
              <a:r>
                <a:rPr kumimoji="1" lang="en-US" altLang="ko-K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新細明體" pitchFamily="18" charset="-120"/>
                </a:rPr>
                <a:t>d</a:t>
              </a:r>
              <a:endPara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57937" y="27474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88317" y="27474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0919" y="2739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79499" y="312354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86508" y="312354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31373" y="27385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97958" y="2746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01493" y="31161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5745" y="31072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9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600" y="1268413"/>
            <a:ext cx="8239993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</a:t>
            </a:r>
            <a:r>
              <a:rPr kumimoji="0" lang="en-US" altLang="ko-KR" dirty="0" smtClean="0">
                <a:latin typeface="Consolas" panose="020B0609020204030204" pitchFamily="49" charset="0"/>
              </a:rPr>
              <a:t>s[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a:b</a:t>
            </a:r>
            <a:r>
              <a:rPr kumimoji="0" lang="en-US" altLang="ko-KR" dirty="0" smtClean="0">
                <a:latin typeface="Consolas" panose="020B0609020204030204" pitchFamily="49" charset="0"/>
              </a:rPr>
              <a:t>]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인덱스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a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부터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b-1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 추출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s[0:2]		# He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s[1:4]		# ell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s[:-1]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처음부터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-2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</a:t>
            </a:r>
            <a:r>
              <a:rPr kumimoji="0" lang="en-US" altLang="ko-KR" dirty="0" smtClean="0">
                <a:latin typeface="Consolas" panose="020B0609020204030204" pitchFamily="49" charset="0"/>
              </a:rPr>
              <a:t>.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즉 끝에서 한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문자 빼고 추출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s[:3]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처음부터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3-1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</a:t>
            </a:r>
            <a:r>
              <a:rPr kumimoji="0" lang="en-US" altLang="ko-KR" dirty="0" smtClean="0">
                <a:latin typeface="Consolas" panose="020B0609020204030204" pitchFamily="49" charset="0"/>
              </a:rPr>
              <a:t>. Hel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s[:]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처음부터 끝까지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7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#11-04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이름이 주어졌을 때</a:t>
            </a:r>
            <a:r>
              <a:rPr lang="en-US" altLang="ko-KR" dirty="0" smtClean="0"/>
              <a:t>, “.jpg”</a:t>
            </a:r>
            <a:r>
              <a:rPr lang="ko-KR" altLang="en-US" dirty="0" smtClean="0"/>
              <a:t>를 찾아서 </a:t>
            </a:r>
            <a:r>
              <a:rPr lang="en-US" altLang="ko-KR" dirty="0" smtClean="0"/>
              <a:t>“.gif”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바꾸는 코드 작성</a:t>
            </a:r>
            <a:endParaRPr lang="en-US" altLang="ko-KR" dirty="0" smtClean="0"/>
          </a:p>
          <a:p>
            <a:r>
              <a:rPr lang="ko-KR" altLang="en-US" dirty="0" smtClean="0"/>
              <a:t>문자열 다루는 방법을 이용해서 코드 작성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Prac11_04.py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저장 후 제출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01214" y="2865084"/>
            <a:ext cx="11195914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s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italy.jpg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아래에 코드를 추가해 작성해서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.jpg"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를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".gif"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로 변환하는 코드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작성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여태까지 작성했던 내용을 바탕으로 변수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srcfilename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destformat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만들고 변환할 원본 이미지 파일의 이름과 변환된 후의 이미지 파일 포맷을 나타내는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jpg, gif, </a:t>
            </a:r>
            <a:r>
              <a:rPr lang="en-US" altLang="ko-KR" dirty="0" err="1" smtClean="0">
                <a:sym typeface="Wingdings" panose="05000000000000000000" pitchFamily="2" charset="2"/>
              </a:rPr>
              <a:t>png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지정할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srcfilename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destformat</a:t>
            </a:r>
            <a:r>
              <a:rPr lang="ko-KR" altLang="en-US" dirty="0" smtClean="0">
                <a:sym typeface="Wingdings" panose="05000000000000000000" pitchFamily="2" charset="2"/>
              </a:rPr>
              <a:t>의 값을 매개변수로 받아 </a:t>
            </a:r>
            <a:r>
              <a:rPr lang="ko-KR" altLang="en-US" dirty="0" smtClean="0">
                <a:sym typeface="Wingdings" panose="05000000000000000000" pitchFamily="2" charset="2"/>
              </a:rPr>
              <a:t>이미지 파일 포맷을 변환해주는 함수 </a:t>
            </a:r>
            <a:r>
              <a:rPr lang="en-US" altLang="ko-KR" dirty="0" err="1" smtClean="0">
                <a:sym typeface="Wingdings" panose="05000000000000000000" pitchFamily="2" charset="2"/>
              </a:rPr>
              <a:t>conver</a:t>
            </a:r>
            <a:r>
              <a:rPr lang="en-US" altLang="ko-KR" dirty="0" err="1" smtClean="0">
                <a:sym typeface="Wingdings" panose="05000000000000000000" pitchFamily="2" charset="2"/>
              </a:rPr>
              <a:t>t_image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구현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convert_image</a:t>
            </a:r>
            <a:r>
              <a:rPr lang="en-US" altLang="ko-KR" dirty="0" smtClean="0">
                <a:sym typeface="Wingdings" panose="05000000000000000000" pitchFamily="2" charset="2"/>
              </a:rPr>
              <a:t>("a.jpg", "</a:t>
            </a:r>
            <a:r>
              <a:rPr lang="en-US" altLang="ko-KR" dirty="0" err="1" smtClean="0">
                <a:sym typeface="Wingdings" panose="05000000000000000000" pitchFamily="2" charset="2"/>
              </a:rPr>
              <a:t>png</a:t>
            </a:r>
            <a:r>
              <a:rPr lang="en-US" altLang="ko-KR" dirty="0" smtClean="0">
                <a:sym typeface="Wingdings" panose="05000000000000000000" pitchFamily="2" charset="2"/>
              </a:rPr>
              <a:t>")</a:t>
            </a:r>
            <a:r>
              <a:rPr lang="ko-KR" altLang="en-US" dirty="0" smtClean="0">
                <a:sym typeface="Wingdings" panose="05000000000000000000" pitchFamily="2" charset="2"/>
              </a:rPr>
              <a:t>라고 호출하면 </a:t>
            </a:r>
            <a:r>
              <a:rPr lang="en-US" altLang="ko-KR" dirty="0" smtClean="0">
                <a:sym typeface="Wingdings" panose="05000000000000000000" pitchFamily="2" charset="2"/>
              </a:rPr>
              <a:t>a.jpg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a.png</a:t>
            </a:r>
            <a:r>
              <a:rPr lang="ko-KR" altLang="en-US" dirty="0" smtClean="0">
                <a:sym typeface="Wingdings" panose="05000000000000000000" pitchFamily="2" charset="2"/>
              </a:rPr>
              <a:t>파일로 변환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/>
              <a:t>convert_image</a:t>
            </a:r>
            <a:r>
              <a:rPr lang="ko-KR" altLang="en-US" dirty="0" smtClean="0"/>
              <a:t>함수를 이용해서 이미지 파일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변환하는 프로그램 작성</a:t>
            </a:r>
            <a:endParaRPr lang="en-US" altLang="ko-KR" dirty="0" smtClean="0"/>
          </a:p>
          <a:p>
            <a:r>
              <a:rPr lang="ko-KR" altLang="en-US" dirty="0" smtClean="0"/>
              <a:t>이미지 파일과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</a:t>
            </a:r>
            <a:r>
              <a:rPr lang="en-US" altLang="ko-KR" dirty="0"/>
              <a:t> </a:t>
            </a:r>
            <a:r>
              <a:rPr lang="ko-KR" altLang="en-US" dirty="0" smtClean="0"/>
              <a:t>함께 압축해서 제출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30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800" dirty="0" smtClean="0"/>
              <a:t>영상 </a:t>
            </a:r>
            <a:r>
              <a:rPr lang="ko-KR" altLang="en-US" sz="2800" dirty="0"/>
              <a:t>이미지 파일의 포맷을 변환해야 하는 경우는 다양함</a:t>
            </a:r>
            <a:endParaRPr lang="en-US" altLang="ko-KR" sz="2800" dirty="0"/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영상의 특정 영역을 투명하게 만들기 위해 알파 채널 혹은 </a:t>
            </a:r>
            <a:r>
              <a:rPr lang="en-US" altLang="ko-KR" dirty="0"/>
              <a:t>Transparency</a:t>
            </a:r>
            <a:r>
              <a:rPr lang="ko-KR" altLang="en-US" dirty="0"/>
              <a:t>를 넣어줘야 함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jpg </a:t>
            </a:r>
            <a:r>
              <a:rPr lang="ko-KR" altLang="en-US" dirty="0"/>
              <a:t>파일에서는 불가능하므로 </a:t>
            </a:r>
            <a:r>
              <a:rPr lang="en-US" altLang="ko-KR" dirty="0"/>
              <a:t>Transparency</a:t>
            </a:r>
            <a:r>
              <a:rPr lang="ko-KR" altLang="en-US" dirty="0"/>
              <a:t>를 지원하는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포맷으로 변환한 후에 작업해야 함 </a:t>
            </a:r>
            <a:r>
              <a:rPr lang="en-US" altLang="ko-KR" dirty="0"/>
              <a:t>(</a:t>
            </a:r>
            <a:r>
              <a:rPr lang="ko-KR" altLang="en-US" dirty="0"/>
              <a:t>다음 슬라이드 참조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웹 초기에 많이 활용되었던 </a:t>
            </a:r>
            <a:r>
              <a:rPr lang="en-US" altLang="ko-KR" dirty="0"/>
              <a:t>gif </a:t>
            </a:r>
            <a:r>
              <a:rPr lang="ko-KR" altLang="en-US" dirty="0"/>
              <a:t>포맷은 저작권 문제가 걸려 있어 </a:t>
            </a:r>
            <a:r>
              <a:rPr lang="en-US" altLang="ko-KR" dirty="0"/>
              <a:t>jpg</a:t>
            </a:r>
            <a:r>
              <a:rPr lang="ko-KR" altLang="en-US" dirty="0"/>
              <a:t>나 </a:t>
            </a:r>
            <a:r>
              <a:rPr lang="en-US" altLang="ko-KR" dirty="0" err="1"/>
              <a:t>png</a:t>
            </a:r>
            <a:r>
              <a:rPr lang="ko-KR" altLang="en-US" dirty="0"/>
              <a:t>형태로 많이 바뀜</a:t>
            </a:r>
            <a:endParaRPr lang="en-US" altLang="ko-KR" dirty="0"/>
          </a:p>
          <a:p>
            <a:pPr lvl="2"/>
            <a:r>
              <a:rPr lang="ko-KR" altLang="en-US" dirty="0"/>
              <a:t>파일을 요구하는 측에서 영상 파일의 포맷을 특정 형태로 요구하는 경우가 있음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논문을 내려고 하다 보면 </a:t>
            </a:r>
            <a:r>
              <a:rPr lang="en-US" altLang="ko-KR" dirty="0"/>
              <a:t>tiff</a:t>
            </a:r>
            <a:r>
              <a:rPr lang="ko-KR" altLang="en-US" dirty="0"/>
              <a:t>형태의 영상 파일만 받는 경우가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800" dirty="0"/>
              <a:t>영상 파일의 포맷 변환은 단순하게 확장자만 변환하는 것이 아니라</a:t>
            </a:r>
            <a:r>
              <a:rPr lang="en-US" altLang="ko-KR" sz="2800" dirty="0"/>
              <a:t>, </a:t>
            </a:r>
            <a:r>
              <a:rPr lang="ko-KR" altLang="en-US" sz="2800" dirty="0"/>
              <a:t>영상에 저장 방식에 대해서 자세히 알고 있어야 함</a:t>
            </a:r>
            <a:endParaRPr lang="en-US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" y="576848"/>
            <a:ext cx="9616987" cy="617590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89" y="4168674"/>
            <a:ext cx="3882190" cy="25840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78" y="1324468"/>
            <a:ext cx="6096000" cy="40576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V="1">
            <a:off x="8710863" y="2807368"/>
            <a:ext cx="2229853" cy="695443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922604" y="255732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pg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60114" y="5717561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투명 처리 한</a:t>
            </a:r>
            <a:endParaRPr lang="en-US" altLang="ko-KR" dirty="0" smtClean="0"/>
          </a:p>
          <a:p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 bwMode="auto">
          <a:xfrm>
            <a:off x="3254184" y="5654073"/>
            <a:ext cx="7505930" cy="386654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63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변환 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방법</a:t>
            </a:r>
            <a:r>
              <a:rPr lang="en-US" altLang="ko-KR" dirty="0" smtClean="0"/>
              <a:t>(?)</a:t>
            </a:r>
          </a:p>
          <a:p>
            <a:pPr lvl="1"/>
            <a:r>
              <a:rPr lang="ko-KR" altLang="en-US" dirty="0" smtClean="0"/>
              <a:t>기존에 있는 영상 포맷 변환 프로그램 활용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난이도 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구글에서</a:t>
            </a:r>
            <a:r>
              <a:rPr lang="ko-KR" altLang="en-US" dirty="0" smtClean="0"/>
              <a:t> 검색해보면 수도 없이 많은 프로그램들을 찾을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 프로그램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난이도 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난이도 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파일 저장 방식 분석 후 구현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난이도 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하에 가까운 중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다양한 영상 파일 포맷을 로드</a:t>
            </a:r>
            <a:r>
              <a:rPr lang="en-US" altLang="ko-KR" dirty="0" smtClean="0"/>
              <a:t>(load)</a:t>
            </a:r>
            <a:r>
              <a:rPr lang="ko-KR" altLang="en-US" dirty="0" smtClean="0"/>
              <a:t>하고 저장할 수 있는 라이브러리를 활용해서 변환</a:t>
            </a:r>
            <a:endParaRPr lang="en-US" altLang="ko-KR" dirty="0"/>
          </a:p>
          <a:p>
            <a:pPr lvl="2"/>
            <a:r>
              <a:rPr lang="ko-KR" altLang="en-US" dirty="0" smtClean="0"/>
              <a:t>난이도 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영상 파일 포맷 변환을 구현한 라이브러리 활용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17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지원하는 영상 포맷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</a:t>
            </a:r>
            <a:r>
              <a:rPr lang="en-US" altLang="ko-KR" dirty="0" smtClean="0"/>
              <a:t>jpg,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gif</a:t>
            </a:r>
          </a:p>
          <a:p>
            <a:pPr lvl="1"/>
            <a:r>
              <a:rPr lang="ko-KR" altLang="en-US" dirty="0" smtClean="0"/>
              <a:t>가능하면 </a:t>
            </a:r>
            <a:r>
              <a:rPr lang="en-US" altLang="ko-KR" dirty="0" smtClean="0"/>
              <a:t>tiff</a:t>
            </a:r>
            <a:r>
              <a:rPr lang="ko-KR" altLang="en-US" dirty="0" smtClean="0"/>
              <a:t>나 다른 영상 포맷도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87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#11-01 Pillow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영상을 읽어서 다른 포맷으로 저장하기</a:t>
            </a:r>
            <a:endParaRPr lang="en-US" altLang="ko-KR" dirty="0" smtClean="0"/>
          </a:p>
          <a:p>
            <a:r>
              <a:rPr lang="en-US" altLang="ko-KR" dirty="0" smtClean="0"/>
              <a:t>Pillow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설명한 것처럼 영상을 읽어서 다른 포맷으로 변환하는 것은 파일 분석을 통해서 이미지를 로드하고 또 다른 포맷으로 변환해서 저장하는 것도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난이도가 너무 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본 수업에서는 기존에 만들어진 이미지 라이브러리를 활용할 예정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파이썬에는</a:t>
            </a:r>
            <a:r>
              <a:rPr lang="ko-KR" altLang="en-US" dirty="0" smtClean="0"/>
              <a:t> 여러 가지 이미지 처리 라이브러리가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것으로 </a:t>
            </a:r>
            <a:r>
              <a:rPr lang="en-US" altLang="ko-KR" dirty="0" smtClean="0"/>
              <a:t>PIL (Python 2), Pillow (Python 3),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예로 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여기서는 </a:t>
            </a:r>
            <a:r>
              <a:rPr lang="en-US" altLang="ko-KR" dirty="0" smtClean="0"/>
              <a:t>Pillow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라이브러리를 활용할 예정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Pillow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기본 라이브러리가 아니므로 새로 설치해야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61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#11-01 Pillow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기본적으로 설치되는 것은 아니지만</a:t>
            </a:r>
            <a:r>
              <a:rPr lang="en-US" altLang="ko-KR" dirty="0"/>
              <a:t>, </a:t>
            </a:r>
            <a:r>
              <a:rPr lang="ko-KR" altLang="en-US" dirty="0"/>
              <a:t>자주 사용되는 추가 라이브러리들을 쉽게 설치할 수 있는 도구인 </a:t>
            </a:r>
            <a:r>
              <a:rPr lang="en-US" altLang="ko-KR" dirty="0"/>
              <a:t>pip</a:t>
            </a:r>
            <a:r>
              <a:rPr lang="ko-KR" altLang="en-US" dirty="0"/>
              <a:t>를 제공함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에서는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pip</a:t>
            </a:r>
            <a:r>
              <a:rPr lang="ko-KR" altLang="en-US" dirty="0"/>
              <a:t>와 구별하기 위해 </a:t>
            </a:r>
            <a:r>
              <a:rPr lang="en-US" altLang="ko-KR" dirty="0"/>
              <a:t>pip3</a:t>
            </a:r>
            <a:r>
              <a:rPr lang="ko-KR" altLang="en-US" dirty="0"/>
              <a:t>라고 부르는 경우들이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5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#11-01 Pillow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먼저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창을</a:t>
            </a:r>
            <a:r>
              <a:rPr lang="en-US" altLang="ko-KR" dirty="0"/>
              <a:t> </a:t>
            </a:r>
            <a:r>
              <a:rPr lang="ko-KR" altLang="en-US" dirty="0"/>
              <a:t>열고 아래 명령어를 실행시킬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54" y="3272100"/>
            <a:ext cx="7811755" cy="1928218"/>
          </a:xfrm>
          <a:prstGeom prst="rect">
            <a:avLst/>
          </a:prstGeom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39154" y="1864327"/>
            <a:ext cx="6806487" cy="40011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pip3 install Pillow</a:t>
            </a:r>
            <a:endParaRPr kumimoji="0"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993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6815</TotalTime>
  <Words>1145</Words>
  <Application>Microsoft Office PowerPoint</Application>
  <PresentationFormat>와이드스크린</PresentationFormat>
  <Paragraphs>215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MingLiU</vt:lpstr>
      <vt:lpstr>新細明體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이미지 파일 변환 프로그램 작성</vt:lpstr>
      <vt:lpstr>실습과제 #07</vt:lpstr>
      <vt:lpstr>PowerPoint 프레젠테이션</vt:lpstr>
      <vt:lpstr>이미지 파일 변환 프로그램 작성</vt:lpstr>
      <vt:lpstr>요구사항 분석</vt:lpstr>
      <vt:lpstr>실습 #11-01 Pillow 설치</vt:lpstr>
      <vt:lpstr>실습 #11-01 Pillow 설치</vt:lpstr>
      <vt:lpstr>실습 #11-01 Pillow 설치</vt:lpstr>
      <vt:lpstr>실습 #11-02 Pillow를 이용해서 그림 보이기</vt:lpstr>
      <vt:lpstr>실습 #11-02 Pillow를 이용해서 그림 보이기</vt:lpstr>
      <vt:lpstr>실습 #11-02 Pillow를 이용해서 그림 보이기</vt:lpstr>
      <vt:lpstr>실습 #11-03 이미지 포맷 변환하기</vt:lpstr>
      <vt:lpstr>실습 #11-03 이미지 포맷 변환하기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실습 #11-04</vt:lpstr>
      <vt:lpstr>실습과제 #07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883</cp:revision>
  <dcterms:created xsi:type="dcterms:W3CDTF">2016-06-18T02:05:47Z</dcterms:created>
  <dcterms:modified xsi:type="dcterms:W3CDTF">2017-05-14T15:11:42Z</dcterms:modified>
</cp:coreProperties>
</file>