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307" r:id="rId2"/>
    <p:sldId id="312" r:id="rId3"/>
    <p:sldId id="313" r:id="rId4"/>
    <p:sldId id="311" r:id="rId5"/>
    <p:sldId id="309" r:id="rId6"/>
    <p:sldId id="310" r:id="rId7"/>
    <p:sldId id="315" r:id="rId8"/>
    <p:sldId id="320" r:id="rId9"/>
    <p:sldId id="316" r:id="rId10"/>
    <p:sldId id="321" r:id="rId11"/>
    <p:sldId id="317" r:id="rId12"/>
    <p:sldId id="318" r:id="rId13"/>
    <p:sldId id="319" r:id="rId14"/>
    <p:sldId id="314" r:id="rId15"/>
    <p:sldId id="322" r:id="rId16"/>
    <p:sldId id="323" r:id="rId17"/>
    <p:sldId id="325" r:id="rId18"/>
    <p:sldId id="324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8" r:id="rId28"/>
    <p:sldId id="339" r:id="rId29"/>
    <p:sldId id="340" r:id="rId30"/>
    <p:sldId id="336" r:id="rId31"/>
    <p:sldId id="344" r:id="rId32"/>
    <p:sldId id="345" r:id="rId33"/>
    <p:sldId id="337" r:id="rId34"/>
    <p:sldId id="347" r:id="rId35"/>
    <p:sldId id="348" r:id="rId36"/>
    <p:sldId id="334" r:id="rId37"/>
    <p:sldId id="335" r:id="rId38"/>
    <p:sldId id="341" r:id="rId39"/>
    <p:sldId id="342" r:id="rId40"/>
    <p:sldId id="343" r:id="rId41"/>
    <p:sldId id="346" r:id="rId42"/>
    <p:sldId id="356" r:id="rId43"/>
    <p:sldId id="350" r:id="rId44"/>
    <p:sldId id="351" r:id="rId45"/>
    <p:sldId id="355" r:id="rId46"/>
    <p:sldId id="352" r:id="rId47"/>
    <p:sldId id="353" r:id="rId48"/>
    <p:sldId id="354" r:id="rId49"/>
    <p:sldId id="349" r:id="rId50"/>
    <p:sldId id="357" r:id="rId51"/>
    <p:sldId id="358" r:id="rId52"/>
    <p:sldId id="359" r:id="rId53"/>
    <p:sldId id="360" r:id="rId54"/>
    <p:sldId id="361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5D836-DCAB-4D66-B76B-BDE9B441617E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3B08F-59C0-422B-A5B8-C0D53DF5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9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C0630CF0-BC02-426C-B136-561BCEFB0FA1}" type="slidenum">
              <a:rPr lang="en-US" altLang="zh-TW" sz="1200" smtClean="0"/>
              <a:pPr/>
              <a:t>1</a:t>
            </a:fld>
            <a:endParaRPr lang="en-US" altLang="zh-TW" sz="1200" dirty="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44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7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1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05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268413"/>
            <a:ext cx="5384800" cy="23542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97600" y="3775075"/>
            <a:ext cx="5384800" cy="2355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9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2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0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3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287"/>
            <a:ext cx="10972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40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287"/>
            <a:ext cx="10972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3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4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5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fld id="{D9670538-6A58-41A5-B170-E1CC6B03D650}" type="datetimeFigureOut">
              <a:rPr lang="ko-KR" altLang="en-US" smtClean="0"/>
              <a:t>2017-05-21</a:t>
            </a:fld>
            <a:endParaRPr lang="ko-KR" altLang="en-US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23728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맑은 고딕" panose="020B0503020000020004" pitchFamily="50" charset="-127"/>
              </a:defRPr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178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1847851" y="642939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 dirty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2017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학년도 </a:t>
              </a: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학기</a:t>
              </a:r>
              <a:endParaRPr kumimoji="0" lang="en-US" altLang="ko-KR" sz="28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컴퓨팅 사고와 문제 해결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I</a:t>
              </a:r>
              <a:endParaRPr kumimoji="0" lang="en-US" altLang="ko-KR" sz="44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Note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#12</a:t>
              </a:r>
              <a:endParaRPr kumimoji="0" lang="en-US" altLang="ko-KR" sz="4400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1884364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2927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kern="1200" dirty="0" smtClean="0">
                <a:latin typeface="+mn-ea"/>
              </a:rPr>
              <a:t>2017</a:t>
            </a:r>
            <a:r>
              <a:rPr sz="2600" kern="1200" dirty="0" smtClean="0">
                <a:latin typeface="+mn-ea"/>
              </a:rPr>
              <a:t>년 </a:t>
            </a:r>
            <a:r>
              <a:rPr lang="en-US" sz="2600" kern="1200" dirty="0" smtClean="0">
                <a:latin typeface="+mn-ea"/>
              </a:rPr>
              <a:t>1</a:t>
            </a:r>
            <a:r>
              <a:rPr sz="2600" kern="1200" dirty="0" smtClean="0">
                <a:latin typeface="+mn-ea"/>
              </a:rPr>
              <a:t>학기</a:t>
            </a:r>
            <a:endParaRPr sz="2600" kern="1200" dirty="0">
              <a:latin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sz="2600" kern="1200" dirty="0">
                <a:latin typeface="+mn-ea"/>
              </a:rPr>
              <a:t>조용주</a:t>
            </a:r>
            <a:endParaRPr lang="en-US" altLang="ko-KR" sz="2600" kern="1200" dirty="0">
              <a:latin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>
                <a:latin typeface="+mn-ea"/>
              </a:rPr>
              <a:t>ycho@smu.ac.kr</a:t>
            </a:r>
            <a:endParaRPr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9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(Loop)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642694" y="1674671"/>
            <a:ext cx="8045316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range(3)	      # a = 0, 1, 2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range(1, 5)       # a = 1, 2, 3, 4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range(1, 5, 2)    # a = 1, 3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range(7, 1, -2)   # a = 7, 5, 3</a:t>
            </a:r>
          </a:p>
        </p:txBody>
      </p:sp>
    </p:spTree>
    <p:extLst>
      <p:ext uri="{BB962C8B-B14F-4D97-AF65-F5344CB8AC3E}">
        <p14:creationId xmlns:p14="http://schemas.microsoft.com/office/powerpoint/2010/main" val="201196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Loop)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40405" y="1746744"/>
            <a:ext cx="10124900" cy="286232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a = range(3)	# a = range(0, 1, 2)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for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in a:		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latin typeface="Consolas" panose="020B0609020204030204" pitchFamily="49" charset="0"/>
              </a:rPr>
              <a:t>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  print(</a:t>
            </a:r>
            <a:r>
              <a:rPr kumimoji="0" lang="en-US" altLang="ko-KR" sz="20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, end = </a:t>
            </a:r>
            <a:r>
              <a:rPr kumimoji="0" lang="en-US" altLang="ko-KR" sz="2000" dirty="0">
                <a:latin typeface="Consolas" panose="020B0609020204030204" pitchFamily="49" charset="0"/>
              </a:rPr>
              <a:t>'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sz="2000" dirty="0">
                <a:latin typeface="Consolas" panose="020B0609020204030204" pitchFamily="49" charset="0"/>
              </a:rPr>
              <a:t>'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)		# 0 1 2 </a:t>
            </a:r>
            <a:r>
              <a:rPr kumimoji="0" lang="ko-KR" altLang="en-US" sz="2000" dirty="0" smtClean="0">
                <a:latin typeface="Consolas" panose="020B0609020204030204" pitchFamily="49" charset="0"/>
              </a:rPr>
              <a:t>출력</a:t>
            </a:r>
            <a:endParaRPr kumimoji="0" lang="en-US" altLang="ko-KR" sz="2000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for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in range(1, 5)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latin typeface="Consolas" panose="020B0609020204030204" pitchFamily="49" charset="0"/>
              </a:rPr>
              <a:t>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  print(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, end = </a:t>
            </a:r>
            <a:r>
              <a:rPr kumimoji="0" lang="en-US" altLang="ko-KR" sz="2000" dirty="0">
                <a:latin typeface="Consolas" panose="020B0609020204030204" pitchFamily="49" charset="0"/>
              </a:rPr>
              <a:t>' '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)		# 1 2 3 4 </a:t>
            </a:r>
            <a:r>
              <a:rPr kumimoji="0" lang="ko-KR" altLang="en-US" sz="2000" dirty="0" smtClean="0">
                <a:latin typeface="Consolas" panose="020B0609020204030204" pitchFamily="49" charset="0"/>
              </a:rPr>
              <a:t>출력</a:t>
            </a:r>
            <a:endParaRPr kumimoji="0" lang="en-US" altLang="ko-KR" sz="2000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latin typeface="Consolas" panose="020B0609020204030204" pitchFamily="49" charset="0"/>
              </a:rPr>
              <a:t>for </a:t>
            </a:r>
            <a:r>
              <a:rPr kumimoji="0" lang="en-US" altLang="ko-KR" sz="20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2000" dirty="0">
                <a:latin typeface="Consolas" panose="020B0609020204030204" pitchFamily="49" charset="0"/>
              </a:rPr>
              <a:t> in range(1,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5, 2)</a:t>
            </a:r>
            <a:endParaRPr kumimoji="0" lang="en-US" altLang="ko-KR" sz="20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latin typeface="Consolas" panose="020B0609020204030204" pitchFamily="49" charset="0"/>
              </a:rPr>
              <a:t>    print(</a:t>
            </a:r>
            <a:r>
              <a:rPr kumimoji="0" lang="en-US" altLang="ko-KR" sz="20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2000" dirty="0">
                <a:latin typeface="Consolas" panose="020B0609020204030204" pitchFamily="49" charset="0"/>
              </a:rPr>
              <a:t>, end = ' ')		# 1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3 </a:t>
            </a:r>
            <a:r>
              <a:rPr kumimoji="0" lang="ko-KR" altLang="en-US" sz="2000" dirty="0" smtClean="0">
                <a:latin typeface="Consolas" panose="020B0609020204030204" pitchFamily="49" charset="0"/>
              </a:rPr>
              <a:t>출력</a:t>
            </a:r>
            <a:endParaRPr kumimoji="0" lang="en-US" altLang="ko-KR" sz="20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latin typeface="Consolas" panose="020B0609020204030204" pitchFamily="49" charset="0"/>
              </a:rPr>
              <a:t>for </a:t>
            </a:r>
            <a:r>
              <a:rPr kumimoji="0" lang="en-US" altLang="ko-KR" sz="20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2000" dirty="0">
                <a:latin typeface="Consolas" panose="020B0609020204030204" pitchFamily="49" charset="0"/>
              </a:rPr>
              <a:t> in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range(7, 1, -2</a:t>
            </a:r>
            <a:r>
              <a:rPr kumimoji="0" lang="en-US" altLang="ko-KR" sz="20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latin typeface="Consolas" panose="020B0609020204030204" pitchFamily="49" charset="0"/>
              </a:rPr>
              <a:t>    print(</a:t>
            </a:r>
            <a:r>
              <a:rPr kumimoji="0" lang="en-US" altLang="ko-KR" sz="2000" dirty="0" err="1">
                <a:latin typeface="Consolas" panose="020B0609020204030204" pitchFamily="49" charset="0"/>
              </a:rPr>
              <a:t>i</a:t>
            </a:r>
            <a:r>
              <a:rPr kumimoji="0" lang="en-US" altLang="ko-KR" sz="2000" dirty="0">
                <a:latin typeface="Consolas" panose="020B0609020204030204" pitchFamily="49" charset="0"/>
              </a:rPr>
              <a:t>, end = ' ')		#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7 5 3 </a:t>
            </a:r>
            <a:r>
              <a:rPr kumimoji="0" lang="ko-KR" altLang="en-US" sz="2000" dirty="0" smtClean="0">
                <a:latin typeface="Consolas" panose="020B0609020204030204" pitchFamily="49" charset="0"/>
              </a:rPr>
              <a:t>출력</a:t>
            </a:r>
            <a:endParaRPr kumimoji="0"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2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(Loop)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 반복형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조건이 만족될 때까지 반복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시작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부분의 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(conditional expression)</a:t>
            </a:r>
            <a:r>
              <a:rPr lang="ko-KR" altLang="en-US" dirty="0" smtClean="0"/>
              <a:t>을 검사해서 결과가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가 나올 때까지 내부 블록 실행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조건식이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가 되면 반복을 멈춤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문법은 아래와 같음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예제 코드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57501" y="3942786"/>
            <a:ext cx="4863088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while &lt;condition&gt;: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&lt;statements&gt;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457501" y="5257427"/>
            <a:ext cx="6112342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while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&lt; 10:	 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print(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 </a:t>
            </a:r>
            <a:r>
              <a:rPr kumimoji="0" lang="en-US" altLang="ko-KR" dirty="0">
                <a:latin typeface="Consolas" panose="020B0609020204030204" pitchFamily="49" charset="0"/>
              </a:rPr>
              <a:t># 0 </a:t>
            </a:r>
            <a:r>
              <a:rPr kumimoji="0" lang="ko-KR" altLang="en-US" dirty="0">
                <a:latin typeface="Consolas" panose="020B0609020204030204" pitchFamily="49" charset="0"/>
              </a:rPr>
              <a:t>부터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9</a:t>
            </a:r>
            <a:r>
              <a:rPr kumimoji="0" lang="ko-KR" altLang="en-US" dirty="0" smtClean="0">
                <a:latin typeface="Consolas" panose="020B0609020204030204" pitchFamily="49" charset="0"/>
              </a:rPr>
              <a:t>까지 출력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55992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(Loop)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예제 코드</a:t>
            </a:r>
            <a:endParaRPr lang="en-US" altLang="ko-KR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96442" y="1756865"/>
            <a:ext cx="4863088" cy="452431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1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부터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9</a:t>
            </a:r>
            <a:r>
              <a:rPr kumimoji="0" lang="ko-KR" altLang="en-US" dirty="0" smtClean="0">
                <a:latin typeface="Consolas" panose="020B0609020204030204" pitchFamily="49" charset="0"/>
              </a:rPr>
              <a:t>까지의 합을 구함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sum = 0;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1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while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&lt; 10: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sum = sum +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	# sum +=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+= 1		#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+ 1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for </a:t>
            </a:r>
            <a:r>
              <a:rPr kumimoji="0" lang="ko-KR" altLang="en-US" dirty="0" err="1" smtClean="0">
                <a:latin typeface="Consolas" panose="020B0609020204030204" pitchFamily="49" charset="0"/>
              </a:rPr>
              <a:t>반복문</a:t>
            </a:r>
            <a:r>
              <a:rPr kumimoji="0" lang="ko-KR" altLang="en-US" dirty="0" smtClean="0">
                <a:latin typeface="Consolas" panose="020B0609020204030204" pitchFamily="49" charset="0"/>
              </a:rPr>
              <a:t> 활용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sum = 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for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in range(10):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sum +=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3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400969" y="1268413"/>
            <a:ext cx="6544104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err="1" smtClean="0"/>
              <a:t>반복문</a:t>
            </a:r>
            <a:r>
              <a:rPr lang="en-US" altLang="ko-KR" kern="0" dirty="0" smtClean="0"/>
              <a:t>(for </a:t>
            </a:r>
            <a:r>
              <a:rPr lang="ko-KR" altLang="en-US" kern="0" dirty="0" err="1" smtClean="0"/>
              <a:t>반복문</a:t>
            </a:r>
            <a:r>
              <a:rPr lang="en-US" altLang="ko-KR" kern="0" dirty="0" smtClean="0"/>
              <a:t>)</a:t>
            </a:r>
            <a:r>
              <a:rPr lang="ko-KR" altLang="en-US" kern="0" dirty="0" smtClean="0"/>
              <a:t>을 이용해서 사각형을 그리기 코드</a:t>
            </a:r>
            <a:endParaRPr lang="ko-KR" altLang="en-US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사각형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4321215" cy="4862512"/>
          </a:xfrm>
        </p:spPr>
        <p:txBody>
          <a:bodyPr/>
          <a:lstStyle/>
          <a:p>
            <a:r>
              <a:rPr lang="ko-KR" altLang="en-US" dirty="0" smtClean="0"/>
              <a:t>사각형을 그리는 코드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9754" y="1880384"/>
            <a:ext cx="3851061" cy="41549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import turtle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win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turtle.Screen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turtle.Turtle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t1.forward(50)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t1.forward(50)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t1.forward(50)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t1.forward(50)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t1.right(90)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5921830" y="2191841"/>
            <a:ext cx="3851061" cy="230832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import turtle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win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turtle.Screen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turtle.Turtle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for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in range(0, 4):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t1.forward(50)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t1.right(90)</a:t>
            </a:r>
          </a:p>
        </p:txBody>
      </p:sp>
    </p:spTree>
    <p:extLst>
      <p:ext uri="{BB962C8B-B14F-4D97-AF65-F5344CB8AC3E}">
        <p14:creationId xmlns:p14="http://schemas.microsoft.com/office/powerpoint/2010/main" val="257070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632294" y="1268413"/>
            <a:ext cx="4587438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함수로 만들기</a:t>
            </a:r>
            <a:endParaRPr lang="ko-KR" altLang="en-US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사각형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5339787" cy="4862512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(while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이용해서 사각형 그리기</a:t>
            </a: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79440" y="2176175"/>
            <a:ext cx="4009249" cy="304698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import turtle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win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turtle.Screen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turtle.Turtle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while 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&lt; 4):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t1.forward(50)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7002683" y="1829067"/>
            <a:ext cx="4009249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import turtle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drawSquare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for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in range(0, 4):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t1.forward(size)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win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turtle.Screen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turtle.Turtle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drawSquare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(50)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err="1">
                <a:latin typeface="Consolas" panose="020B0609020204030204" pitchFamily="49" charset="0"/>
              </a:rPr>
              <a:t>win.exitonclick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4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#12-01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삼각형과 별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삼각형은 </a:t>
            </a:r>
            <a:r>
              <a:rPr lang="en-US" altLang="ko-KR" dirty="0" smtClean="0"/>
              <a:t>120</a:t>
            </a:r>
            <a:r>
              <a:rPr lang="ko-KR" altLang="en-US" dirty="0" smtClean="0"/>
              <a:t>도씩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 회전시키고 별은 </a:t>
            </a:r>
            <a:r>
              <a:rPr lang="en-US" altLang="ko-KR" dirty="0" smtClean="0"/>
              <a:t>144</a:t>
            </a:r>
            <a:r>
              <a:rPr lang="ko-KR" altLang="en-US" dirty="0" smtClean="0"/>
              <a:t>도씩 </a:t>
            </a:r>
            <a:r>
              <a:rPr lang="en-US" altLang="ko-KR" dirty="0" smtClean="0"/>
              <a:t>5</a:t>
            </a:r>
            <a:r>
              <a:rPr lang="ko-KR" altLang="en-US" dirty="0" smtClean="0"/>
              <a:t>회 회전시킴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삼각형 그리는 함수와 별을 그리는 함수를 구현할 것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drawTriangle</a:t>
            </a:r>
            <a:r>
              <a:rPr lang="en-US" altLang="ko-KR" dirty="0" smtClean="0"/>
              <a:t>(size)</a:t>
            </a:r>
          </a:p>
          <a:p>
            <a:pPr lvl="1"/>
            <a:r>
              <a:rPr lang="en-US" altLang="ko-KR" dirty="0" err="1" smtClean="0"/>
              <a:t>drawStar</a:t>
            </a:r>
            <a:r>
              <a:rPr lang="en-US" altLang="ko-KR" dirty="0" smtClean="0"/>
              <a:t>(size)</a:t>
            </a:r>
          </a:p>
        </p:txBody>
      </p:sp>
    </p:spTree>
    <p:extLst>
      <p:ext uri="{BB962C8B-B14F-4D97-AF65-F5344CB8AC3E}">
        <p14:creationId xmlns:p14="http://schemas.microsoft.com/office/powerpoint/2010/main" val="397240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#12-01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268413"/>
            <a:ext cx="3522562" cy="4862512"/>
          </a:xfrm>
        </p:spPr>
        <p:txBody>
          <a:bodyPr/>
          <a:lstStyle/>
          <a:p>
            <a:r>
              <a:rPr lang="ko-KR" altLang="en-US" dirty="0" smtClean="0"/>
              <a:t>삼각형 그리기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234177" y="1268413"/>
            <a:ext cx="4587438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별 그리기</a:t>
            </a:r>
            <a:endParaRPr lang="ko-KR" altLang="en-US" kern="0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030146" y="1817492"/>
            <a:ext cx="4009249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import turtle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drawTriangle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for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in range(0, 3):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t1.forward(size)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t1.right(120)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win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turtle.Screen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turtle.Turtle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drawTriangle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(50)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win.exitonclick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7002683" y="1829067"/>
            <a:ext cx="4009249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import turtle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drawStar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for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in range(0, 5):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t1.forward(size)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t1.right(144)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win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turtle.Screen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turtle.Turtle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drawStar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(50)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err="1">
                <a:latin typeface="Consolas" panose="020B0609020204030204" pitchFamily="49" charset="0"/>
              </a:rPr>
              <a:t>win.exitonclick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1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#12-02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삼각형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별을 지정된 크기와 지정된 위치</a:t>
            </a:r>
            <a:r>
              <a:rPr lang="en-US" altLang="ko-KR" dirty="0" smtClean="0"/>
              <a:t>(x, y</a:t>
            </a:r>
            <a:r>
              <a:rPr lang="ko-KR" altLang="en-US" dirty="0" smtClean="0"/>
              <a:t>좌표를 따로 전달함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그리는 함수인 </a:t>
            </a:r>
            <a:r>
              <a:rPr lang="en-US" altLang="ko-KR" dirty="0" err="1" smtClean="0"/>
              <a:t>drawSquareAt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drawTriangleAt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drawStarAt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구현할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앞에서 구현한 </a:t>
            </a:r>
            <a:r>
              <a:rPr lang="en-US" altLang="ko-KR" dirty="0" err="1" smtClean="0"/>
              <a:t>drawSquare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drawTriangle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drawStar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사용할 것</a:t>
            </a:r>
            <a:endParaRPr lang="en-US" altLang="ko-KR" dirty="0" smtClean="0"/>
          </a:p>
          <a:p>
            <a:r>
              <a:rPr lang="en-US" altLang="ko-KR" dirty="0" err="1" smtClean="0"/>
              <a:t>drawSquareAt</a:t>
            </a:r>
            <a:r>
              <a:rPr lang="en-US" altLang="ko-KR" dirty="0" smtClean="0"/>
              <a:t>(x, y, size)</a:t>
            </a:r>
          </a:p>
          <a:p>
            <a:r>
              <a:rPr lang="en-US" altLang="ko-KR" dirty="0" err="1" smtClean="0"/>
              <a:t>drawTriangleAt</a:t>
            </a:r>
            <a:r>
              <a:rPr lang="en-US" altLang="ko-KR" dirty="0" smtClean="0"/>
              <a:t>(x, y, size)</a:t>
            </a:r>
          </a:p>
          <a:p>
            <a:r>
              <a:rPr lang="en-US" altLang="ko-KR" dirty="0" err="1" smtClean="0"/>
              <a:t>drawStarAt</a:t>
            </a:r>
            <a:r>
              <a:rPr lang="en-US" altLang="ko-KR" dirty="0" smtClean="0"/>
              <a:t>(x, y, size)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34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#12-02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390" y="1268413"/>
            <a:ext cx="4248459" cy="4862512"/>
          </a:xfrm>
        </p:spPr>
        <p:txBody>
          <a:bodyPr/>
          <a:lstStyle/>
          <a:p>
            <a:r>
              <a:rPr lang="en-US" altLang="ko-KR" dirty="0" err="1" smtClean="0"/>
              <a:t>drawSquareAt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599" y="1817492"/>
            <a:ext cx="5061996" cy="378565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>
                <a:latin typeface="Consolas" panose="020B0609020204030204" pitchFamily="49" charset="0"/>
              </a:rPr>
              <a:t>drawSquare</a:t>
            </a:r>
            <a:r>
              <a:rPr kumimoji="0" lang="en-US" altLang="ko-KR" dirty="0">
                <a:latin typeface="Consolas" panose="020B0609020204030204" pitchFamily="49" charset="0"/>
              </a:rPr>
              <a:t>(size):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for </a:t>
            </a:r>
            <a:r>
              <a:rPr kumimoji="0" lang="en-US" altLang="ko-KR" dirty="0" err="1">
                <a:latin typeface="Consolas" panose="020B0609020204030204" pitchFamily="49" charset="0"/>
              </a:rPr>
              <a:t>i</a:t>
            </a:r>
            <a:r>
              <a:rPr kumimoji="0" lang="en-US" altLang="ko-KR" dirty="0">
                <a:latin typeface="Consolas" panose="020B0609020204030204" pitchFamily="49" charset="0"/>
              </a:rPr>
              <a:t> in range(0, 4):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t1.forward(size)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drawSquareAt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(x, y, size):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t1.penup()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t1.goto(x, y)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t1.pendown()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drawSquare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157733" y="1268413"/>
            <a:ext cx="461113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err="1" smtClean="0"/>
              <a:t>drawTriangleAt</a:t>
            </a:r>
            <a:endParaRPr lang="ko-KR" altLang="en-US" kern="0" dirty="0"/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6472865" y="1817492"/>
            <a:ext cx="5541657" cy="378565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drawTriangle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for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in range(0, 3):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t1.forward(size)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t1.right(120)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drawTriangleAt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(x, y, size):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t1.penup()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t1.goto(x, y)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t1.pendown()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drawTriangle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</a:t>
            </a:r>
          </a:p>
        </p:txBody>
      </p:sp>
    </p:spTree>
    <p:extLst>
      <p:ext uri="{BB962C8B-B14F-4D97-AF65-F5344CB8AC3E}">
        <p14:creationId xmlns:p14="http://schemas.microsoft.com/office/powerpoint/2010/main" val="141008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#10-04 </a:t>
            </a:r>
            <a:r>
              <a:rPr lang="ko-KR" altLang="en-US" dirty="0" smtClean="0"/>
              <a:t>다시 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4412105" cy="4862512"/>
          </a:xfrm>
        </p:spPr>
        <p:txBody>
          <a:bodyPr/>
          <a:lstStyle/>
          <a:p>
            <a:r>
              <a:rPr lang="ko-KR" altLang="en-US" dirty="0" smtClean="0"/>
              <a:t>기역자 바람개비 그리기</a:t>
            </a:r>
            <a:endParaRPr lang="en-US" altLang="ko-KR" dirty="0" smtClean="0"/>
          </a:p>
          <a:p>
            <a:r>
              <a:rPr lang="ko-KR" altLang="en-US" dirty="0" err="1" smtClean="0"/>
              <a:t>ㄱ자를</a:t>
            </a:r>
            <a:r>
              <a:rPr lang="ko-KR" altLang="en-US" dirty="0" smtClean="0"/>
              <a:t> 회전시키는 프로그램 작성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78" y="1268413"/>
            <a:ext cx="6105525" cy="53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5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#12-02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70390" y="1268413"/>
            <a:ext cx="4248459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err="1" smtClean="0"/>
              <a:t>drawStarAt</a:t>
            </a:r>
            <a:endParaRPr lang="ko-KR" altLang="en-US" kern="0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609599" y="1817492"/>
            <a:ext cx="5061996" cy="378565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drawStar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</a:t>
            </a:r>
            <a:r>
              <a:rPr kumimoji="0" lang="en-US" altLang="ko-KR" dirty="0">
                <a:latin typeface="Consolas" panose="020B0609020204030204" pitchFamily="49" charset="0"/>
              </a:rPr>
              <a:t>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for </a:t>
            </a:r>
            <a:r>
              <a:rPr kumimoji="0" lang="en-US" altLang="ko-KR" dirty="0" err="1">
                <a:latin typeface="Consolas" panose="020B0609020204030204" pitchFamily="49" charset="0"/>
              </a:rPr>
              <a:t>i</a:t>
            </a:r>
            <a:r>
              <a:rPr kumimoji="0" lang="en-US" altLang="ko-KR" dirty="0">
                <a:latin typeface="Consolas" panose="020B0609020204030204" pitchFamily="49" charset="0"/>
              </a:rPr>
              <a:t> in range(0, 4):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t1.forward(size)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t1.right(90)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drawStarAt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(x, y, size):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t1.penup()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t1.goto(x, y)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t1.pendown()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drawSquare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</a:t>
            </a:r>
          </a:p>
        </p:txBody>
      </p:sp>
    </p:spTree>
    <p:extLst>
      <p:ext uri="{BB962C8B-B14F-4D97-AF65-F5344CB8AC3E}">
        <p14:creationId xmlns:p14="http://schemas.microsoft.com/office/powerpoint/2010/main" val="2398791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</a:t>
            </a:r>
            <a:r>
              <a:rPr lang="en-US" altLang="ko-KR" dirty="0" smtClean="0"/>
              <a:t>12-03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위치에서 별을 그리는 </a:t>
            </a:r>
            <a:r>
              <a:rPr lang="en-US" altLang="ko-KR" dirty="0" err="1" smtClean="0"/>
              <a:t>drawStar</a:t>
            </a:r>
            <a:r>
              <a:rPr lang="ko-KR" altLang="en-US" dirty="0" smtClean="0"/>
              <a:t>함수와 </a:t>
            </a:r>
            <a:r>
              <a:rPr lang="en-US" altLang="ko-KR" dirty="0" err="1" smtClean="0"/>
              <a:t>drawStarAt</a:t>
            </a:r>
            <a:r>
              <a:rPr lang="ko-KR" altLang="en-US" dirty="0" smtClean="0"/>
              <a:t>함수에 거북이 로봇을 인자로 전달하여 특정 거북이 로봇이 별 그림을 그리도록 함</a:t>
            </a:r>
            <a:endParaRPr lang="en-US" altLang="ko-KR" dirty="0" smtClean="0"/>
          </a:p>
          <a:p>
            <a:r>
              <a:rPr lang="en-US" altLang="ko-KR" dirty="0" err="1" smtClean="0"/>
              <a:t>drawStar</a:t>
            </a:r>
            <a:r>
              <a:rPr lang="en-US" altLang="ko-KR" dirty="0" smtClean="0"/>
              <a:t>(t, size)</a:t>
            </a:r>
          </a:p>
          <a:p>
            <a:r>
              <a:rPr lang="en-US" altLang="ko-KR" dirty="0" err="1" smtClean="0"/>
              <a:t>drawStarAt</a:t>
            </a:r>
            <a:r>
              <a:rPr lang="en-US" altLang="ko-KR" dirty="0" smtClean="0"/>
              <a:t>(t, x, y, size)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869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#12-03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599" y="1268680"/>
            <a:ext cx="5328213" cy="378565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drawStar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(t, size</a:t>
            </a:r>
            <a:r>
              <a:rPr kumimoji="0" lang="en-US" altLang="ko-KR" dirty="0">
                <a:latin typeface="Consolas" panose="020B0609020204030204" pitchFamily="49" charset="0"/>
              </a:rPr>
              <a:t>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for </a:t>
            </a:r>
            <a:r>
              <a:rPr kumimoji="0" lang="en-US" altLang="ko-KR" dirty="0" err="1">
                <a:latin typeface="Consolas" panose="020B0609020204030204" pitchFamily="49" charset="0"/>
              </a:rPr>
              <a:t>i</a:t>
            </a:r>
            <a:r>
              <a:rPr kumimoji="0" lang="en-US" altLang="ko-KR" dirty="0">
                <a:latin typeface="Consolas" panose="020B0609020204030204" pitchFamily="49" charset="0"/>
              </a:rPr>
              <a:t> in range(0, 4):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t.forward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</a:t>
            </a:r>
            <a:r>
              <a:rPr kumimoji="0" lang="en-US" altLang="ko-KR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t.right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(90</a:t>
            </a:r>
            <a:r>
              <a:rPr kumimoji="0" lang="en-US" altLang="ko-KR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drawStarAt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(t, x, y, size):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t.penup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t.goto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(x, y)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t.pendown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drawSquare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(t, size)</a:t>
            </a:r>
          </a:p>
        </p:txBody>
      </p:sp>
    </p:spTree>
    <p:extLst>
      <p:ext uri="{BB962C8B-B14F-4D97-AF65-F5344CB8AC3E}">
        <p14:creationId xmlns:p14="http://schemas.microsoft.com/office/powerpoint/2010/main" val="448348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도형을 그릴 때 색상 채우기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5652304" cy="4862512"/>
          </a:xfrm>
        </p:spPr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그래픽에서 색상을 채우는 것은 거북이 로봇의 </a:t>
            </a:r>
            <a:r>
              <a:rPr lang="en-US" altLang="ko-KR" dirty="0" err="1" smtClean="0"/>
              <a:t>fillcolor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begin_fill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end_fill</a:t>
            </a:r>
            <a:r>
              <a:rPr lang="en-US" altLang="ko-KR" dirty="0"/>
              <a:t> </a:t>
            </a:r>
            <a:r>
              <a:rPr lang="ko-KR" altLang="en-US" dirty="0" smtClean="0"/>
              <a:t>함수를 이용함</a:t>
            </a:r>
            <a:endParaRPr lang="en-US" altLang="ko-KR" dirty="0" smtClean="0"/>
          </a:p>
          <a:p>
            <a:r>
              <a:rPr lang="en-US" altLang="ko-KR" dirty="0" err="1" smtClean="0"/>
              <a:t>fillcolor</a:t>
            </a:r>
            <a:r>
              <a:rPr lang="en-US" altLang="ko-KR" dirty="0" smtClean="0"/>
              <a:t>(color)</a:t>
            </a:r>
            <a:r>
              <a:rPr lang="ko-KR" altLang="en-US" dirty="0" smtClean="0"/>
              <a:t>함수는 색상을 지정할 때 사용됨</a:t>
            </a:r>
            <a:endParaRPr lang="en-US" altLang="ko-KR" dirty="0" smtClean="0"/>
          </a:p>
          <a:p>
            <a:r>
              <a:rPr lang="en-US" altLang="ko-KR" dirty="0" err="1" smtClean="0"/>
              <a:t>begin_fill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end_fill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각각 색상을 채우기 시작하는 부분과 색상 채우는 것을 끝내는 부분을 나타냄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416232" y="1439486"/>
            <a:ext cx="5540416" cy="41549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drawSquareFill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(size, color):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t1.fillcolor(color)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t1.begin_fill()</a:t>
            </a: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for </a:t>
            </a:r>
            <a:r>
              <a:rPr kumimoji="0" lang="en-US" altLang="ko-KR" dirty="0" err="1">
                <a:latin typeface="Consolas" panose="020B0609020204030204" pitchFamily="49" charset="0"/>
              </a:rPr>
              <a:t>i</a:t>
            </a:r>
            <a:r>
              <a:rPr kumimoji="0" lang="en-US" altLang="ko-KR" dirty="0">
                <a:latin typeface="Consolas" panose="020B0609020204030204" pitchFamily="49" charset="0"/>
              </a:rPr>
              <a:t> in range(0, 4):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t1.forward(size)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t1.right(90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t1.end_fill()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t1.home()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t1.clear()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drawSquareFill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(100, "purple")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22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</a:t>
            </a:r>
            <a:r>
              <a:rPr lang="en-US" altLang="ko-KR" dirty="0" smtClean="0"/>
              <a:t>12-04 </a:t>
            </a:r>
            <a:r>
              <a:rPr lang="ko-KR" altLang="en-US" dirty="0" smtClean="0"/>
              <a:t>채움 도형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앞서 만든 </a:t>
            </a:r>
            <a:r>
              <a:rPr lang="en-US" altLang="ko-KR" dirty="0" err="1" smtClean="0"/>
              <a:t>drawSquareFill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함수와 유사하게 </a:t>
            </a:r>
            <a:r>
              <a:rPr lang="en-US" altLang="ko-KR" dirty="0" err="1" smtClean="0"/>
              <a:t>drawTriangleFill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drawStarFill</a:t>
            </a:r>
            <a:r>
              <a:rPr lang="en-US" altLang="ko-KR" dirty="0"/>
              <a:t> </a:t>
            </a:r>
            <a:r>
              <a:rPr lang="ko-KR" altLang="en-US" dirty="0" smtClean="0"/>
              <a:t>함수를 만들도록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추가로 </a:t>
            </a:r>
            <a:r>
              <a:rPr lang="en-US" altLang="ko-KR" dirty="0" err="1" smtClean="0"/>
              <a:t>drawTriangleAtFill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drawStarAtFill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구현하라</a:t>
            </a:r>
            <a:endParaRPr lang="en-US" altLang="ko-KR" dirty="0" smtClean="0"/>
          </a:p>
          <a:p>
            <a:r>
              <a:rPr lang="en-US" altLang="ko-KR" dirty="0" err="1" smtClean="0"/>
              <a:t>drawTriangleFill</a:t>
            </a:r>
            <a:r>
              <a:rPr lang="en-US" altLang="ko-KR" dirty="0" smtClean="0"/>
              <a:t>(size, color)</a:t>
            </a:r>
          </a:p>
          <a:p>
            <a:r>
              <a:rPr lang="en-US" altLang="ko-KR" dirty="0" err="1" smtClean="0"/>
              <a:t>drawStarFill</a:t>
            </a:r>
            <a:r>
              <a:rPr lang="en-US" altLang="ko-KR" dirty="0" smtClean="0"/>
              <a:t>(size, color)</a:t>
            </a:r>
          </a:p>
          <a:p>
            <a:r>
              <a:rPr lang="en-US" altLang="ko-KR" dirty="0" err="1" smtClean="0"/>
              <a:t>drawTriangleAtFill</a:t>
            </a:r>
            <a:r>
              <a:rPr lang="en-US" altLang="ko-KR" dirty="0" smtClean="0"/>
              <a:t>(size, color)</a:t>
            </a:r>
          </a:p>
          <a:p>
            <a:r>
              <a:rPr lang="en-US" altLang="ko-KR" dirty="0" err="1" smtClean="0"/>
              <a:t>drawStarAtFill</a:t>
            </a:r>
            <a:r>
              <a:rPr lang="en-US" altLang="ko-KR" dirty="0" smtClean="0"/>
              <a:t>(size, color)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384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</a:t>
            </a:r>
            <a:r>
              <a:rPr lang="en-US" altLang="ko-KR" dirty="0" smtClean="0"/>
              <a:t>12-04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390" y="1268413"/>
            <a:ext cx="4248459" cy="4862512"/>
          </a:xfrm>
        </p:spPr>
        <p:txBody>
          <a:bodyPr/>
          <a:lstStyle/>
          <a:p>
            <a:r>
              <a:rPr lang="en-US" altLang="ko-KR" dirty="0" err="1" smtClean="0"/>
              <a:t>drawTriangleAtFill</a:t>
            </a:r>
            <a:endParaRPr lang="ko-KR" altLang="en-US" dirty="0"/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766546" y="1829066"/>
            <a:ext cx="7532502" cy="41549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drawTriangleFill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(size, color):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</a:t>
            </a:r>
            <a:r>
              <a:rPr kumimoji="0" lang="en-US" altLang="ko-KR" dirty="0">
                <a:latin typeface="Consolas" panose="020B0609020204030204" pitchFamily="49" charset="0"/>
              </a:rPr>
              <a:t>t1.fillcolor(color)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t1.begin_fill()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drawTriangle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t1.end_fill()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drawTriangleAtFill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(x, y, size, color):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</a:t>
            </a:r>
            <a:r>
              <a:rPr kumimoji="0" lang="en-US" altLang="ko-KR" dirty="0">
                <a:latin typeface="Consolas" panose="020B0609020204030204" pitchFamily="49" charset="0"/>
              </a:rPr>
              <a:t>t1.fillcolor(color)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t1.begin_fill()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drawTriangleAt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(x, y, 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t1.end_fill()</a:t>
            </a:r>
          </a:p>
        </p:txBody>
      </p:sp>
    </p:spTree>
    <p:extLst>
      <p:ext uri="{BB962C8B-B14F-4D97-AF65-F5344CB8AC3E}">
        <p14:creationId xmlns:p14="http://schemas.microsoft.com/office/powerpoint/2010/main" val="926791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</a:t>
            </a:r>
            <a:r>
              <a:rPr lang="en-US" altLang="ko-KR" dirty="0" smtClean="0"/>
              <a:t>12-04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09600" y="1268413"/>
            <a:ext cx="10159263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err="1" smtClean="0"/>
              <a:t>drawStarAtFill</a:t>
            </a:r>
            <a:endParaRPr lang="ko-KR" altLang="en-US" kern="0" dirty="0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895798" y="1863791"/>
            <a:ext cx="6697194" cy="41549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drawStarAtFill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(x, y, size, color):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t1.fillcolor(color)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t1.begin_fill()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drawStar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t1.end_fill()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drawStarAtFill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(x, y, size, color):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t1.fillcolor(color)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t1.begin_fill()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drawStarAt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(x, y, 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t1.end_fill()</a:t>
            </a:r>
          </a:p>
        </p:txBody>
      </p:sp>
    </p:spTree>
    <p:extLst>
      <p:ext uri="{BB962C8B-B14F-4D97-AF65-F5344CB8AC3E}">
        <p14:creationId xmlns:p14="http://schemas.microsoft.com/office/powerpoint/2010/main" val="2905747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92192"/>
            <a:ext cx="10972800" cy="4938733"/>
          </a:xfrm>
        </p:spPr>
        <p:txBody>
          <a:bodyPr/>
          <a:lstStyle/>
          <a:p>
            <a:r>
              <a:rPr lang="ko-KR" altLang="en-US" dirty="0" smtClean="0"/>
              <a:t>조건식이 만족되거나 만족되지 않았을 때 특정 코드를 실행시킬 수 있는 구문 </a:t>
            </a:r>
            <a:r>
              <a:rPr lang="en-US" altLang="ko-KR" dirty="0" smtClean="0"/>
              <a:t>(if,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, else </a:t>
            </a:r>
            <a:r>
              <a:rPr lang="ko-KR" altLang="en-US" dirty="0" smtClean="0"/>
              <a:t>키워드 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조건</a:t>
            </a:r>
            <a:r>
              <a:rPr lang="ko-KR" altLang="en-US" dirty="0" err="1"/>
              <a:t>식</a:t>
            </a:r>
            <a:r>
              <a:rPr lang="ko-KR" altLang="en-US" dirty="0" err="1" smtClean="0"/>
              <a:t>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값으로 결과값이 나타나는 불린</a:t>
            </a:r>
            <a:r>
              <a:rPr lang="en-US" altLang="ko-KR" dirty="0" smtClean="0"/>
              <a:t>(Boolean)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사용함</a:t>
            </a:r>
            <a:endParaRPr lang="en-US" altLang="ko-KR" dirty="0" smtClean="0"/>
          </a:p>
          <a:p>
            <a:r>
              <a:rPr lang="ko-KR" altLang="en-US" dirty="0" smtClean="0"/>
              <a:t>간단한 </a:t>
            </a:r>
            <a:r>
              <a:rPr lang="ko-KR" altLang="en-US" dirty="0" err="1" smtClean="0"/>
              <a:t>조건식은</a:t>
            </a:r>
            <a:r>
              <a:rPr lang="ko-KR" altLang="en-US" dirty="0" smtClean="0"/>
              <a:t> 비교 연산자 등을 사용하면 표현 가능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81166"/>
              </p:ext>
            </p:extLst>
          </p:nvPr>
        </p:nvGraphicFramePr>
        <p:xfrm>
          <a:off x="1129173" y="3553428"/>
          <a:ext cx="81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197"/>
                <a:gridCol w="6409803"/>
              </a:tblGrid>
              <a:tr h="4298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비교연산자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설명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en-US" altLang="ko-KR" sz="2400" dirty="0" smtClean="0"/>
                        <a:t>== b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</a:t>
                      </a:r>
                      <a:r>
                        <a:rPr lang="ko-KR" altLang="en-US" sz="2400" dirty="0" smtClean="0"/>
                        <a:t>와 </a:t>
                      </a:r>
                      <a:r>
                        <a:rPr lang="en-US" altLang="ko-KR" sz="2400" dirty="0" smtClean="0"/>
                        <a:t>b</a:t>
                      </a:r>
                      <a:r>
                        <a:rPr lang="ko-KR" altLang="en-US" sz="2400" dirty="0" smtClean="0"/>
                        <a:t>가 같으면 </a:t>
                      </a:r>
                      <a:r>
                        <a:rPr lang="en-US" altLang="ko-KR" sz="2400" dirty="0" smtClean="0"/>
                        <a:t>True</a:t>
                      </a:r>
                      <a:r>
                        <a:rPr lang="en-US" altLang="ko-KR" sz="2400" baseline="0" dirty="0" smtClean="0"/>
                        <a:t>, </a:t>
                      </a:r>
                      <a:r>
                        <a:rPr lang="ko-KR" altLang="en-US" sz="2400" baseline="0" dirty="0" smtClean="0"/>
                        <a:t>다르면 </a:t>
                      </a:r>
                      <a:r>
                        <a:rPr lang="en-US" altLang="ko-KR" sz="2400" baseline="0" dirty="0" smtClean="0"/>
                        <a:t>False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 != b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</a:t>
                      </a:r>
                      <a:r>
                        <a:rPr lang="ko-KR" altLang="en-US" sz="2400" dirty="0" smtClean="0"/>
                        <a:t>와 </a:t>
                      </a:r>
                      <a:r>
                        <a:rPr lang="en-US" altLang="ko-KR" sz="2400" dirty="0" smtClean="0"/>
                        <a:t>b</a:t>
                      </a:r>
                      <a:r>
                        <a:rPr lang="ko-KR" altLang="en-US" sz="2400" dirty="0" smtClean="0"/>
                        <a:t>가 같지 않으면 </a:t>
                      </a:r>
                      <a:r>
                        <a:rPr lang="en-US" altLang="ko-KR" sz="2400" dirty="0" smtClean="0"/>
                        <a:t>True, </a:t>
                      </a:r>
                      <a:r>
                        <a:rPr lang="ko-KR" altLang="en-US" sz="2400" dirty="0" smtClean="0"/>
                        <a:t>같으면 </a:t>
                      </a:r>
                      <a:r>
                        <a:rPr lang="en-US" altLang="ko-KR" sz="2400" dirty="0" smtClean="0"/>
                        <a:t>False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 &gt; b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</a:t>
                      </a:r>
                      <a:r>
                        <a:rPr lang="ko-KR" altLang="en-US" sz="2400" dirty="0" smtClean="0"/>
                        <a:t>가 </a:t>
                      </a:r>
                      <a:r>
                        <a:rPr lang="en-US" altLang="ko-KR" sz="2400" dirty="0" smtClean="0"/>
                        <a:t>b</a:t>
                      </a:r>
                      <a:r>
                        <a:rPr lang="ko-KR" altLang="en-US" sz="2400" dirty="0" smtClean="0"/>
                        <a:t>보다 크면 </a:t>
                      </a:r>
                      <a:r>
                        <a:rPr lang="en-US" altLang="ko-KR" sz="2400" dirty="0" smtClean="0"/>
                        <a:t>True, </a:t>
                      </a:r>
                      <a:r>
                        <a:rPr lang="ko-KR" altLang="en-US" sz="2400" dirty="0" smtClean="0"/>
                        <a:t>작거나 같으면 </a:t>
                      </a:r>
                      <a:r>
                        <a:rPr lang="en-US" altLang="ko-KR" sz="2400" dirty="0" smtClean="0"/>
                        <a:t>False</a:t>
                      </a:r>
                      <a:endParaRPr lang="ko-KR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 &gt;= b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</a:t>
                      </a:r>
                      <a:r>
                        <a:rPr lang="ko-KR" altLang="en-US" sz="2400" dirty="0" smtClean="0"/>
                        <a:t>가 </a:t>
                      </a:r>
                      <a:r>
                        <a:rPr lang="en-US" altLang="ko-KR" sz="2400" dirty="0" smtClean="0"/>
                        <a:t>b</a:t>
                      </a:r>
                      <a:r>
                        <a:rPr lang="ko-KR" altLang="en-US" sz="2400" dirty="0" smtClean="0"/>
                        <a:t>보다 크거나 같으면 </a:t>
                      </a:r>
                      <a:r>
                        <a:rPr lang="en-US" altLang="ko-KR" sz="2400" dirty="0" smtClean="0"/>
                        <a:t>True,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작으면 </a:t>
                      </a:r>
                      <a:r>
                        <a:rPr lang="en-US" altLang="ko-KR" sz="2400" baseline="0" dirty="0" smtClean="0"/>
                        <a:t>False</a:t>
                      </a:r>
                      <a:endParaRPr lang="ko-KR" altLang="en-US" sz="24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 &lt; b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</a:t>
                      </a:r>
                      <a:r>
                        <a:rPr lang="ko-KR" altLang="en-US" sz="2400" dirty="0" smtClean="0"/>
                        <a:t>가 </a:t>
                      </a:r>
                      <a:r>
                        <a:rPr lang="en-US" altLang="ko-KR" sz="2400" dirty="0" smtClean="0"/>
                        <a:t>b</a:t>
                      </a:r>
                      <a:r>
                        <a:rPr lang="ko-KR" altLang="en-US" sz="2400" dirty="0" smtClean="0"/>
                        <a:t>보다 작으면 </a:t>
                      </a:r>
                      <a:r>
                        <a:rPr lang="en-US" altLang="ko-KR" sz="2400" dirty="0" smtClean="0"/>
                        <a:t>True, </a:t>
                      </a:r>
                      <a:r>
                        <a:rPr lang="ko-KR" altLang="en-US" sz="2400" dirty="0" smtClean="0"/>
                        <a:t>크거나 같으면 </a:t>
                      </a:r>
                      <a:r>
                        <a:rPr lang="en-US" altLang="ko-KR" sz="2400" dirty="0" smtClean="0"/>
                        <a:t>False</a:t>
                      </a:r>
                      <a:endParaRPr lang="ko-KR" altLang="en-US" sz="24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 &lt;= b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</a:t>
                      </a:r>
                      <a:r>
                        <a:rPr lang="ko-KR" altLang="en-US" sz="2400" dirty="0" smtClean="0"/>
                        <a:t>가 </a:t>
                      </a:r>
                      <a:r>
                        <a:rPr lang="en-US" altLang="ko-KR" sz="2400" dirty="0" smtClean="0"/>
                        <a:t>b</a:t>
                      </a:r>
                      <a:r>
                        <a:rPr lang="ko-KR" altLang="en-US" sz="2400" dirty="0" smtClean="0"/>
                        <a:t>보다 작거나 같으면 </a:t>
                      </a:r>
                      <a:r>
                        <a:rPr lang="en-US" altLang="ko-KR" sz="2400" dirty="0" smtClean="0"/>
                        <a:t>True, </a:t>
                      </a:r>
                      <a:r>
                        <a:rPr lang="ko-KR" altLang="en-US" sz="2400" dirty="0" smtClean="0"/>
                        <a:t>크면 </a:t>
                      </a:r>
                      <a:r>
                        <a:rPr lang="en-US" altLang="ko-KR" sz="2400" dirty="0" smtClean="0"/>
                        <a:t>False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492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/>
            <a:r>
              <a:rPr lang="ko-KR" altLang="en-US" dirty="0" smtClean="0"/>
              <a:t>조건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 </a:t>
            </a:r>
            <a:r>
              <a:rPr lang="en-US" altLang="ko-KR" dirty="0"/>
              <a:t>== 3		False</a:t>
            </a:r>
          </a:p>
          <a:p>
            <a:pPr lvl="1"/>
            <a:r>
              <a:rPr lang="en-US" altLang="ko-KR" dirty="0"/>
              <a:t>2 != 3		True</a:t>
            </a:r>
          </a:p>
          <a:p>
            <a:pPr lvl="1"/>
            <a:r>
              <a:rPr lang="en-US" altLang="ko-KR" dirty="0"/>
              <a:t>2 &gt; 3		False</a:t>
            </a:r>
          </a:p>
          <a:p>
            <a:pPr lvl="1"/>
            <a:r>
              <a:rPr lang="en-US" altLang="ko-KR" dirty="0"/>
              <a:t>2 &lt; 3		True</a:t>
            </a:r>
          </a:p>
          <a:p>
            <a:pPr lvl="1"/>
            <a:r>
              <a:rPr lang="en-US" altLang="ko-KR" dirty="0"/>
              <a:t>2 &gt;= 3		False</a:t>
            </a:r>
          </a:p>
          <a:p>
            <a:pPr lvl="1"/>
            <a:r>
              <a:rPr lang="en-US" altLang="ko-KR" dirty="0"/>
              <a:t>2 &lt;= 3		True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627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62000" y="1420813"/>
            <a:ext cx="109728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복합 </a:t>
            </a:r>
            <a:r>
              <a:rPr lang="ko-KR" altLang="en-US" kern="0" dirty="0" err="1" smtClean="0"/>
              <a:t>조건식은</a:t>
            </a:r>
            <a:r>
              <a:rPr lang="ko-KR" altLang="en-US" kern="0" dirty="0" smtClean="0"/>
              <a:t> </a:t>
            </a:r>
            <a:r>
              <a:rPr lang="ko-KR" altLang="en-US" kern="0" dirty="0" err="1" smtClean="0"/>
              <a:t>조건식을</a:t>
            </a:r>
            <a:r>
              <a:rPr lang="ko-KR" altLang="en-US" kern="0" dirty="0" smtClean="0"/>
              <a:t> 논리 연산자로 연결시킨 것</a:t>
            </a:r>
            <a:endParaRPr lang="en-US" altLang="ko-KR" kern="0" dirty="0" smtClean="0"/>
          </a:p>
          <a:p>
            <a:r>
              <a:rPr lang="ko-KR" altLang="en-US" kern="0" dirty="0" smtClean="0"/>
              <a:t>논리 연산자</a:t>
            </a:r>
            <a:endParaRPr lang="en-US" altLang="ko-KR" kern="0" dirty="0" smtClean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endParaRPr lang="en-US" altLang="ko-KR" kern="0" dirty="0" smtClean="0"/>
          </a:p>
          <a:p>
            <a:r>
              <a:rPr lang="en-US" altLang="ko-KR" kern="0" dirty="0" smtClean="0"/>
              <a:t>and </a:t>
            </a:r>
            <a:r>
              <a:rPr lang="ko-KR" altLang="en-US" kern="0" dirty="0" smtClean="0"/>
              <a:t>연산자</a:t>
            </a:r>
            <a:endParaRPr lang="en-US" altLang="ko-KR" kern="0" dirty="0" smtClean="0"/>
          </a:p>
          <a:p>
            <a:endParaRPr lang="ko-KR" altLang="en-US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 </a:t>
            </a:r>
            <a:r>
              <a:rPr lang="ko-KR" altLang="en-US" dirty="0" err="1" smtClean="0"/>
              <a:t>조건식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5365" y="1420813"/>
            <a:ext cx="10972800" cy="486251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or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7094"/>
              </p:ext>
            </p:extLst>
          </p:nvPr>
        </p:nvGraphicFramePr>
        <p:xfrm>
          <a:off x="1094452" y="2316972"/>
          <a:ext cx="45539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404"/>
                <a:gridCol w="311359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논리 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논리 </a:t>
                      </a:r>
                      <a:r>
                        <a:rPr lang="en-US" altLang="ko-KR" dirty="0" smtClean="0"/>
                        <a:t>and </a:t>
                      </a:r>
                      <a:r>
                        <a:rPr lang="ko-KR" altLang="en-US" dirty="0" smtClean="0"/>
                        <a:t>연산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논리 </a:t>
                      </a:r>
                      <a:r>
                        <a:rPr lang="en-US" altLang="ko-KR" dirty="0" smtClean="0"/>
                        <a:t>or </a:t>
                      </a:r>
                      <a:r>
                        <a:rPr lang="ko-KR" altLang="en-US" dirty="0" smtClean="0"/>
                        <a:t>연산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논리 </a:t>
                      </a:r>
                      <a:r>
                        <a:rPr lang="en-US" altLang="ko-KR" dirty="0" smtClean="0"/>
                        <a:t>not </a:t>
                      </a:r>
                      <a:r>
                        <a:rPr lang="ko-KR" altLang="en-US" dirty="0" smtClean="0"/>
                        <a:t>연산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61484"/>
              </p:ext>
            </p:extLst>
          </p:nvPr>
        </p:nvGraphicFramePr>
        <p:xfrm>
          <a:off x="1233670" y="4472208"/>
          <a:ext cx="27136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22"/>
                <a:gridCol w="844952"/>
                <a:gridCol w="10764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628774"/>
              </p:ext>
            </p:extLst>
          </p:nvPr>
        </p:nvGraphicFramePr>
        <p:xfrm>
          <a:off x="5263267" y="4472208"/>
          <a:ext cx="27136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22"/>
                <a:gridCol w="844952"/>
                <a:gridCol w="107644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31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#10-04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해결 과정에서 고려해야 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err="1" smtClean="0"/>
              <a:t>giyuk</a:t>
            </a:r>
            <a:r>
              <a:rPr lang="en-US" altLang="ko-KR" dirty="0" smtClean="0"/>
              <a:t>(size)</a:t>
            </a:r>
            <a:r>
              <a:rPr lang="ko-KR" altLang="en-US" dirty="0" smtClean="0"/>
              <a:t>를 사용하는 </a:t>
            </a:r>
            <a:r>
              <a:rPr lang="en-US" altLang="ko-KR" dirty="0" err="1" smtClean="0"/>
              <a:t>giyukBackHome</a:t>
            </a:r>
            <a:r>
              <a:rPr lang="en-US" altLang="ko-KR" dirty="0" smtClean="0"/>
              <a:t>(size) </a:t>
            </a:r>
            <a:r>
              <a:rPr lang="ko-KR" altLang="en-US" dirty="0" smtClean="0"/>
              <a:t>함수를 구현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기존의 </a:t>
            </a:r>
            <a:r>
              <a:rPr lang="en-US" altLang="ko-KR" dirty="0" err="1" smtClean="0"/>
              <a:t>giyuk</a:t>
            </a:r>
            <a:r>
              <a:rPr lang="ko-KR" altLang="en-US" dirty="0" smtClean="0"/>
              <a:t>함수는 끝나는 위치가 시작점이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바람개비를 그리려면 시작점으로 복귀한 후에 회전 시키고 다시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'</a:t>
            </a:r>
            <a:r>
              <a:rPr lang="ko-KR" altLang="en-US" dirty="0" smtClean="0"/>
              <a:t>을 그려야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따라서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'</a:t>
            </a:r>
            <a:r>
              <a:rPr lang="ko-KR" altLang="en-US" dirty="0" smtClean="0"/>
              <a:t>을 그리고 원래의 시작점으로 복귀하는 </a:t>
            </a:r>
            <a:r>
              <a:rPr lang="en-US" altLang="ko-KR" dirty="0" err="1" smtClean="0"/>
              <a:t>giyukBackHome</a:t>
            </a:r>
            <a:r>
              <a:rPr lang="en-US" altLang="ko-KR" dirty="0" smtClean="0"/>
              <a:t>(size)</a:t>
            </a:r>
            <a:r>
              <a:rPr lang="ko-KR" altLang="en-US" dirty="0" smtClean="0"/>
              <a:t>함수를 구현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giyukBackHome</a:t>
            </a:r>
            <a:r>
              <a:rPr lang="ko-KR" altLang="en-US" dirty="0" smtClean="0"/>
              <a:t>함수에서는 앞서 만든 </a:t>
            </a:r>
            <a:r>
              <a:rPr lang="en-US" altLang="ko-KR" dirty="0" err="1" smtClean="0"/>
              <a:t>giyuk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변수를 이용해서 회전하는 모양을 만들어야 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turnBy</a:t>
            </a:r>
            <a:r>
              <a:rPr lang="ko-KR" altLang="en-US" dirty="0" smtClean="0"/>
              <a:t>라는 변수를 만들고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시작해서 </a:t>
            </a:r>
            <a:r>
              <a:rPr lang="en-US" altLang="ko-KR" dirty="0" smtClean="0"/>
              <a:t>45</a:t>
            </a:r>
            <a:r>
              <a:rPr lang="ko-KR" altLang="en-US" dirty="0" smtClean="0"/>
              <a:t>도씩 증가시킴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과정을 </a:t>
            </a:r>
            <a:r>
              <a:rPr lang="en-US" altLang="ko-KR" dirty="0" smtClean="0"/>
              <a:t>8</a:t>
            </a:r>
            <a:r>
              <a:rPr lang="ko-KR" altLang="en-US" dirty="0" smtClean="0"/>
              <a:t>회 반복 </a:t>
            </a:r>
            <a:r>
              <a:rPr lang="en-US" altLang="ko-KR" dirty="0" smtClean="0"/>
              <a:t>(45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x 8 = 360</a:t>
            </a:r>
            <a:r>
              <a:rPr lang="ko-KR" altLang="en-US" dirty="0" smtClean="0"/>
              <a:t>도 회전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그림을 그린 후에 바로 끝나지 않도록 </a:t>
            </a:r>
            <a:r>
              <a:rPr lang="en-US" altLang="ko-KR" dirty="0" err="1" smtClean="0"/>
              <a:t>exitonclick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1549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965" y="1192192"/>
            <a:ext cx="11505235" cy="4938733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단순한 형태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/>
              <a:t>condition1</a:t>
            </a:r>
            <a:r>
              <a:rPr lang="ko-KR" altLang="en-US" dirty="0"/>
              <a:t>이 만족되면 </a:t>
            </a:r>
            <a:r>
              <a:rPr lang="en-US" altLang="ko-KR" dirty="0"/>
              <a:t>statement 1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 smtClean="0"/>
              <a:t>if-else</a:t>
            </a:r>
            <a:r>
              <a:rPr lang="ko-KR" altLang="en-US" dirty="0" smtClean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단순한 형태</a:t>
            </a:r>
            <a:r>
              <a:rPr lang="en-US" altLang="ko-KR" dirty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condition1</a:t>
            </a:r>
            <a:r>
              <a:rPr lang="ko-KR" altLang="en-US" dirty="0" smtClean="0"/>
              <a:t>이 만족되면 </a:t>
            </a:r>
            <a:r>
              <a:rPr lang="en-US" altLang="ko-KR" dirty="0" smtClean="0"/>
              <a:t>statement 1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condition1</a:t>
            </a:r>
            <a:r>
              <a:rPr lang="ko-KR" altLang="en-US" dirty="0" smtClean="0"/>
              <a:t>이 만족되지 않으면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statement2</a:t>
            </a:r>
            <a:r>
              <a:rPr lang="ko-KR" altLang="en-US" dirty="0" smtClean="0"/>
              <a:t>를 실행</a:t>
            </a:r>
            <a:endParaRPr lang="en-US" altLang="ko-KR" dirty="0" smtClean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053203" y="1806975"/>
            <a:ext cx="8488604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if &lt;condition1&gt;: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&lt;statement1&gt;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053203" y="3753450"/>
            <a:ext cx="8488604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if &lt;condition1&gt;: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&lt;statement1&gt;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else: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&lt;statement2&gt;</a:t>
            </a:r>
          </a:p>
        </p:txBody>
      </p:sp>
    </p:spTree>
    <p:extLst>
      <p:ext uri="{BB962C8B-B14F-4D97-AF65-F5344CB8AC3E}">
        <p14:creationId xmlns:p14="http://schemas.microsoft.com/office/powerpoint/2010/main" val="9790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965" y="1268413"/>
            <a:ext cx="11505235" cy="4862512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가지 조건 확인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는 생략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elif</a:t>
            </a:r>
            <a:r>
              <a:rPr lang="ko-KR" altLang="en-US" dirty="0" smtClean="0"/>
              <a:t>는 여러 개 포함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condition1</a:t>
            </a:r>
            <a:r>
              <a:rPr lang="ko-KR" altLang="en-US" dirty="0" smtClean="0"/>
              <a:t>이 만족되면 </a:t>
            </a:r>
            <a:r>
              <a:rPr lang="en-US" altLang="ko-KR" dirty="0" smtClean="0"/>
              <a:t>statement 1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condition1</a:t>
            </a:r>
            <a:r>
              <a:rPr lang="ko-KR" altLang="en-US" dirty="0" smtClean="0"/>
              <a:t>이 만족되지 않으면 </a:t>
            </a:r>
            <a:r>
              <a:rPr lang="en-US" altLang="ko-KR" dirty="0" err="1" smtClean="0"/>
              <a:t>elif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condition 2</a:t>
            </a:r>
            <a:r>
              <a:rPr lang="ko-KR" altLang="en-US" dirty="0" smtClean="0"/>
              <a:t>를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condition2</a:t>
            </a:r>
            <a:r>
              <a:rPr lang="ko-KR" altLang="en-US" dirty="0" smtClean="0"/>
              <a:t>가 만족되면 </a:t>
            </a:r>
            <a:r>
              <a:rPr lang="en-US" altLang="ko-KR" dirty="0" smtClean="0"/>
              <a:t>statement2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condition1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condition2</a:t>
            </a:r>
            <a:r>
              <a:rPr lang="ko-KR" altLang="en-US" dirty="0" smtClean="0"/>
              <a:t>가 만족되지 않으면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statement3</a:t>
            </a:r>
            <a:r>
              <a:rPr lang="ko-KR" altLang="en-US" dirty="0" smtClean="0"/>
              <a:t>를 실행</a:t>
            </a: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053203" y="1806975"/>
            <a:ext cx="8488604" cy="230832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if &lt;condition1&gt;: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&lt;statement1&gt;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elif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&lt;condition2&gt;:		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생략 가능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&lt;statement2&gt;		     # </a:t>
            </a:r>
            <a:r>
              <a:rPr kumimoji="0" lang="ko-KR" altLang="en-US" dirty="0">
                <a:latin typeface="Consolas" panose="020B0609020204030204" pitchFamily="49" charset="0"/>
              </a:rPr>
              <a:t>생략 가능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else: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              # </a:t>
            </a:r>
            <a:r>
              <a:rPr kumimoji="0" lang="ko-KR" altLang="en-US" dirty="0">
                <a:latin typeface="Consolas" panose="020B0609020204030204" pitchFamily="49" charset="0"/>
              </a:rPr>
              <a:t>생략 가능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&lt;statement3&gt;           # </a:t>
            </a:r>
            <a:r>
              <a:rPr kumimoji="0" lang="ko-KR" altLang="en-US" dirty="0">
                <a:latin typeface="Consolas" panose="020B0609020204030204" pitchFamily="49" charset="0"/>
              </a:rPr>
              <a:t>생략 가능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26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965" y="1268413"/>
            <a:ext cx="11505235" cy="4862512"/>
          </a:xfrm>
        </p:spPr>
        <p:txBody>
          <a:bodyPr/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 조건 확인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condition1</a:t>
            </a:r>
            <a:r>
              <a:rPr lang="ko-KR" altLang="en-US" dirty="0" smtClean="0"/>
              <a:t>이 만족되면 </a:t>
            </a:r>
            <a:r>
              <a:rPr lang="en-US" altLang="ko-KR" dirty="0" smtClean="0"/>
              <a:t>condition2</a:t>
            </a:r>
            <a:r>
              <a:rPr lang="ko-KR" altLang="en-US" dirty="0" smtClean="0"/>
              <a:t>를 확인하고 </a:t>
            </a:r>
            <a:r>
              <a:rPr lang="en-US" altLang="ko-KR" dirty="0" smtClean="0"/>
              <a:t>condition2</a:t>
            </a:r>
            <a:r>
              <a:rPr lang="ko-KR" altLang="en-US" dirty="0" smtClean="0"/>
              <a:t>가 만족되면 </a:t>
            </a:r>
            <a:r>
              <a:rPr lang="en-US" altLang="ko-KR" dirty="0" smtClean="0"/>
              <a:t>statement1</a:t>
            </a:r>
            <a:r>
              <a:rPr lang="ko-KR" altLang="en-US" dirty="0" smtClean="0"/>
              <a:t>을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condition1</a:t>
            </a:r>
            <a:r>
              <a:rPr lang="ko-KR" altLang="en-US" dirty="0" smtClean="0"/>
              <a:t>이 만족되지만</a:t>
            </a:r>
            <a:r>
              <a:rPr lang="en-US" altLang="ko-KR" dirty="0" smtClean="0"/>
              <a:t>, condition2</a:t>
            </a:r>
            <a:r>
              <a:rPr lang="ko-KR" altLang="en-US" dirty="0" smtClean="0"/>
              <a:t>가 만족되지 않으면 </a:t>
            </a:r>
            <a:r>
              <a:rPr lang="en-US" altLang="ko-KR" dirty="0" smtClean="0"/>
              <a:t>statement2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condition1</a:t>
            </a:r>
            <a:r>
              <a:rPr lang="ko-KR" altLang="en-US" dirty="0" smtClean="0"/>
              <a:t>이 만족되지 않으면 바깥쪽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statement3</a:t>
            </a:r>
            <a:r>
              <a:rPr lang="ko-KR" altLang="en-US" dirty="0" smtClean="0"/>
              <a:t>를 실행</a:t>
            </a: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053203" y="1806975"/>
            <a:ext cx="8488604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if &lt;condition1&gt;: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if &lt;condition2&gt;: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&lt;statement1&gt;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else: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&lt;statement2&gt;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else: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&lt;statement3&gt;</a:t>
            </a:r>
          </a:p>
        </p:txBody>
      </p:sp>
    </p:spTree>
    <p:extLst>
      <p:ext uri="{BB962C8B-B14F-4D97-AF65-F5344CB8AC3E}">
        <p14:creationId xmlns:p14="http://schemas.microsoft.com/office/powerpoint/2010/main" val="304730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구문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 smtClean="0"/>
              <a:t>문 사용 예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96016" y="2069022"/>
            <a:ext cx="3768582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'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>
                <a:latin typeface="Consolas" panose="020B0609020204030204" pitchFamily="49" charset="0"/>
              </a:rPr>
              <a:t>'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if a </a:t>
            </a:r>
            <a:r>
              <a:rPr kumimoji="0" lang="en-US" altLang="ko-KR" dirty="0">
                <a:latin typeface="Consolas" panose="020B0609020204030204" pitchFamily="49" charset="0"/>
              </a:rPr>
              <a:t>==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'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':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</a:t>
            </a:r>
            <a:r>
              <a:rPr kumimoji="0" lang="en-US" altLang="ko-KR" dirty="0">
                <a:latin typeface="Consolas" panose="020B0609020204030204" pitchFamily="49" charset="0"/>
              </a:rPr>
              <a:t>print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("a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는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803494" y="2069022"/>
            <a:ext cx="4401313" cy="41549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score = 81;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if score &gt;= 90: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print("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성적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A")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elif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score &gt;= 80: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print("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성적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B")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elif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score &gt;= 70: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print("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성적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C")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elif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score &gt;= 60: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print("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성적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D")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else: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print("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성적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F")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1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구문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 조건이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처리</a:t>
            </a:r>
            <a:endParaRPr lang="en-US" altLang="ko-KR" dirty="0" smtClean="0"/>
          </a:p>
          <a:p>
            <a:r>
              <a:rPr lang="en-US" altLang="ko-KR" dirty="0" smtClean="0"/>
              <a:t>if</a:t>
            </a:r>
            <a:r>
              <a:rPr lang="ko-KR" altLang="en-US" dirty="0" smtClean="0"/>
              <a:t>문 조건이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값을 가지면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처리함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69002" y="2324363"/>
            <a:ext cx="4511739" cy="230832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if 1: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print("This is true.")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else: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print("This is false.")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if 2: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print("This is true.")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069002" y="4748799"/>
            <a:ext cx="7175111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for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in range(-5, 5):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if i: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print(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" is true in if-statement")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else: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print(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" is false in if-statement")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531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(Ternary conditional operator)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단순한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문은 짧게 줄여서 사용하는 경우도 있음</a:t>
            </a:r>
            <a:endParaRPr lang="en-US" altLang="ko-KR" dirty="0" smtClean="0"/>
          </a:p>
          <a:p>
            <a:r>
              <a:rPr lang="ko-KR" altLang="en-US" dirty="0" smtClean="0"/>
              <a:t>연산자로 사용되기 때문에 </a:t>
            </a:r>
            <a:r>
              <a:rPr lang="ko-KR" altLang="en-US" dirty="0" err="1" smtClean="0"/>
              <a:t>표현식에</a:t>
            </a:r>
            <a:r>
              <a:rPr lang="ko-KR" altLang="en-US" dirty="0" smtClean="0"/>
              <a:t> 해당됨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값이 있음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조건이 참이면 </a:t>
            </a:r>
            <a:r>
              <a:rPr lang="en-US" altLang="ko-KR" dirty="0" smtClean="0"/>
              <a:t>result </a:t>
            </a:r>
            <a:r>
              <a:rPr lang="ko-KR" altLang="en-US" dirty="0" smtClean="0"/>
              <a:t>변수에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을 넣고 아니면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을 넣음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삼항연산자를</a:t>
            </a:r>
            <a:r>
              <a:rPr lang="ko-KR" altLang="en-US" dirty="0" smtClean="0"/>
              <a:t> 쓰면 아래와 같음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373803" y="3437652"/>
            <a:ext cx="2675684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if condition: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result = 10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else: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result = 20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373803" y="5900092"/>
            <a:ext cx="6086540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result = 10 if condition else 20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373803" y="2314039"/>
            <a:ext cx="6086540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 if condition else F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911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#12-05 </a:t>
            </a:r>
            <a:r>
              <a:rPr lang="ko-KR" altLang="en-US" dirty="0" smtClean="0"/>
              <a:t>주사위 그림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난수</a:t>
            </a:r>
            <a:r>
              <a:rPr lang="en-US" altLang="ko-KR" dirty="0"/>
              <a:t>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(random number generation)</a:t>
            </a:r>
            <a:r>
              <a:rPr lang="ko-KR" altLang="en-US" dirty="0"/>
              <a:t> </a:t>
            </a:r>
            <a:r>
              <a:rPr lang="ko-KR" altLang="en-US" dirty="0" smtClean="0"/>
              <a:t>기능을 이용해서 주사위를 굴리는 것처럼 처리하고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이미지 파일을 화면에 보일 것인 지 출력하고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화면에 해당 주사위 그림을 거북이 로봇의 </a:t>
            </a:r>
            <a:r>
              <a:rPr lang="en-US" altLang="ko-KR" dirty="0" smtClean="0"/>
              <a:t>stamp </a:t>
            </a:r>
            <a:r>
              <a:rPr lang="ko-KR" altLang="en-US" dirty="0" smtClean="0"/>
              <a:t>기능을 이용해서 보임</a:t>
            </a:r>
            <a:endParaRPr lang="en-US" altLang="ko-KR" dirty="0" smtClean="0"/>
          </a:p>
          <a:p>
            <a:r>
              <a:rPr lang="ko-KR" altLang="en-US" dirty="0" smtClean="0"/>
              <a:t>주사위 그림은 </a:t>
            </a:r>
            <a:r>
              <a:rPr lang="en-US" altLang="ko-KR" dirty="0" smtClean="0"/>
              <a:t>e-campus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dice1.gif ~ dice6.gif</a:t>
            </a:r>
            <a:r>
              <a:rPr lang="ko-KR" altLang="en-US" dirty="0" smtClean="0"/>
              <a:t>를 받아서 사용함</a:t>
            </a:r>
            <a:endParaRPr lang="en-US" altLang="ko-KR" dirty="0" smtClean="0"/>
          </a:p>
          <a:p>
            <a:r>
              <a:rPr lang="ko-KR" altLang="en-US" dirty="0" smtClean="0"/>
              <a:t>특정 범위의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발생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random </a:t>
            </a:r>
            <a:r>
              <a:rPr lang="ko-KR" altLang="en-US" dirty="0" smtClean="0"/>
              <a:t>모듈의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(a, b) 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randint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a &lt;= x &lt;= b 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결과값으로 반환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39118" y="5383111"/>
            <a:ext cx="5540416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import random # random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모듈 사용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for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in range(0, 5):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print(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random.randint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(1, 6))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65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#12-05 </a:t>
            </a:r>
            <a:r>
              <a:rPr lang="ko-KR" altLang="en-US" dirty="0"/>
              <a:t>주사위 그림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 ~ 6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발생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생성된 주사위 숫자에 따라 이미지 파일의 이름을 출력하고 </a:t>
            </a:r>
            <a:r>
              <a:rPr lang="en-US" altLang="ko-KR" dirty="0" smtClean="0"/>
              <a:t>dice1.gif ~ dice6.gif </a:t>
            </a:r>
            <a:r>
              <a:rPr lang="ko-KR" altLang="en-US" dirty="0" smtClean="0"/>
              <a:t>사진을 거북이 로봇의 </a:t>
            </a:r>
            <a:r>
              <a:rPr lang="en-US" altLang="ko-KR" dirty="0" smtClean="0"/>
              <a:t>stamp</a:t>
            </a:r>
            <a:r>
              <a:rPr lang="ko-KR" altLang="en-US" dirty="0" smtClean="0"/>
              <a:t>로 찍을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189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510492" y="18343"/>
            <a:ext cx="4761053" cy="681725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import turtle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import random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</a:rPr>
              <a:t>win </a:t>
            </a:r>
            <a:r>
              <a:rPr kumimoji="0" lang="en-US" altLang="ko-KR" sz="2300" dirty="0">
                <a:latin typeface="Consolas" panose="020B0609020204030204" pitchFamily="49" charset="0"/>
              </a:rPr>
              <a:t>= 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turtle.Screen</a:t>
            </a:r>
            <a:r>
              <a:rPr kumimoji="0" lang="en-US" altLang="ko-KR" sz="2300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t1 = 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turtle.Turtle</a:t>
            </a:r>
            <a:r>
              <a:rPr kumimoji="0" lang="en-US" altLang="ko-KR" sz="2300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 smtClean="0">
                <a:latin typeface="Consolas" panose="020B0609020204030204" pitchFamily="49" charset="0"/>
              </a:rPr>
              <a:t>win.addshape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("dice1.gif")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win.addshape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("dice2.gif")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win.addshape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("dice3.gif")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win.addshape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("dice4.gif")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win.addshape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("dice5.gif")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win.addshape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("dice6.gif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dice = 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random.randint</a:t>
            </a:r>
            <a:r>
              <a:rPr kumimoji="0" lang="en-US" altLang="ko-KR" sz="2300" dirty="0">
                <a:latin typeface="Consolas" panose="020B0609020204030204" pitchFamily="49" charset="0"/>
              </a:rPr>
              <a:t>(1, 6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if dice == 1: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t1.shape("dice1.gif")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print("dice1.gif")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t1.stamp()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elif</a:t>
            </a:r>
            <a:r>
              <a:rPr kumimoji="0" lang="en-US" altLang="ko-KR" sz="2300" dirty="0">
                <a:latin typeface="Consolas" panose="020B0609020204030204" pitchFamily="49" charset="0"/>
              </a:rPr>
              <a:t> dice == 2: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t1.shape("dice2.gif")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print("dice2.gif")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t1.stamp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()</a:t>
            </a:r>
            <a:endParaRPr kumimoji="0" lang="en-US" altLang="ko-KR" sz="2300" dirty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6421996" y="31864"/>
            <a:ext cx="4761053" cy="646330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 smtClean="0">
                <a:latin typeface="Consolas" panose="020B0609020204030204" pitchFamily="49" charset="0"/>
              </a:rPr>
              <a:t>elif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sz="2300" dirty="0">
                <a:latin typeface="Consolas" panose="020B0609020204030204" pitchFamily="49" charset="0"/>
              </a:rPr>
              <a:t>dice == 3: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t1.shape("dice3.gif")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print("dice3.gif")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t1.stamp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 smtClean="0">
                <a:latin typeface="Consolas" panose="020B0609020204030204" pitchFamily="49" charset="0"/>
              </a:rPr>
              <a:t>elif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 dice == 4: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</a:rPr>
              <a:t>    t1.shape("dice4.gif")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</a:rPr>
              <a:t>    print("dice4.gif")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</a:rPr>
              <a:t>    t1.stamp()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 smtClean="0">
                <a:latin typeface="Consolas" panose="020B0609020204030204" pitchFamily="49" charset="0"/>
              </a:rPr>
              <a:t>elif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 dice == 5: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</a:rPr>
              <a:t>    t1.shape("dice5.gif")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</a:rPr>
              <a:t>    print("dice6.gif")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</a:rPr>
              <a:t>    t1.stamp()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 smtClean="0">
                <a:latin typeface="Consolas" panose="020B0609020204030204" pitchFamily="49" charset="0"/>
              </a:rPr>
              <a:t>elif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 dice == 6: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</a:rPr>
              <a:t>    t1.shape("dice6.gif")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</a:rPr>
              <a:t>    print("dice6.gif")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</a:rPr>
              <a:t>    t1.stamp()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</a:rPr>
              <a:t>       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 smtClean="0">
                <a:latin typeface="Consolas" panose="020B0609020204030204" pitchFamily="49" charset="0"/>
              </a:rPr>
              <a:t>win.exitonclick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()</a:t>
            </a:r>
            <a:endParaRPr kumimoji="0" lang="en-US" altLang="ko-KR" sz="23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66" y="66589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답안 </a:t>
            </a:r>
            <a:r>
              <a:rPr lang="en-US" altLang="ko-KR" sz="2800" dirty="0" smtClean="0"/>
              <a:t>#1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3859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함수를 이용해서 코드 단순화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반복되는 코드를 확인해서 기계적으로 함수 만들기</a:t>
            </a: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464182" y="1780553"/>
            <a:ext cx="4761053" cy="504753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import turtle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import random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</a:rPr>
              <a:t>win </a:t>
            </a:r>
            <a:r>
              <a:rPr kumimoji="0" lang="en-US" altLang="ko-KR" sz="2300" dirty="0">
                <a:latin typeface="Consolas" panose="020B0609020204030204" pitchFamily="49" charset="0"/>
              </a:rPr>
              <a:t>= 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turtle.Screen</a:t>
            </a:r>
            <a:r>
              <a:rPr kumimoji="0" lang="en-US" altLang="ko-KR" sz="2300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t1 = 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turtle.Turtle</a:t>
            </a:r>
            <a:r>
              <a:rPr kumimoji="0" lang="en-US" altLang="ko-KR" sz="2300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 smtClean="0">
                <a:latin typeface="Consolas" panose="020B0609020204030204" pitchFamily="49" charset="0"/>
              </a:rPr>
              <a:t>win.addshape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("dice1.gif")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win.addshape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("dice2.gif")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win.addshape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("dice3.gif")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win.addshape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("dice4.gif")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win.addshape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("dice5.gif")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win.addshape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("dice6.gif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def</a:t>
            </a:r>
            <a:r>
              <a:rPr kumimoji="0" lang="en-US" altLang="ko-KR" sz="2300" dirty="0">
                <a:latin typeface="Consolas" panose="020B0609020204030204" pitchFamily="49" charset="0"/>
              </a:rPr>
              <a:t> 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stampDiceImage</a:t>
            </a:r>
            <a:r>
              <a:rPr kumimoji="0" lang="en-US" altLang="ko-KR" sz="2300" dirty="0">
                <a:latin typeface="Consolas" panose="020B0609020204030204" pitchFamily="49" charset="0"/>
              </a:rPr>
              <a:t>(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picname</a:t>
            </a:r>
            <a:r>
              <a:rPr kumimoji="0" lang="en-US" altLang="ko-KR" sz="2300" dirty="0">
                <a:latin typeface="Consolas" panose="020B0609020204030204" pitchFamily="49" charset="0"/>
              </a:rPr>
              <a:t>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t1.shape(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picname</a:t>
            </a:r>
            <a:r>
              <a:rPr kumimoji="0" lang="en-US" altLang="ko-KR" sz="23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print(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picname</a:t>
            </a:r>
            <a:r>
              <a:rPr kumimoji="0" lang="en-US" altLang="ko-KR" sz="23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t1.stamp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()</a:t>
            </a:r>
            <a:endParaRPr kumimoji="0" lang="en-US" altLang="ko-KR" sz="2300" dirty="0">
              <a:latin typeface="Consolas" panose="020B0609020204030204" pitchFamily="49" charset="0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6293720" y="1780553"/>
            <a:ext cx="5338828" cy="504753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dice = 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random.randint</a:t>
            </a:r>
            <a:r>
              <a:rPr kumimoji="0" lang="en-US" altLang="ko-KR" sz="2300" dirty="0">
                <a:latin typeface="Consolas" panose="020B0609020204030204" pitchFamily="49" charset="0"/>
              </a:rPr>
              <a:t>(1, 6)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if dice == 1: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stampDiceImage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("dice1.gif")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elif</a:t>
            </a:r>
            <a:r>
              <a:rPr kumimoji="0" lang="en-US" altLang="ko-KR" sz="2300" dirty="0">
                <a:latin typeface="Consolas" panose="020B0609020204030204" pitchFamily="49" charset="0"/>
              </a:rPr>
              <a:t> dice == 2: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stampDiceImage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("dice2.gif")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elif</a:t>
            </a:r>
            <a:r>
              <a:rPr kumimoji="0" lang="en-US" altLang="ko-KR" sz="2300" dirty="0">
                <a:latin typeface="Consolas" panose="020B0609020204030204" pitchFamily="49" charset="0"/>
              </a:rPr>
              <a:t> dice == 3: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stampDiceImage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("dice3.gif")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elif</a:t>
            </a:r>
            <a:r>
              <a:rPr kumimoji="0" lang="en-US" altLang="ko-KR" sz="2300" dirty="0">
                <a:latin typeface="Consolas" panose="020B0609020204030204" pitchFamily="49" charset="0"/>
              </a:rPr>
              <a:t> dice == 4: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stampDiceImage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("dice4.gif")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elif</a:t>
            </a:r>
            <a:r>
              <a:rPr kumimoji="0" lang="en-US" altLang="ko-KR" sz="2300" dirty="0">
                <a:latin typeface="Consolas" panose="020B0609020204030204" pitchFamily="49" charset="0"/>
              </a:rPr>
              <a:t> dice == 5: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stampDiceImage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("dice5.gif")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elif</a:t>
            </a:r>
            <a:r>
              <a:rPr kumimoji="0" lang="en-US" altLang="ko-KR" sz="2300" dirty="0">
                <a:latin typeface="Consolas" panose="020B0609020204030204" pitchFamily="49" charset="0"/>
              </a:rPr>
              <a:t> dice == 6: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  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stampDiceImage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("dice6.gif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")        </a:t>
            </a:r>
            <a:endParaRPr kumimoji="0" lang="en-US" altLang="ko-KR" sz="23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win.exitonclick</a:t>
            </a:r>
            <a:r>
              <a:rPr kumimoji="0" lang="en-US" altLang="ko-KR" sz="23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87" y="1780553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답안 </a:t>
            </a:r>
            <a:r>
              <a:rPr lang="en-US" altLang="ko-KR" sz="2800" dirty="0" smtClean="0"/>
              <a:t>#2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066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#10-04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해결 과정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시작에서의 위치 </a:t>
            </a:r>
            <a:r>
              <a:rPr lang="en-US" altLang="ko-KR" dirty="0" err="1" smtClean="0"/>
              <a:t>oldpos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시작에서의 방향 </a:t>
            </a:r>
            <a:r>
              <a:rPr lang="en-US" altLang="ko-KR" dirty="0" err="1" smtClean="0"/>
              <a:t>oldheading</a:t>
            </a:r>
            <a:r>
              <a:rPr lang="ko-KR" altLang="en-US" dirty="0" smtClean="0"/>
              <a:t>을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'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'</a:t>
            </a:r>
            <a:r>
              <a:rPr lang="ko-KR" altLang="en-US" dirty="0" smtClean="0"/>
              <a:t>을 그림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penup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oldpos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oldheading</a:t>
            </a:r>
            <a:r>
              <a:rPr lang="ko-KR" altLang="en-US" dirty="0" smtClean="0"/>
              <a:t>으로 방향 전환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pendown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turnby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45</a:t>
            </a:r>
            <a:r>
              <a:rPr lang="ko-KR" altLang="en-US" dirty="0" smtClean="0"/>
              <a:t>도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회전각도 </a:t>
            </a:r>
            <a:r>
              <a:rPr lang="en-US" altLang="ko-KR" dirty="0" err="1" smtClean="0"/>
              <a:t>turnBy</a:t>
            </a:r>
            <a:r>
              <a:rPr lang="ko-KR" altLang="en-US" dirty="0" smtClean="0"/>
              <a:t>만큼 거북이 로봇의 방향을 회전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위를 </a:t>
            </a:r>
            <a:r>
              <a:rPr lang="en-US" altLang="ko-KR" dirty="0" smtClean="0"/>
              <a:t>8</a:t>
            </a:r>
            <a:r>
              <a:rPr lang="ko-KR" altLang="en-US" dirty="0" smtClean="0"/>
              <a:t>회 반복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525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이용해서 코드 단순화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090" y="1268413"/>
            <a:ext cx="10251310" cy="4862512"/>
          </a:xfrm>
        </p:spPr>
        <p:txBody>
          <a:bodyPr/>
          <a:lstStyle/>
          <a:p>
            <a:r>
              <a:rPr lang="en-US" altLang="ko-KR" dirty="0" err="1" smtClean="0"/>
              <a:t>win.addshape</a:t>
            </a:r>
            <a:r>
              <a:rPr lang="ko-KR" altLang="en-US" dirty="0" smtClean="0"/>
              <a:t>부분이 같은 코드가 반복되고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부분을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이용해서 수정</a:t>
            </a: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19915" y="2280155"/>
            <a:ext cx="6678826" cy="433965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import turtle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import random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</a:rPr>
              <a:t>win </a:t>
            </a:r>
            <a:r>
              <a:rPr kumimoji="0" lang="en-US" altLang="ko-KR" sz="2300" dirty="0">
                <a:latin typeface="Consolas" panose="020B0609020204030204" pitchFamily="49" charset="0"/>
              </a:rPr>
              <a:t>= 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turtle.Screen</a:t>
            </a:r>
            <a:r>
              <a:rPr kumimoji="0" lang="en-US" altLang="ko-KR" sz="2300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t1 = 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turtle.Turtle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2300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</a:rPr>
              <a:t>for </a:t>
            </a:r>
            <a:r>
              <a:rPr kumimoji="0" lang="en-US" altLang="ko-KR" sz="2300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 in range(1, 7):</a:t>
            </a:r>
            <a:endParaRPr kumimoji="0" lang="en-US" altLang="ko-KR" sz="23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</a:rPr>
              <a:t>  </a:t>
            </a:r>
            <a:r>
              <a:rPr kumimoji="0" lang="en-US" altLang="ko-KR" sz="2300" dirty="0" err="1" smtClean="0">
                <a:latin typeface="Consolas" panose="020B0609020204030204" pitchFamily="49" charset="0"/>
              </a:rPr>
              <a:t>win.addshape</a:t>
            </a:r>
            <a:r>
              <a:rPr kumimoji="0" lang="en-US" altLang="ko-KR" sz="2300" dirty="0">
                <a:latin typeface="Consolas" panose="020B0609020204030204" pitchFamily="49" charset="0"/>
              </a:rPr>
              <a:t>("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dice" + </a:t>
            </a:r>
            <a:r>
              <a:rPr kumimoji="0" lang="en-US" altLang="ko-KR" sz="2300" dirty="0" err="1" smtClean="0">
                <a:latin typeface="Consolas" panose="020B0609020204030204" pitchFamily="49" charset="0"/>
              </a:rPr>
              <a:t>str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sz="2300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) + ".gif</a:t>
            </a:r>
            <a:r>
              <a:rPr kumimoji="0" lang="en-US" altLang="ko-KR" sz="2300" dirty="0">
                <a:latin typeface="Consolas" panose="020B0609020204030204" pitchFamily="49" charset="0"/>
              </a:rPr>
              <a:t>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2300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stampDiceImage</a:t>
            </a:r>
            <a:r>
              <a:rPr kumimoji="0" lang="en-US" altLang="ko-KR" sz="2300" dirty="0">
                <a:latin typeface="Consolas" panose="020B0609020204030204" pitchFamily="49" charset="0"/>
              </a:rPr>
              <a:t>(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picname</a:t>
            </a:r>
            <a:r>
              <a:rPr kumimoji="0" lang="en-US" altLang="ko-KR" sz="2300" dirty="0">
                <a:latin typeface="Consolas" panose="020B0609020204030204" pitchFamily="49" charset="0"/>
              </a:rPr>
              <a:t>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</a:rPr>
              <a:t>  t1.shape(</a:t>
            </a:r>
            <a:r>
              <a:rPr kumimoji="0" lang="en-US" altLang="ko-KR" sz="2300" dirty="0" err="1" smtClean="0">
                <a:latin typeface="Consolas" panose="020B0609020204030204" pitchFamily="49" charset="0"/>
              </a:rPr>
              <a:t>picname</a:t>
            </a:r>
            <a:r>
              <a:rPr kumimoji="0" lang="en-US" altLang="ko-KR" sz="23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print(</a:t>
            </a:r>
            <a:r>
              <a:rPr kumimoji="0" lang="en-US" altLang="ko-KR" sz="2300" dirty="0" err="1" smtClean="0">
                <a:latin typeface="Consolas" panose="020B0609020204030204" pitchFamily="49" charset="0"/>
              </a:rPr>
              <a:t>picname</a:t>
            </a:r>
            <a:r>
              <a:rPr kumimoji="0" lang="en-US" altLang="ko-KR" sz="2300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t1.stamp()</a:t>
            </a:r>
            <a:endParaRPr kumimoji="0" lang="en-US" altLang="ko-KR" sz="2300" dirty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7037638" y="1810464"/>
            <a:ext cx="4900442" cy="504753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dice = </a:t>
            </a:r>
            <a:r>
              <a:rPr kumimoji="0" lang="en-US" altLang="ko-KR" sz="2300" dirty="0" err="1">
                <a:latin typeface="Consolas" panose="020B0609020204030204" pitchFamily="49" charset="0"/>
              </a:rPr>
              <a:t>random.randint</a:t>
            </a:r>
            <a:r>
              <a:rPr kumimoji="0" lang="en-US" altLang="ko-KR" sz="2300" dirty="0">
                <a:latin typeface="Consolas" panose="020B0609020204030204" pitchFamily="49" charset="0"/>
              </a:rPr>
              <a:t>(1, 6)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if dice == 1: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</a:t>
            </a:r>
            <a:r>
              <a:rPr kumimoji="0" lang="en-US" altLang="ko-KR" sz="2300" dirty="0" err="1" smtClean="0">
                <a:latin typeface="Consolas" panose="020B0609020204030204" pitchFamily="49" charset="0"/>
              </a:rPr>
              <a:t>stampDiceImage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("dice1.gif")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elif</a:t>
            </a:r>
            <a:r>
              <a:rPr kumimoji="0" lang="en-US" altLang="ko-KR" sz="2300" dirty="0">
                <a:latin typeface="Consolas" panose="020B0609020204030204" pitchFamily="49" charset="0"/>
              </a:rPr>
              <a:t> dice == 2: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</a:t>
            </a:r>
            <a:r>
              <a:rPr kumimoji="0" lang="en-US" altLang="ko-KR" sz="2300" dirty="0" err="1" smtClean="0">
                <a:latin typeface="Consolas" panose="020B0609020204030204" pitchFamily="49" charset="0"/>
              </a:rPr>
              <a:t>stampDiceImage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("dice2.gif")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elif</a:t>
            </a:r>
            <a:r>
              <a:rPr kumimoji="0" lang="en-US" altLang="ko-KR" sz="2300" dirty="0">
                <a:latin typeface="Consolas" panose="020B0609020204030204" pitchFamily="49" charset="0"/>
              </a:rPr>
              <a:t> dice == 3: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</a:t>
            </a:r>
            <a:r>
              <a:rPr kumimoji="0" lang="en-US" altLang="ko-KR" sz="2300" dirty="0" err="1" smtClean="0">
                <a:latin typeface="Consolas" panose="020B0609020204030204" pitchFamily="49" charset="0"/>
              </a:rPr>
              <a:t>stampDiceImage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("dice3.gif")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elif</a:t>
            </a:r>
            <a:r>
              <a:rPr kumimoji="0" lang="en-US" altLang="ko-KR" sz="2300" dirty="0">
                <a:latin typeface="Consolas" panose="020B0609020204030204" pitchFamily="49" charset="0"/>
              </a:rPr>
              <a:t> dice == 4: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</a:t>
            </a:r>
            <a:r>
              <a:rPr kumimoji="0" lang="en-US" altLang="ko-KR" sz="2300" dirty="0" err="1" smtClean="0">
                <a:latin typeface="Consolas" panose="020B0609020204030204" pitchFamily="49" charset="0"/>
              </a:rPr>
              <a:t>stampDiceImage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("dice4.gif")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elif</a:t>
            </a:r>
            <a:r>
              <a:rPr kumimoji="0" lang="en-US" altLang="ko-KR" sz="2300" dirty="0">
                <a:latin typeface="Consolas" panose="020B0609020204030204" pitchFamily="49" charset="0"/>
              </a:rPr>
              <a:t> dice == 5: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</a:t>
            </a:r>
            <a:r>
              <a:rPr kumimoji="0" lang="en-US" altLang="ko-KR" sz="2300" dirty="0" err="1" smtClean="0">
                <a:latin typeface="Consolas" panose="020B0609020204030204" pitchFamily="49" charset="0"/>
              </a:rPr>
              <a:t>stampDiceImage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("dice5.gif")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elif</a:t>
            </a:r>
            <a:r>
              <a:rPr kumimoji="0" lang="en-US" altLang="ko-KR" sz="2300" dirty="0">
                <a:latin typeface="Consolas" panose="020B0609020204030204" pitchFamily="49" charset="0"/>
              </a:rPr>
              <a:t> dice == 6: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</a:rPr>
              <a:t>  </a:t>
            </a:r>
            <a:r>
              <a:rPr kumimoji="0" lang="en-US" altLang="ko-KR" sz="2300" dirty="0" err="1" smtClean="0">
                <a:latin typeface="Consolas" panose="020B0609020204030204" pitchFamily="49" charset="0"/>
              </a:rPr>
              <a:t>stampDiceImage</a:t>
            </a:r>
            <a:r>
              <a:rPr kumimoji="0" lang="en-US" altLang="ko-KR" sz="2300" dirty="0">
                <a:latin typeface="Consolas" panose="020B0609020204030204" pitchFamily="49" charset="0"/>
              </a:rPr>
              <a:t>("dice6.gif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")        </a:t>
            </a:r>
            <a:endParaRPr kumimoji="0" lang="en-US" altLang="ko-KR" sz="23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</a:rPr>
              <a:t>win.exitonclick</a:t>
            </a:r>
            <a:r>
              <a:rPr kumimoji="0" lang="en-US" altLang="ko-KR" sz="23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87" y="1722685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답안 </a:t>
            </a:r>
            <a:r>
              <a:rPr lang="en-US" altLang="ko-KR" sz="2800" dirty="0" smtClean="0"/>
              <a:t>#3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7541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7813"/>
            <a:ext cx="11582401" cy="7747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#12-06 </a:t>
            </a:r>
            <a:r>
              <a:rPr lang="ko-KR" altLang="en-US" dirty="0" smtClean="0"/>
              <a:t>성적을 입력해서 </a:t>
            </a:r>
            <a:r>
              <a:rPr lang="en-US" altLang="ko-KR" dirty="0" smtClean="0"/>
              <a:t>A~F </a:t>
            </a:r>
            <a:r>
              <a:rPr lang="ko-KR" altLang="en-US" dirty="0" smtClean="0"/>
              <a:t>학점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사용자로부터 점수를 입력 받아 </a:t>
            </a:r>
            <a:r>
              <a:rPr lang="en-US" altLang="ko-KR" dirty="0" smtClean="0"/>
              <a:t>(0~100</a:t>
            </a:r>
            <a:r>
              <a:rPr lang="ko-KR" altLang="en-US" dirty="0" smtClean="0"/>
              <a:t>점 사이</a:t>
            </a:r>
            <a:r>
              <a:rPr lang="en-US" altLang="ko-KR" dirty="0" smtClean="0"/>
              <a:t>) A~F</a:t>
            </a:r>
            <a:r>
              <a:rPr lang="ko-KR" altLang="en-US" dirty="0" smtClean="0"/>
              <a:t>까지의 학점을 출력</a:t>
            </a:r>
            <a:endParaRPr lang="en-US" altLang="ko-KR" dirty="0" smtClean="0"/>
          </a:p>
          <a:p>
            <a:r>
              <a:rPr lang="ko-KR" altLang="en-US" dirty="0" smtClean="0"/>
              <a:t>사용자의 입력은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함수를 이용해서 받음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함수에 문자열이 매개변수로 전달되면 주어진 문장을 화면에 출력한 후에 입력을 받음</a:t>
            </a:r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함수의 결과값은 문자열 형태로 반환되므로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형태로 쓰고 싶으면 변환해야 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90775" y="4729969"/>
            <a:ext cx="9059903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 = input("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입력하세요</a:t>
            </a:r>
            <a:r>
              <a:rPr kumimoji="0" lang="en-US" altLang="ko-KR" dirty="0" smtClean="0">
                <a:latin typeface="Consolas" panose="020B0609020204030204" pitchFamily="49" charset="0"/>
              </a:rPr>
              <a:t>: ");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print(t)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score = input("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점수를 입력하세요</a:t>
            </a:r>
            <a:r>
              <a:rPr kumimoji="0" lang="en-US" altLang="ko-KR" dirty="0" smtClean="0">
                <a:latin typeface="Consolas" panose="020B0609020204030204" pitchFamily="49" charset="0"/>
              </a:rPr>
              <a:t>: 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print(float(score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)) 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소수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실수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  <a:r>
              <a:rPr kumimoji="0" lang="ko-KR" altLang="en-US" dirty="0" smtClean="0">
                <a:latin typeface="Consolas" panose="020B0609020204030204" pitchFamily="49" charset="0"/>
              </a:rPr>
              <a:t> 형태로 변환 후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출력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int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(score))   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정수 형태로 변환 후 출력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39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007" y="277813"/>
            <a:ext cx="11509695" cy="7747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#12-06 </a:t>
            </a:r>
            <a:r>
              <a:rPr lang="ko-KR" altLang="en-US" dirty="0"/>
              <a:t>성적을 입력해서 </a:t>
            </a:r>
            <a:r>
              <a:rPr lang="en-US" altLang="ko-KR" dirty="0"/>
              <a:t>A~F </a:t>
            </a:r>
            <a:r>
              <a:rPr lang="ko-KR" altLang="en-US" dirty="0"/>
              <a:t>학점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518406" y="1352872"/>
            <a:ext cx="9672508" cy="469359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 smtClean="0">
                <a:latin typeface="Consolas" panose="020B0609020204030204" pitchFamily="49" charset="0"/>
              </a:rPr>
              <a:t>scoreTemp</a:t>
            </a:r>
            <a:r>
              <a:rPr kumimoji="0" lang="en-US" altLang="ko-KR" sz="2300" dirty="0" smtClean="0">
                <a:latin typeface="Consolas" panose="020B0609020204030204" pitchFamily="49" charset="0"/>
              </a:rPr>
              <a:t> = input("</a:t>
            </a:r>
            <a:r>
              <a:rPr kumimoji="0" lang="ko-KR" altLang="en-US" sz="2300" dirty="0" smtClean="0">
                <a:latin typeface="Consolas" panose="020B0609020204030204" pitchFamily="49" charset="0"/>
              </a:rPr>
              <a:t>성적을 입력하세요</a:t>
            </a: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(0~100):")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score = float(</a:t>
            </a:r>
            <a:r>
              <a:rPr kumimoji="0" lang="en-US" altLang="ko-KR" sz="23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scoreTemp</a:t>
            </a: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print("</a:t>
            </a:r>
            <a:r>
              <a:rPr kumimoji="0" lang="ko-KR" altLang="en-US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입력 값은</a:t>
            </a: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: ", score)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if score &gt;= 90 and score &lt;= 100: # if 90 &lt;= score &lt;= 100: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grade = 'A'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elif</a:t>
            </a: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score &gt;= 80 and score &lt; 90: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grade = 'B'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elif</a:t>
            </a: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kumimoji="0" lang="en-US" altLang="ko-KR" sz="2300" dirty="0">
                <a:latin typeface="Consolas" panose="020B0609020204030204" pitchFamily="49" charset="0"/>
                <a:sym typeface="Wingdings" panose="05000000000000000000" pitchFamily="2" charset="2"/>
              </a:rPr>
              <a:t>score &gt;= </a:t>
            </a: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70 </a:t>
            </a:r>
            <a:r>
              <a:rPr kumimoji="0" lang="en-US" altLang="ko-KR" sz="2300" dirty="0">
                <a:latin typeface="Consolas" panose="020B0609020204030204" pitchFamily="49" charset="0"/>
                <a:sym typeface="Wingdings" panose="05000000000000000000" pitchFamily="2" charset="2"/>
              </a:rPr>
              <a:t>and score &lt; </a:t>
            </a: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80</a:t>
            </a:r>
            <a:r>
              <a:rPr kumimoji="0" lang="en-US" altLang="ko-KR" sz="2300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  <a:sym typeface="Wingdings" panose="05000000000000000000" pitchFamily="2" charset="2"/>
              </a:rPr>
              <a:t>  grade = </a:t>
            </a: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'C'</a:t>
            </a:r>
            <a:endParaRPr kumimoji="0" lang="en-US" altLang="ko-KR" sz="23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err="1">
                <a:latin typeface="Consolas" panose="020B0609020204030204" pitchFamily="49" charset="0"/>
                <a:sym typeface="Wingdings" panose="05000000000000000000" pitchFamily="2" charset="2"/>
              </a:rPr>
              <a:t>elif</a:t>
            </a:r>
            <a:r>
              <a:rPr kumimoji="0" lang="en-US" altLang="ko-KR" sz="2300" dirty="0">
                <a:latin typeface="Consolas" panose="020B0609020204030204" pitchFamily="49" charset="0"/>
                <a:sym typeface="Wingdings" panose="05000000000000000000" pitchFamily="2" charset="2"/>
              </a:rPr>
              <a:t> score &gt;= </a:t>
            </a: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60 </a:t>
            </a:r>
            <a:r>
              <a:rPr kumimoji="0" lang="en-US" altLang="ko-KR" sz="2300" dirty="0">
                <a:latin typeface="Consolas" panose="020B0609020204030204" pitchFamily="49" charset="0"/>
                <a:sym typeface="Wingdings" panose="05000000000000000000" pitchFamily="2" charset="2"/>
              </a:rPr>
              <a:t>and score &lt; </a:t>
            </a: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70</a:t>
            </a:r>
            <a:r>
              <a:rPr kumimoji="0" lang="en-US" altLang="ko-KR" sz="2300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  <a:sym typeface="Wingdings" panose="05000000000000000000" pitchFamily="2" charset="2"/>
              </a:rPr>
              <a:t>  grade = </a:t>
            </a: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'D'</a:t>
            </a:r>
            <a:endParaRPr kumimoji="0" lang="en-US" altLang="ko-KR" sz="23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else:</a:t>
            </a:r>
            <a:endParaRPr kumimoji="0" lang="en-US" altLang="ko-KR" sz="23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300" dirty="0">
                <a:latin typeface="Consolas" panose="020B0609020204030204" pitchFamily="49" charset="0"/>
                <a:sym typeface="Wingdings" panose="05000000000000000000" pitchFamily="2" charset="2"/>
              </a:rPr>
              <a:t>  grade = </a:t>
            </a:r>
            <a:r>
              <a:rPr kumimoji="0" lang="en-US" altLang="ko-KR" sz="23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'F'</a:t>
            </a:r>
            <a:endParaRPr kumimoji="0" lang="en-US" altLang="ko-KR" sz="23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756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포맷 맞춰 출력하기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().format() </a:t>
            </a:r>
            <a:r>
              <a:rPr lang="ko-KR" altLang="en-US" dirty="0" smtClean="0"/>
              <a:t>함수 활용 </a:t>
            </a:r>
            <a:endParaRPr lang="en-US" altLang="ko-KR" dirty="0" smtClean="0"/>
          </a:p>
          <a:p>
            <a:r>
              <a:rPr lang="ko-KR" altLang="en-US" dirty="0" smtClean="0"/>
              <a:t>출력 문자열에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를 넣으면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함수에 인자로 전달된 값들로 대체 됨</a:t>
            </a:r>
            <a:endParaRPr lang="en-US" altLang="ko-KR" dirty="0" smtClean="0"/>
          </a:p>
          <a:p>
            <a:r>
              <a:rPr lang="ko-KR" altLang="en-US" dirty="0" smtClean="0"/>
              <a:t>아래는 기본적인 </a:t>
            </a:r>
            <a:r>
              <a:rPr lang="en-US" altLang="ko-KR" dirty="0" smtClean="0"/>
              <a:t>format</a:t>
            </a:r>
            <a:r>
              <a:rPr lang="ko-KR" altLang="en-US" dirty="0" smtClean="0"/>
              <a:t>함수의 활용 예를 보임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코드에서는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들이 순서대로 </a:t>
            </a:r>
            <a:r>
              <a:rPr lang="en-US" altLang="ko-KR" dirty="0" err="1" smtClean="0"/>
              <a:t>sz</a:t>
            </a:r>
            <a:r>
              <a:rPr lang="ko-KR" altLang="en-US" dirty="0" smtClean="0"/>
              <a:t>의 값과 </a:t>
            </a:r>
            <a:r>
              <a:rPr lang="en-US" altLang="ko-KR" dirty="0" err="1" smtClean="0"/>
              <a:t>sz</a:t>
            </a:r>
            <a:r>
              <a:rPr lang="en-US" altLang="ko-KR" dirty="0" smtClean="0"/>
              <a:t> / 1024 </a:t>
            </a:r>
            <a:r>
              <a:rPr lang="ko-KR" altLang="en-US" dirty="0" smtClean="0"/>
              <a:t>값으로 대치되어 출력됨</a:t>
            </a:r>
            <a:endParaRPr lang="en-US" altLang="ko-KR" dirty="0" smtClean="0"/>
          </a:p>
          <a:p>
            <a:r>
              <a:rPr lang="ko-KR" altLang="en-US" dirty="0" smtClean="0"/>
              <a:t>따라서 출력 결과는 아래와 같음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39160" y="3284170"/>
            <a:ext cx="10148335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sz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1024 * 1024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print("file size = {}B(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ytes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), {}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KB".format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sz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sz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/ 1024))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939159" y="5746097"/>
            <a:ext cx="10148335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file size = 1048576B(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ytes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), 1024KB</a:t>
            </a:r>
          </a:p>
        </p:txBody>
      </p:sp>
    </p:spTree>
    <p:extLst>
      <p:ext uri="{BB962C8B-B14F-4D97-AF65-F5344CB8AC3E}">
        <p14:creationId xmlns:p14="http://schemas.microsoft.com/office/powerpoint/2010/main" val="4061996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포맷 맞춰 출력하기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{}</a:t>
            </a:r>
            <a:r>
              <a:rPr lang="ko-KR" altLang="en-US" dirty="0"/>
              <a:t>안에는 </a:t>
            </a:r>
            <a:r>
              <a:rPr lang="ko-KR" altLang="en-US" dirty="0" smtClean="0"/>
              <a:t>숫자 또는 문자열이 </a:t>
            </a:r>
            <a:r>
              <a:rPr lang="ko-KR" altLang="en-US" dirty="0"/>
              <a:t>들어갈 수 있으며</a:t>
            </a:r>
            <a:r>
              <a:rPr lang="en-US" altLang="ko-KR" dirty="0"/>
              <a:t>, format</a:t>
            </a:r>
            <a:r>
              <a:rPr lang="ko-KR" altLang="en-US" dirty="0"/>
              <a:t>함수가 불릴 때 문자열까지 모두 </a:t>
            </a:r>
            <a:r>
              <a:rPr lang="ko-KR" altLang="en-US" dirty="0" smtClean="0"/>
              <a:t>대치됨</a:t>
            </a:r>
            <a:endParaRPr lang="en-US" altLang="ko-KR" dirty="0" smtClean="0"/>
          </a:p>
          <a:p>
            <a:r>
              <a:rPr lang="en-US" altLang="ko-KR" dirty="0" smtClean="0"/>
              <a:t>{}</a:t>
            </a:r>
            <a:r>
              <a:rPr lang="ko-KR" altLang="en-US" dirty="0" smtClean="0"/>
              <a:t>안에 숫자가 있는 경우에는 인자의 순서를 의미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21830" y="2859711"/>
            <a:ext cx="10560570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&gt;&gt;&gt; print("file size = {0}B(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ytes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), {1}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KB".format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  1324,"1324 * 1024"))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file size = 1324B(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ytes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), 1324 * 1024KB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021830" y="4275940"/>
            <a:ext cx="10560570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&gt;&gt;&gt; print("file size = {1}B(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ytes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), {0}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KB".format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  1324,"1324 * 1024"))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file size = </a:t>
            </a:r>
            <a:r>
              <a:rPr kumimoji="0" lang="en-US" altLang="ko-KR" dirty="0">
                <a:latin typeface="Consolas" panose="020B0609020204030204" pitchFamily="49" charset="0"/>
              </a:rPr>
              <a:t>1324 *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1024B(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ytes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), 1324KB</a:t>
            </a:r>
          </a:p>
        </p:txBody>
      </p:sp>
    </p:spTree>
    <p:extLst>
      <p:ext uri="{BB962C8B-B14F-4D97-AF65-F5344CB8AC3E}">
        <p14:creationId xmlns:p14="http://schemas.microsoft.com/office/powerpoint/2010/main" val="4182100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포맷 맞춰 출력하기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268413"/>
            <a:ext cx="11319545" cy="4862512"/>
          </a:xfrm>
        </p:spPr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{}</a:t>
            </a:r>
            <a:r>
              <a:rPr lang="ko-KR" altLang="en-US" dirty="0"/>
              <a:t>안에 문자열이 있는 경우</a:t>
            </a:r>
            <a:r>
              <a:rPr lang="en-US" altLang="ko-KR" dirty="0"/>
              <a:t>, </a:t>
            </a:r>
            <a:r>
              <a:rPr lang="ko-KR" altLang="en-US" dirty="0"/>
              <a:t>그 문자열을 이용해서 값 전달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93615" y="1788464"/>
            <a:ext cx="10148335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&gt;&gt;&gt; print("file size = {0}B, {1}KB, {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MBSize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}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MB".format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(1324, 1355776,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MBSize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1388314624))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file size </a:t>
            </a:r>
            <a:r>
              <a:rPr kumimoji="0" lang="en-US" altLang="ko-KR" dirty="0">
                <a:latin typeface="Consolas" panose="020B0609020204030204" pitchFamily="49" charset="0"/>
              </a:rPr>
              <a:t>= 1324B, 1355776KB, 1388314624MB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22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포맷 맞춰 출력하기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{}</a:t>
            </a:r>
            <a:r>
              <a:rPr lang="ko-KR" altLang="en-US" dirty="0"/>
              <a:t>에 문자열이 사용되는 경우에는 반드시 문자열 키워드를 이용해서 값 지정할 것</a:t>
            </a:r>
            <a:r>
              <a:rPr lang="en-US" altLang="ko-KR" dirty="0"/>
              <a:t>. </a:t>
            </a:r>
            <a:r>
              <a:rPr lang="ko-KR" altLang="en-US" dirty="0"/>
              <a:t>단 순서는 상관없음</a:t>
            </a:r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 </a:t>
            </a:r>
            <a:r>
              <a:rPr lang="ko-KR" altLang="en-US" dirty="0"/>
              <a:t>숫자와 문자열을 함께 사용하는 것도 가능함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53831" y="2711506"/>
            <a:ext cx="9482741" cy="163121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&gt;&gt;&gt; print("file size = {0}B, {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KBSize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}KB, {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MBSize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}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MB".format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(1324, 1355776,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MBSize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= 1388314624))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err="1">
                <a:latin typeface="Consolas" panose="020B0609020204030204" pitchFamily="49" charset="0"/>
              </a:rPr>
              <a:t>Traceback</a:t>
            </a:r>
            <a:r>
              <a:rPr kumimoji="0" lang="en-US" altLang="ko-KR" sz="2000" dirty="0">
                <a:latin typeface="Consolas" panose="020B06090202040302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latin typeface="Consolas" panose="020B0609020204030204" pitchFamily="49" charset="0"/>
              </a:rPr>
              <a:t>  File "&lt;</a:t>
            </a:r>
            <a:r>
              <a:rPr kumimoji="0" lang="en-US" altLang="ko-KR" sz="2000" dirty="0" err="1">
                <a:latin typeface="Consolas" panose="020B0609020204030204" pitchFamily="49" charset="0"/>
              </a:rPr>
              <a:t>stdin</a:t>
            </a:r>
            <a:r>
              <a:rPr kumimoji="0" lang="en-US" altLang="ko-KR" sz="2000" dirty="0">
                <a:latin typeface="Consolas" panose="020B0609020204030204" pitchFamily="49" charset="0"/>
              </a:rPr>
              <a:t>&gt;", line 1, in &lt;module&gt;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err="1">
                <a:latin typeface="Consolas" panose="020B0609020204030204" pitchFamily="49" charset="0"/>
              </a:rPr>
              <a:t>KeyError</a:t>
            </a:r>
            <a:r>
              <a:rPr kumimoji="0" lang="en-US" altLang="ko-KR" sz="2000" dirty="0">
                <a:latin typeface="Consolas" panose="020B0609020204030204" pitchFamily="49" charset="0"/>
              </a:rPr>
              <a:t>: '</a:t>
            </a:r>
            <a:r>
              <a:rPr kumimoji="0" lang="en-US" altLang="ko-KR" sz="2000" dirty="0" err="1">
                <a:latin typeface="Consolas" panose="020B0609020204030204" pitchFamily="49" charset="0"/>
              </a:rPr>
              <a:t>KBSize</a:t>
            </a:r>
            <a:r>
              <a:rPr kumimoji="0" lang="en-US" altLang="ko-KR" sz="2000" dirty="0">
                <a:latin typeface="Consolas" panose="020B0609020204030204" pitchFamily="49" charset="0"/>
              </a:rPr>
              <a:t>'</a:t>
            </a:r>
            <a:endParaRPr kumimoji="0" lang="en-US" altLang="ko-KR" sz="2000" dirty="0" smtClean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053831" y="4452155"/>
            <a:ext cx="9482742" cy="10156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&gt;&gt;&gt; print("file size = {0}B, {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KBSize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}KB, {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MBSize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}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MB".format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(1324,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MBSize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= 1388314624,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KBSize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= 1355776))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latin typeface="Consolas" panose="020B0609020204030204" pitchFamily="49" charset="0"/>
              </a:rPr>
              <a:t>file size = 1324B, 1355776KB, 1388314624MB</a:t>
            </a:r>
            <a:endParaRPr kumimoji="0"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8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포맷 맞춰 출력하기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소수점 자릿수 맞추기</a:t>
            </a:r>
            <a:endParaRPr lang="en-US" altLang="ko-KR" dirty="0" smtClean="0"/>
          </a:p>
          <a:p>
            <a:r>
              <a:rPr lang="en-US" altLang="ko-KR" b="1" dirty="0" smtClean="0"/>
              <a:t>{:a.bf}</a:t>
            </a:r>
            <a:r>
              <a:rPr lang="en-US" altLang="ko-KR" dirty="0" smtClean="0"/>
              <a:t> f</a:t>
            </a:r>
            <a:r>
              <a:rPr lang="ko-KR" altLang="en-US" dirty="0" smtClean="0"/>
              <a:t>는 소수점으로 표현하라는 의미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a.b</a:t>
            </a:r>
            <a:r>
              <a:rPr lang="ko-KR" altLang="en-US" dirty="0" smtClean="0"/>
              <a:t>는 주어진 인자를 전체 자릿수는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소수점 이하의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자릿수는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로 맞춤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21832" y="2758046"/>
            <a:ext cx="10148335" cy="255454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&gt;&gt;&gt; print("a = {0:f}".format(1024))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a = 1024.000000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&gt;&gt;&gt; print("a = {0:5.2f}".format(1024))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a = 1024.00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&gt;&gt;&gt; print("a = {0:5.2f}".format(10))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a =  10.00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&gt;&gt;&gt; print("a = </a:t>
            </a:r>
            <a:r>
              <a:rPr kumimoji="0" lang="en-US" altLang="ko-KR" sz="2000" dirty="0">
                <a:latin typeface="Consolas" panose="020B0609020204030204" pitchFamily="49" charset="0"/>
              </a:rPr>
              <a:t>{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0:5.2f</a:t>
            </a:r>
            <a:r>
              <a:rPr kumimoji="0" lang="en-US" altLang="ko-KR" sz="2000" dirty="0">
                <a:latin typeface="Consolas" panose="020B0609020204030204" pitchFamily="49" charset="0"/>
              </a:rPr>
              <a:t>}".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format(10.328192))</a:t>
            </a:r>
            <a:endParaRPr kumimoji="0" lang="en-US" altLang="ko-KR" sz="20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a =  10.33</a:t>
            </a:r>
          </a:p>
        </p:txBody>
      </p:sp>
    </p:spTree>
    <p:extLst>
      <p:ext uri="{BB962C8B-B14F-4D97-AF65-F5344CB8AC3E}">
        <p14:creationId xmlns:p14="http://schemas.microsoft.com/office/powerpoint/2010/main" val="1014384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포맷 맞춰 출력하기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{:ad} </a:t>
            </a:r>
            <a:r>
              <a:rPr lang="en-US" altLang="ko-KR" dirty="0"/>
              <a:t>d</a:t>
            </a:r>
            <a:r>
              <a:rPr lang="ko-KR" altLang="en-US" dirty="0"/>
              <a:t>는 십진수로 표현하라는 의미</a:t>
            </a:r>
            <a:r>
              <a:rPr lang="en-US" altLang="ko-KR" dirty="0"/>
              <a:t>. a</a:t>
            </a:r>
            <a:r>
              <a:rPr lang="ko-KR" altLang="en-US" dirty="0"/>
              <a:t>는 앞에 칸을 띄어서 자릿수를 </a:t>
            </a:r>
            <a:r>
              <a:rPr lang="ko-KR" altLang="en-US" dirty="0" smtClean="0"/>
              <a:t>맞춤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진수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{:,} </a:t>
            </a:r>
            <a:r>
              <a:rPr lang="ko-KR" altLang="en-US" dirty="0" smtClean="0"/>
              <a:t>수치에 세 자리마다 </a:t>
            </a:r>
            <a:r>
              <a:rPr lang="en-US" altLang="ko-KR" dirty="0" smtClean="0"/>
              <a:t>','</a:t>
            </a:r>
            <a:r>
              <a:rPr lang="ko-KR" altLang="en-US" dirty="0" smtClean="0"/>
              <a:t>를 추가</a:t>
            </a:r>
            <a:endParaRPr lang="en-US" altLang="ko-KR" dirty="0" smtClean="0"/>
          </a:p>
          <a:p>
            <a:endParaRPr lang="en-US" altLang="ko-KR" b="1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21832" y="2173030"/>
            <a:ext cx="10148335" cy="132343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&gt;&gt;&gt; print("a = {0:10d}".format(20)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a =         20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&gt;&gt;&gt; print</a:t>
            </a:r>
            <a:r>
              <a:rPr kumimoji="0" lang="en-US" altLang="ko-KR" sz="2000" dirty="0">
                <a:latin typeface="Consolas" panose="020B0609020204030204" pitchFamily="49" charset="0"/>
              </a:rPr>
              <a:t>("a = {0:10d}".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format(200)</a:t>
            </a:r>
            <a:endParaRPr kumimoji="0" lang="en-US" altLang="ko-KR" sz="20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a =        200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021831" y="4151977"/>
            <a:ext cx="10148335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&gt;&gt;&gt; print("a = {0:,}".format(200)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a = 200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&gt;&gt;&gt; print</a:t>
            </a:r>
            <a:r>
              <a:rPr kumimoji="0" lang="en-US" altLang="ko-KR" sz="2000" dirty="0">
                <a:latin typeface="Consolas" panose="020B0609020204030204" pitchFamily="49" charset="0"/>
              </a:rPr>
              <a:t>("a = {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0:,}".format(20000)</a:t>
            </a:r>
            <a:endParaRPr kumimoji="0" lang="en-US" altLang="ko-KR" sz="20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a = 20,000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&gt;&gt;&gt; </a:t>
            </a:r>
            <a:r>
              <a:rPr kumimoji="0" lang="en-US" altLang="ko-KR" sz="2000" dirty="0">
                <a:latin typeface="Consolas" panose="020B0609020204030204" pitchFamily="49" charset="0"/>
              </a:rPr>
              <a:t>print("a = {0:,}".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format(20000.32)</a:t>
            </a:r>
            <a:endParaRPr kumimoji="0" lang="en-US" altLang="ko-KR" sz="2000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latin typeface="Consolas" panose="020B0609020204030204" pitchFamily="49" charset="0"/>
              </a:rPr>
              <a:t>a =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20,000.32</a:t>
            </a:r>
          </a:p>
        </p:txBody>
      </p:sp>
    </p:spTree>
    <p:extLst>
      <p:ext uri="{BB962C8B-B14F-4D97-AF65-F5344CB8AC3E}">
        <p14:creationId xmlns:p14="http://schemas.microsoft.com/office/powerpoint/2010/main" val="1329389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#12-07 </a:t>
            </a:r>
            <a:r>
              <a:rPr lang="ko-KR" altLang="en-US" dirty="0" smtClean="0"/>
              <a:t>화씨</a:t>
            </a:r>
            <a:r>
              <a:rPr lang="en-US" altLang="ko-KR" dirty="0" smtClean="0"/>
              <a:t>-</a:t>
            </a:r>
            <a:r>
              <a:rPr lang="ko-KR" altLang="en-US" dirty="0" smtClean="0"/>
              <a:t>섭씨 </a:t>
            </a:r>
            <a:r>
              <a:rPr lang="ko-KR" altLang="en-US" dirty="0"/>
              <a:t>온도 </a:t>
            </a:r>
            <a:r>
              <a:rPr lang="ko-KR" altLang="en-US" dirty="0" smtClean="0"/>
              <a:t>변환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사용자로부터 화씨 또는 섭씨 온도를 입력 받고 변환해서 보여주는 프로그램 작성</a:t>
            </a:r>
            <a:endParaRPr lang="en-US" altLang="ko-KR" dirty="0" smtClean="0"/>
          </a:p>
          <a:p>
            <a:r>
              <a:rPr lang="ko-KR" altLang="en-US" dirty="0" smtClean="0"/>
              <a:t>화씨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섭씨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온도 </a:t>
            </a:r>
            <a:r>
              <a:rPr lang="en-US" altLang="ko-KR" dirty="0" smtClean="0">
                <a:sym typeface="Wingdings" panose="05000000000000000000" pitchFamily="2" charset="2"/>
              </a:rPr>
              <a:t>– 32) * 5 / 9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섭씨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화씨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온도 </a:t>
            </a:r>
            <a:r>
              <a:rPr lang="en-US" altLang="ko-KR" dirty="0" smtClean="0">
                <a:sym typeface="Wingdings" panose="05000000000000000000" pitchFamily="2" charset="2"/>
              </a:rPr>
              <a:t>* 9) / 5 + 32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입력은 먼저 화씨인지 </a:t>
            </a:r>
            <a:r>
              <a:rPr lang="en-US" altLang="ko-KR" dirty="0" smtClean="0">
                <a:sym typeface="Wingdings" panose="05000000000000000000" pitchFamily="2" charset="2"/>
              </a:rPr>
              <a:t>('F') </a:t>
            </a:r>
            <a:r>
              <a:rPr lang="ko-KR" altLang="en-US" dirty="0" smtClean="0">
                <a:sym typeface="Wingdings" panose="05000000000000000000" pitchFamily="2" charset="2"/>
              </a:rPr>
              <a:t>또는 섭씨인지 </a:t>
            </a:r>
            <a:r>
              <a:rPr lang="en-US" altLang="ko-KR" dirty="0" smtClean="0">
                <a:sym typeface="Wingdings" panose="05000000000000000000" pitchFamily="2" charset="2"/>
              </a:rPr>
              <a:t>('C')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 err="1" smtClean="0">
                <a:sym typeface="Wingdings" panose="05000000000000000000" pitchFamily="2" charset="2"/>
              </a:rPr>
              <a:t>입력받고</a:t>
            </a:r>
            <a:r>
              <a:rPr lang="ko-KR" altLang="en-US" dirty="0" smtClean="0">
                <a:sym typeface="Wingdings" panose="05000000000000000000" pitchFamily="2" charset="2"/>
              </a:rPr>
              <a:t> 그 후에 다시 온도를 숫자로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입력받음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사용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919607" y="5576657"/>
            <a:ext cx="9482742" cy="10156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dirty="0" smtClean="0">
                <a:latin typeface="Consolas" panose="020B0609020204030204" pitchFamily="49" charset="0"/>
              </a:rPr>
              <a:t>섭씨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</a:t>
            </a:r>
            <a:r>
              <a:rPr kumimoji="0" lang="ko-KR" altLang="en-US" sz="2000" dirty="0" smtClean="0">
                <a:latin typeface="Consolas" panose="020B0609020204030204" pitchFamily="49" charset="0"/>
              </a:rPr>
              <a:t>또는 화씨인지 입력하시오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(C </a:t>
            </a:r>
            <a:r>
              <a:rPr kumimoji="0"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F): F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2000" dirty="0" smtClean="0">
                <a:latin typeface="Consolas" panose="020B0609020204030204" pitchFamily="49" charset="0"/>
              </a:rPr>
              <a:t>온도를 입력하세요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: 78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78F </a:t>
            </a:r>
            <a:r>
              <a:rPr kumimoji="0" lang="en-US" altLang="ko-KR" sz="20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25.56</a:t>
            </a:r>
            <a:endParaRPr kumimoji="0"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2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#10-04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45573" y="1237278"/>
            <a:ext cx="5081436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>
                <a:latin typeface="Consolas" panose="020B0609020204030204" pitchFamily="49" charset="0"/>
              </a:rPr>
              <a:t>def</a:t>
            </a: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err="1">
                <a:latin typeface="Consolas" panose="020B0609020204030204" pitchFamily="49" charset="0"/>
              </a:rPr>
              <a:t>giyuk</a:t>
            </a:r>
            <a:r>
              <a:rPr kumimoji="0" lang="en-US" altLang="ko-KR" dirty="0">
                <a:latin typeface="Consolas" panose="020B0609020204030204" pitchFamily="49" charset="0"/>
              </a:rPr>
              <a:t>(t, size):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</a:t>
            </a:r>
            <a:r>
              <a:rPr kumimoji="0" lang="en-US" altLang="ko-KR" dirty="0" err="1">
                <a:latin typeface="Consolas" panose="020B0609020204030204" pitchFamily="49" charset="0"/>
              </a:rPr>
              <a:t>t.fd</a:t>
            </a:r>
            <a:r>
              <a:rPr kumimoji="0" lang="en-US" altLang="ko-KR" dirty="0">
                <a:latin typeface="Consolas" panose="020B0609020204030204" pitchFamily="49" charset="0"/>
              </a:rPr>
              <a:t>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</a:t>
            </a:r>
            <a:r>
              <a:rPr kumimoji="0" lang="en-US" altLang="ko-KR" dirty="0" err="1">
                <a:latin typeface="Consolas" panose="020B0609020204030204" pitchFamily="49" charset="0"/>
              </a:rPr>
              <a:t>t.right</a:t>
            </a:r>
            <a:r>
              <a:rPr kumimoji="0" lang="en-US" altLang="ko-KR" dirty="0">
                <a:latin typeface="Consolas" panose="020B0609020204030204" pitchFamily="49" charset="0"/>
              </a:rPr>
              <a:t>(90)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</a:t>
            </a:r>
            <a:r>
              <a:rPr kumimoji="0" lang="en-US" altLang="ko-KR" dirty="0" err="1">
                <a:latin typeface="Consolas" panose="020B0609020204030204" pitchFamily="49" charset="0"/>
              </a:rPr>
              <a:t>t.fd</a:t>
            </a:r>
            <a:r>
              <a:rPr kumimoji="0" lang="en-US" altLang="ko-KR" dirty="0">
                <a:latin typeface="Consolas" panose="020B0609020204030204" pitchFamily="49" charset="0"/>
              </a:rPr>
              <a:t>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>
                <a:latin typeface="Consolas" panose="020B0609020204030204" pitchFamily="49" charset="0"/>
              </a:rPr>
              <a:t>giyukBackHome</a:t>
            </a:r>
            <a:r>
              <a:rPr kumimoji="0" lang="en-US" altLang="ko-KR" dirty="0">
                <a:latin typeface="Consolas" panose="020B0609020204030204" pitchFamily="49" charset="0"/>
              </a:rPr>
              <a:t>(t, size):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</a:t>
            </a:r>
            <a:r>
              <a:rPr kumimoji="0" lang="en-US" altLang="ko-KR" dirty="0" err="1">
                <a:latin typeface="Consolas" panose="020B0609020204030204" pitchFamily="49" charset="0"/>
              </a:rPr>
              <a:t>oldpos</a:t>
            </a:r>
            <a:r>
              <a:rPr kumimoji="0" lang="en-US" altLang="ko-KR" dirty="0">
                <a:latin typeface="Consolas" panose="020B0609020204030204" pitchFamily="49" charset="0"/>
              </a:rPr>
              <a:t> = </a:t>
            </a:r>
            <a:r>
              <a:rPr kumimoji="0" lang="en-US" altLang="ko-KR" dirty="0" err="1">
                <a:latin typeface="Consolas" panose="020B0609020204030204" pitchFamily="49" charset="0"/>
              </a:rPr>
              <a:t>t.pos</a:t>
            </a:r>
            <a:r>
              <a:rPr kumimoji="0" lang="en-US" altLang="ko-KR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</a:t>
            </a:r>
            <a:r>
              <a:rPr kumimoji="0" lang="en-US" altLang="ko-KR" dirty="0" err="1">
                <a:latin typeface="Consolas" panose="020B0609020204030204" pitchFamily="49" charset="0"/>
              </a:rPr>
              <a:t>oldheading</a:t>
            </a:r>
            <a:r>
              <a:rPr kumimoji="0" lang="en-US" altLang="ko-KR" dirty="0">
                <a:latin typeface="Consolas" panose="020B0609020204030204" pitchFamily="49" charset="0"/>
              </a:rPr>
              <a:t> = </a:t>
            </a:r>
            <a:r>
              <a:rPr kumimoji="0" lang="en-US" altLang="ko-KR" dirty="0" err="1">
                <a:latin typeface="Consolas" panose="020B0609020204030204" pitchFamily="49" charset="0"/>
              </a:rPr>
              <a:t>t.heading</a:t>
            </a:r>
            <a:r>
              <a:rPr kumimoji="0" lang="en-US" altLang="ko-KR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</a:t>
            </a:r>
            <a:r>
              <a:rPr kumimoji="0" lang="en-US" altLang="ko-KR" dirty="0" err="1">
                <a:latin typeface="Consolas" panose="020B0609020204030204" pitchFamily="49" charset="0"/>
              </a:rPr>
              <a:t>giyuk</a:t>
            </a:r>
            <a:r>
              <a:rPr kumimoji="0" lang="en-US" altLang="ko-KR" dirty="0">
                <a:latin typeface="Consolas" panose="020B0609020204030204" pitchFamily="49" charset="0"/>
              </a:rPr>
              <a:t>(t, 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</a:t>
            </a:r>
            <a:r>
              <a:rPr kumimoji="0" lang="en-US" altLang="ko-KR" dirty="0" err="1">
                <a:latin typeface="Consolas" panose="020B0609020204030204" pitchFamily="49" charset="0"/>
              </a:rPr>
              <a:t>t.penup</a:t>
            </a:r>
            <a:r>
              <a:rPr kumimoji="0" lang="en-US" altLang="ko-KR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</a:t>
            </a:r>
            <a:r>
              <a:rPr kumimoji="0" lang="en-US" altLang="ko-KR" dirty="0" err="1">
                <a:latin typeface="Consolas" panose="020B0609020204030204" pitchFamily="49" charset="0"/>
              </a:rPr>
              <a:t>t.setpos</a:t>
            </a:r>
            <a:r>
              <a:rPr kumimoji="0" lang="en-US" altLang="ko-KR" dirty="0">
                <a:latin typeface="Consolas" panose="020B0609020204030204" pitchFamily="49" charset="0"/>
              </a:rPr>
              <a:t>(</a:t>
            </a:r>
            <a:r>
              <a:rPr kumimoji="0" lang="en-US" altLang="ko-KR" dirty="0" err="1">
                <a:latin typeface="Consolas" panose="020B0609020204030204" pitchFamily="49" charset="0"/>
              </a:rPr>
              <a:t>oldpos</a:t>
            </a:r>
            <a:r>
              <a:rPr kumimoji="0" lang="en-US" altLang="ko-KR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</a:t>
            </a:r>
            <a:r>
              <a:rPr kumimoji="0" lang="en-US" altLang="ko-KR" dirty="0" err="1">
                <a:latin typeface="Consolas" panose="020B0609020204030204" pitchFamily="49" charset="0"/>
              </a:rPr>
              <a:t>t.setheading</a:t>
            </a:r>
            <a:r>
              <a:rPr kumimoji="0" lang="en-US" altLang="ko-KR" dirty="0">
                <a:latin typeface="Consolas" panose="020B0609020204030204" pitchFamily="49" charset="0"/>
              </a:rPr>
              <a:t>(</a:t>
            </a:r>
            <a:r>
              <a:rPr kumimoji="0" lang="en-US" altLang="ko-KR" dirty="0" err="1">
                <a:latin typeface="Consolas" panose="020B0609020204030204" pitchFamily="49" charset="0"/>
              </a:rPr>
              <a:t>oldheading</a:t>
            </a:r>
            <a:r>
              <a:rPr kumimoji="0" lang="en-US" altLang="ko-KR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   </a:t>
            </a:r>
            <a:r>
              <a:rPr kumimoji="0" lang="en-US" altLang="ko-KR" dirty="0" err="1">
                <a:latin typeface="Consolas" panose="020B0609020204030204" pitchFamily="49" charset="0"/>
              </a:rPr>
              <a:t>t.pendown</a:t>
            </a:r>
            <a:r>
              <a:rPr kumimoji="0" lang="en-US" altLang="ko-KR" dirty="0">
                <a:latin typeface="Consolas" panose="020B0609020204030204" pitchFamily="49" charset="0"/>
              </a:rPr>
              <a:t>()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5441659" y="1237278"/>
            <a:ext cx="5749255" cy="52629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import turtle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win = </a:t>
            </a:r>
            <a:r>
              <a:rPr kumimoji="0" lang="en-US" altLang="ko-KR" dirty="0" err="1">
                <a:latin typeface="Consolas" panose="020B0609020204030204" pitchFamily="49" charset="0"/>
              </a:rPr>
              <a:t>turtle.Screen</a:t>
            </a:r>
            <a:r>
              <a:rPr kumimoji="0" lang="en-US" altLang="ko-KR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 = </a:t>
            </a:r>
            <a:r>
              <a:rPr kumimoji="0" lang="en-US" altLang="ko-KR" dirty="0" err="1">
                <a:latin typeface="Consolas" panose="020B0609020204030204" pitchFamily="49" charset="0"/>
              </a:rPr>
              <a:t>turtle.Turtle</a:t>
            </a:r>
            <a:r>
              <a:rPr kumimoji="0" lang="en-US" altLang="ko-KR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>
                <a:latin typeface="Consolas" panose="020B0609020204030204" pitchFamily="49" charset="0"/>
              </a:rPr>
              <a:t>turnby</a:t>
            </a:r>
            <a:r>
              <a:rPr kumimoji="0" lang="en-US" altLang="ko-KR" dirty="0">
                <a:latin typeface="Consolas" panose="020B0609020204030204" pitchFamily="49" charset="0"/>
              </a:rPr>
              <a:t> = 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>
                <a:latin typeface="Consolas" panose="020B0609020204030204" pitchFamily="49" charset="0"/>
              </a:rPr>
              <a:t>giyukBackHome</a:t>
            </a:r>
            <a:r>
              <a:rPr kumimoji="0" lang="en-US" altLang="ko-KR" dirty="0">
                <a:latin typeface="Consolas" panose="020B0609020204030204" pitchFamily="49" charset="0"/>
              </a:rPr>
              <a:t>(t1, 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>
                <a:latin typeface="Consolas" panose="020B0609020204030204" pitchFamily="49" charset="0"/>
              </a:rPr>
              <a:t>turnby</a:t>
            </a:r>
            <a:r>
              <a:rPr kumimoji="0" lang="en-US" altLang="ko-KR" dirty="0">
                <a:latin typeface="Consolas" panose="020B0609020204030204" pitchFamily="49" charset="0"/>
              </a:rPr>
              <a:t> += 45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t1.right(</a:t>
            </a:r>
            <a:r>
              <a:rPr kumimoji="0" lang="en-US" altLang="ko-KR" dirty="0" err="1">
                <a:latin typeface="Consolas" panose="020B0609020204030204" pitchFamily="49" charset="0"/>
              </a:rPr>
              <a:t>turnby</a:t>
            </a:r>
            <a:r>
              <a:rPr kumimoji="0" lang="en-US" altLang="ko-KR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>
                <a:latin typeface="Consolas" panose="020B0609020204030204" pitchFamily="49" charset="0"/>
              </a:rPr>
              <a:t>giyukBackHome</a:t>
            </a:r>
            <a:r>
              <a:rPr kumimoji="0" lang="en-US" altLang="ko-KR" dirty="0">
                <a:latin typeface="Consolas" panose="020B0609020204030204" pitchFamily="49" charset="0"/>
              </a:rPr>
              <a:t>(t1, 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>
                <a:latin typeface="Consolas" panose="020B0609020204030204" pitchFamily="49" charset="0"/>
              </a:rPr>
              <a:t>turnby</a:t>
            </a:r>
            <a:r>
              <a:rPr kumimoji="0" lang="en-US" altLang="ko-KR" dirty="0">
                <a:latin typeface="Consolas" panose="020B0609020204030204" pitchFamily="49" charset="0"/>
              </a:rPr>
              <a:t> += 45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t1.right(</a:t>
            </a:r>
            <a:r>
              <a:rPr kumimoji="0" lang="en-US" altLang="ko-KR" dirty="0" err="1">
                <a:latin typeface="Consolas" panose="020B0609020204030204" pitchFamily="49" charset="0"/>
              </a:rPr>
              <a:t>turnby</a:t>
            </a:r>
            <a:r>
              <a:rPr kumimoji="0" lang="en-US" altLang="ko-KR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>
                <a:latin typeface="Consolas" panose="020B0609020204030204" pitchFamily="49" charset="0"/>
              </a:rPr>
              <a:t>giyukBackHome</a:t>
            </a:r>
            <a:r>
              <a:rPr kumimoji="0" lang="en-US" altLang="ko-KR" dirty="0">
                <a:latin typeface="Consolas" panose="020B0609020204030204" pitchFamily="49" charset="0"/>
              </a:rPr>
              <a:t>(t1, 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…   # </a:t>
            </a:r>
            <a:r>
              <a:rPr kumimoji="0" lang="ko-KR" altLang="en-US" dirty="0" err="1" smtClean="0">
                <a:latin typeface="Consolas" panose="020B0609020204030204" pitchFamily="49" charset="0"/>
              </a:rPr>
              <a:t>윗</a:t>
            </a:r>
            <a:r>
              <a:rPr kumimoji="0" lang="ko-KR" altLang="en-US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3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줄의 코드를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5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번 추가 반복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win.exitonclick</a:t>
            </a:r>
            <a:r>
              <a:rPr kumimoji="0" lang="en-US" altLang="ko-KR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455155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#12-07 </a:t>
            </a:r>
            <a:r>
              <a:rPr lang="ko-KR" altLang="en-US" dirty="0"/>
              <a:t>화씨</a:t>
            </a:r>
            <a:r>
              <a:rPr lang="en-US" altLang="ko-KR" dirty="0"/>
              <a:t>-</a:t>
            </a:r>
            <a:r>
              <a:rPr lang="ko-KR" altLang="en-US" dirty="0"/>
              <a:t>섭씨 온도 변환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11604" y="1268413"/>
            <a:ext cx="10413534" cy="317009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err="1" smtClean="0">
                <a:latin typeface="Consolas" panose="020B0609020204030204" pitchFamily="49" charset="0"/>
              </a:rPr>
              <a:t>sel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= input("</a:t>
            </a:r>
            <a:r>
              <a:rPr kumimoji="0" lang="ko-KR" altLang="en-US" sz="2000" dirty="0" smtClean="0">
                <a:latin typeface="Consolas" panose="020B0609020204030204" pitchFamily="49" charset="0"/>
              </a:rPr>
              <a:t>섭씨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</a:t>
            </a:r>
            <a:r>
              <a:rPr kumimoji="0" lang="ko-KR" altLang="en-US" sz="2000" dirty="0">
                <a:latin typeface="Consolas" panose="020B0609020204030204" pitchFamily="49" charset="0"/>
              </a:rPr>
              <a:t>또는 화씨인지 입력하시오 </a:t>
            </a:r>
            <a:r>
              <a:rPr kumimoji="0" lang="en-US" altLang="ko-KR" sz="2000" dirty="0">
                <a:latin typeface="Consolas" panose="020B0609020204030204" pitchFamily="49" charset="0"/>
              </a:rPr>
              <a:t>(C </a:t>
            </a:r>
            <a:r>
              <a:rPr kumimoji="0" lang="ko-KR" altLang="en-US" sz="2000" dirty="0">
                <a:latin typeface="Consolas" panose="020B0609020204030204" pitchFamily="49" charset="0"/>
              </a:rPr>
              <a:t>또는 </a:t>
            </a:r>
            <a:r>
              <a:rPr kumimoji="0" lang="en-US" altLang="ko-KR" sz="2000" dirty="0">
                <a:latin typeface="Consolas" panose="020B0609020204030204" pitchFamily="49" charset="0"/>
              </a:rPr>
              <a:t>F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): 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temp = input("</a:t>
            </a:r>
            <a:r>
              <a:rPr kumimoji="0" lang="ko-KR" altLang="en-US" sz="2000" dirty="0" smtClean="0">
                <a:latin typeface="Consolas" panose="020B0609020204030204" pitchFamily="49" charset="0"/>
              </a:rPr>
              <a:t>온도를 </a:t>
            </a:r>
            <a:r>
              <a:rPr kumimoji="0" lang="ko-KR" altLang="en-US" sz="2000" dirty="0">
                <a:latin typeface="Consolas" panose="020B0609020204030204" pitchFamily="49" charset="0"/>
              </a:rPr>
              <a:t>입력하세요</a:t>
            </a:r>
            <a:r>
              <a:rPr kumimoji="0" lang="en-US" altLang="ko-KR" sz="2000" dirty="0">
                <a:latin typeface="Consolas" panose="020B0609020204030204" pitchFamily="49" charset="0"/>
              </a:rPr>
              <a:t>: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temperature =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int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(temp)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if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sel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== 'F':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latin typeface="Consolas" panose="020B0609020204030204" pitchFamily="49" charset="0"/>
              </a:rPr>
              <a:t>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res = (</a:t>
            </a:r>
            <a:r>
              <a:rPr kumimoji="0" lang="en-US" altLang="ko-KR" sz="2000" dirty="0">
                <a:latin typeface="Consolas" panose="020B0609020204030204" pitchFamily="49" charset="0"/>
              </a:rPr>
              <a:t>temperature -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32) * 5 / 9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err="1" smtClean="0">
                <a:latin typeface="Consolas" panose="020B0609020204030204" pitchFamily="49" charset="0"/>
              </a:rPr>
              <a:t>elif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sel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== 'C':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latin typeface="Consolas" panose="020B0609020204030204" pitchFamily="49" charset="0"/>
              </a:rPr>
              <a:t>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res = temperature * 9 / 5 + 32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else: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latin typeface="Consolas" panose="020B0609020204030204" pitchFamily="49" charset="0"/>
              </a:rPr>
              <a:t>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print("</a:t>
            </a:r>
            <a:r>
              <a:rPr kumimoji="0" lang="ko-KR" altLang="en-US" sz="2000" dirty="0" smtClean="0">
                <a:latin typeface="Consolas" panose="020B0609020204030204" pitchFamily="49" charset="0"/>
              </a:rPr>
              <a:t>선택은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F</a:t>
            </a:r>
            <a:r>
              <a:rPr kumimoji="0" lang="ko-KR" altLang="en-US" sz="2000" dirty="0" smtClean="0">
                <a:latin typeface="Consolas" panose="020B0609020204030204" pitchFamily="49" charset="0"/>
              </a:rPr>
              <a:t>또는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C</a:t>
            </a:r>
            <a:r>
              <a:rPr kumimoji="0" lang="ko-KR" altLang="en-US" sz="2000" dirty="0" smtClean="0">
                <a:latin typeface="Consolas" panose="020B0609020204030204" pitchFamily="49" charset="0"/>
              </a:rPr>
              <a:t>이어야 합니다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.")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print("{0:d}{1:s}</a:t>
            </a:r>
            <a:r>
              <a:rPr kumimoji="0" lang="ko-KR" altLang="en-US" sz="2000" dirty="0" smtClean="0">
                <a:latin typeface="Consolas" panose="020B0609020204030204" pitchFamily="49" charset="0"/>
              </a:rPr>
              <a:t>를 변환하면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{2:.2f}</a:t>
            </a:r>
            <a:r>
              <a:rPr kumimoji="0" lang="ko-KR" altLang="en-US" sz="2000" dirty="0" smtClean="0">
                <a:latin typeface="Consolas" panose="020B0609020204030204" pitchFamily="49" charset="0"/>
              </a:rPr>
              <a:t>입니다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".format(temperature,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sel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, res))</a:t>
            </a:r>
            <a:endParaRPr kumimoji="0"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21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#12-08 </a:t>
            </a:r>
            <a:r>
              <a:rPr lang="ko-KR" altLang="en-US" dirty="0" smtClean="0"/>
              <a:t>구구단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구구단을 출력하는 프로그램 작성</a:t>
            </a:r>
            <a:endParaRPr lang="en-US" altLang="ko-KR" dirty="0" smtClean="0"/>
          </a:p>
          <a:p>
            <a:r>
              <a:rPr lang="ko-KR" altLang="en-US" dirty="0" smtClean="0"/>
              <a:t>구구단은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단부터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단까지 아래 그림처럼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10" y="2322919"/>
            <a:ext cx="83534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8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#12-08 </a:t>
            </a:r>
            <a:r>
              <a:rPr lang="ko-KR" altLang="en-US" dirty="0"/>
              <a:t>구구단 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11604" y="1268413"/>
            <a:ext cx="7024381" cy="10156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 smtClean="0">
                <a:latin typeface="Consolas" panose="020B0609020204030204" pitchFamily="49" charset="0"/>
              </a:rPr>
              <a:t>for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in range(9, 0, -1):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latin typeface="Consolas" panose="020B0609020204030204" pitchFamily="49" charset="0"/>
              </a:rPr>
              <a:t>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for j in range(1, 10):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000" dirty="0">
                <a:latin typeface="Consolas" panose="020B0609020204030204" pitchFamily="49" charset="0"/>
              </a:rPr>
              <a:t> 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  print("\t{0}x{1}={2:2d}".format(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, j, </a:t>
            </a:r>
            <a:r>
              <a:rPr kumimoji="0" lang="en-US" altLang="ko-KR" sz="2000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sz="2000" dirty="0" smtClean="0">
                <a:latin typeface="Consolas" panose="020B0609020204030204" pitchFamily="49" charset="0"/>
              </a:rPr>
              <a:t> * j)</a:t>
            </a:r>
            <a:endParaRPr kumimoji="0" lang="en-US" altLang="ko-KR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335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과제 </a:t>
            </a:r>
            <a:r>
              <a:rPr lang="en-US" altLang="ko-KR" dirty="0" smtClean="0"/>
              <a:t>#08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11344712" cy="4862512"/>
          </a:xfrm>
        </p:spPr>
        <p:txBody>
          <a:bodyPr/>
          <a:lstStyle/>
          <a:p>
            <a:r>
              <a:rPr lang="en-US" altLang="ko-KR" dirty="0" smtClean="0"/>
              <a:t>BMI </a:t>
            </a:r>
            <a:r>
              <a:rPr lang="ko-KR" altLang="en-US" dirty="0" smtClean="0"/>
              <a:t>계산하는 프로그램 작성 </a:t>
            </a:r>
            <a:endParaRPr lang="en-US" altLang="ko-KR" dirty="0"/>
          </a:p>
          <a:p>
            <a:r>
              <a:rPr lang="ko-KR" altLang="en-US" dirty="0" smtClean="0"/>
              <a:t>사용자로부터 몸무게와 신장 입력 받을 것</a:t>
            </a:r>
            <a:endParaRPr lang="en-US" altLang="ko-KR" dirty="0" smtClean="0"/>
          </a:p>
          <a:p>
            <a:r>
              <a:rPr lang="en-US" altLang="ko-KR" dirty="0" smtClean="0"/>
              <a:t>BMI </a:t>
            </a:r>
            <a:r>
              <a:rPr lang="ko-KR" altLang="en-US" dirty="0" smtClean="0"/>
              <a:t>계산 및 결과 값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함수로 만들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매개변수는 몸무게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BMI = </a:t>
            </a:r>
            <a:r>
              <a:rPr lang="ko-KR" altLang="en-US" dirty="0" smtClean="0"/>
              <a:t>몸무게 </a:t>
            </a:r>
            <a:r>
              <a:rPr lang="en-US" altLang="ko-KR" dirty="0" smtClean="0"/>
              <a:t>/ (</a:t>
            </a:r>
            <a:r>
              <a:rPr lang="ko-KR" altLang="en-US" dirty="0" smtClean="0"/>
              <a:t>신장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신장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몸무게는 </a:t>
            </a:r>
            <a:r>
              <a:rPr lang="en-US" altLang="ko-KR" dirty="0" smtClean="0"/>
              <a:t>kg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신장은 </a:t>
            </a:r>
            <a:r>
              <a:rPr lang="en-US" altLang="ko-KR" dirty="0" smtClean="0"/>
              <a:t>m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BMI &lt; 18.5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저체중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18.5 &lt;= BMI &lt; 23  </a:t>
            </a:r>
            <a:r>
              <a:rPr lang="ko-KR" altLang="en-US" dirty="0" smtClean="0">
                <a:sym typeface="Wingdings" panose="05000000000000000000" pitchFamily="2" charset="2"/>
              </a:rPr>
              <a:t>정상체중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23 &lt;= BMI &lt; 25  </a:t>
            </a:r>
            <a:r>
              <a:rPr lang="ko-KR" altLang="en-US" dirty="0" smtClean="0">
                <a:sym typeface="Wingdings" panose="05000000000000000000" pitchFamily="2" charset="2"/>
              </a:rPr>
              <a:t>위험체중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25 &lt;= BMI &lt; 30  </a:t>
            </a:r>
            <a:r>
              <a:rPr lang="ko-KR" altLang="en-US" dirty="0" smtClean="0">
                <a:sym typeface="Wingdings" panose="05000000000000000000" pitchFamily="2" charset="2"/>
              </a:rPr>
              <a:t>비만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30 &lt;= BMI &lt; 40  </a:t>
            </a:r>
            <a:r>
              <a:rPr lang="ko-KR" altLang="en-US" dirty="0" smtClean="0">
                <a:sym typeface="Wingdings" panose="05000000000000000000" pitchFamily="2" charset="2"/>
              </a:rPr>
              <a:t>비만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단계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BMI &gt;= 40  </a:t>
            </a:r>
            <a:r>
              <a:rPr lang="ko-KR" altLang="en-US" dirty="0" smtClean="0">
                <a:sym typeface="Wingdings" panose="05000000000000000000" pitchFamily="2" charset="2"/>
              </a:rPr>
              <a:t>비만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단계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밖의 경우 </a:t>
            </a:r>
            <a:r>
              <a:rPr lang="en-US" altLang="ko-KR" dirty="0" smtClean="0">
                <a:sym typeface="Wingdings" panose="05000000000000000000" pitchFamily="2" charset="2"/>
              </a:rPr>
              <a:t> "</a:t>
            </a:r>
            <a:r>
              <a:rPr lang="ko-KR" altLang="en-US" dirty="0" smtClean="0">
                <a:sym typeface="Wingdings" panose="05000000000000000000" pitchFamily="2" charset="2"/>
              </a:rPr>
              <a:t>오류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3806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#</a:t>
            </a:r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1000</a:t>
            </a:r>
            <a:r>
              <a:rPr lang="ko-KR" altLang="en-US" dirty="0" smtClean="0"/>
              <a:t>이하의 수 가운데</a:t>
            </a:r>
            <a:r>
              <a:rPr lang="en-US" altLang="ko-KR" dirty="0" smtClean="0"/>
              <a:t> 3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배수의 </a:t>
            </a:r>
            <a:r>
              <a:rPr lang="ko-KR" altLang="en-US" smtClean="0"/>
              <a:t>합계를 구해서 출력하는 프로그램을 작성할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3, 5, 6, 9, 10, 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21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00132" y="1268413"/>
            <a:ext cx="5282268" cy="4862512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#10-04</a:t>
            </a:r>
            <a:r>
              <a:rPr lang="ko-KR" altLang="en-US" dirty="0" smtClean="0"/>
              <a:t>코드를 확인해보면 처음에 그렸던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'</a:t>
            </a:r>
            <a:r>
              <a:rPr lang="ko-KR" altLang="en-US" dirty="0" smtClean="0"/>
              <a:t>자를 제외하고 </a:t>
            </a:r>
            <a:r>
              <a:rPr lang="en-US" altLang="ko-KR" dirty="0" smtClean="0"/>
              <a:t>45</a:t>
            </a:r>
            <a:r>
              <a:rPr lang="ko-KR" altLang="en-US" dirty="0" smtClean="0"/>
              <a:t>도씩 돌려가면서 다시 </a:t>
            </a:r>
            <a:r>
              <a:rPr lang="en-US" altLang="ko-KR" dirty="0" smtClean="0"/>
              <a:t>'</a:t>
            </a:r>
            <a:r>
              <a:rPr lang="ko-KR" altLang="en-US" dirty="0" err="1" smtClean="0"/>
              <a:t>ㄱ</a:t>
            </a:r>
            <a:r>
              <a:rPr lang="en-US" altLang="ko-KR" dirty="0" smtClean="0"/>
              <a:t>'</a:t>
            </a:r>
            <a:r>
              <a:rPr lang="ko-KR" altLang="en-US" dirty="0" smtClean="0"/>
              <a:t>자를 그리는 코드가 </a:t>
            </a:r>
            <a:r>
              <a:rPr lang="en-US" altLang="ko-KR" dirty="0" smtClean="0"/>
              <a:t>7</a:t>
            </a:r>
            <a:r>
              <a:rPr lang="ko-KR" altLang="en-US" dirty="0" smtClean="0"/>
              <a:t>회 반복되고 있음</a:t>
            </a:r>
            <a:endParaRPr lang="en-US" altLang="ko-KR" dirty="0" smtClean="0"/>
          </a:p>
          <a:p>
            <a:r>
              <a:rPr lang="ko-KR" altLang="en-US" dirty="0" smtClean="0"/>
              <a:t>이렇게 반복되는 코드들을 쓰는 것은 프로그래머에게는 비효율적인 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에러 </a:t>
            </a:r>
            <a:r>
              <a:rPr lang="ko-KR" altLang="en-US" dirty="0" err="1" smtClean="0"/>
              <a:t>발생율도</a:t>
            </a:r>
            <a:r>
              <a:rPr lang="ko-KR" altLang="en-US" dirty="0" smtClean="0"/>
              <a:t> 높음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반복적인 작업을 수월하게 할 수 있는 방법이 필요함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46745" y="1268413"/>
            <a:ext cx="5749255" cy="52629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import turtle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win = </a:t>
            </a:r>
            <a:r>
              <a:rPr kumimoji="0" lang="en-US" altLang="ko-KR" dirty="0" err="1">
                <a:latin typeface="Consolas" panose="020B0609020204030204" pitchFamily="49" charset="0"/>
              </a:rPr>
              <a:t>turtle.Screen</a:t>
            </a:r>
            <a:r>
              <a:rPr kumimoji="0" lang="en-US" altLang="ko-KR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 = </a:t>
            </a:r>
            <a:r>
              <a:rPr kumimoji="0" lang="en-US" altLang="ko-KR" dirty="0" err="1">
                <a:latin typeface="Consolas" panose="020B0609020204030204" pitchFamily="49" charset="0"/>
              </a:rPr>
              <a:t>turtle.Turtle</a:t>
            </a:r>
            <a:r>
              <a:rPr kumimoji="0" lang="en-US" altLang="ko-KR" dirty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>
                <a:latin typeface="Consolas" panose="020B0609020204030204" pitchFamily="49" charset="0"/>
              </a:rPr>
              <a:t>turnby</a:t>
            </a:r>
            <a:r>
              <a:rPr kumimoji="0" lang="en-US" altLang="ko-KR" dirty="0">
                <a:latin typeface="Consolas" panose="020B0609020204030204" pitchFamily="49" charset="0"/>
              </a:rPr>
              <a:t> = 0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>
                <a:latin typeface="Consolas" panose="020B0609020204030204" pitchFamily="49" charset="0"/>
              </a:rPr>
              <a:t>giyukBackHome</a:t>
            </a:r>
            <a:r>
              <a:rPr kumimoji="0" lang="en-US" altLang="ko-KR" dirty="0">
                <a:latin typeface="Consolas" panose="020B0609020204030204" pitchFamily="49" charset="0"/>
              </a:rPr>
              <a:t>(t1, 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>
                <a:latin typeface="Consolas" panose="020B0609020204030204" pitchFamily="49" charset="0"/>
              </a:rPr>
              <a:t>turnby</a:t>
            </a:r>
            <a:r>
              <a:rPr kumimoji="0" lang="en-US" altLang="ko-KR" dirty="0">
                <a:latin typeface="Consolas" panose="020B0609020204030204" pitchFamily="49" charset="0"/>
              </a:rPr>
              <a:t> += 45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t1.right(</a:t>
            </a:r>
            <a:r>
              <a:rPr kumimoji="0" lang="en-US" altLang="ko-KR" dirty="0" err="1">
                <a:latin typeface="Consolas" panose="020B0609020204030204" pitchFamily="49" charset="0"/>
              </a:rPr>
              <a:t>turnby</a:t>
            </a:r>
            <a:r>
              <a:rPr kumimoji="0" lang="en-US" altLang="ko-KR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>
                <a:latin typeface="Consolas" panose="020B0609020204030204" pitchFamily="49" charset="0"/>
              </a:rPr>
              <a:t>giyukBackHome</a:t>
            </a:r>
            <a:r>
              <a:rPr kumimoji="0" lang="en-US" altLang="ko-KR" dirty="0">
                <a:latin typeface="Consolas" panose="020B0609020204030204" pitchFamily="49" charset="0"/>
              </a:rPr>
              <a:t>(t1, 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>
                <a:latin typeface="Consolas" panose="020B0609020204030204" pitchFamily="49" charset="0"/>
              </a:rPr>
              <a:t>turnby</a:t>
            </a:r>
            <a:r>
              <a:rPr kumimoji="0" lang="en-US" altLang="ko-KR" dirty="0">
                <a:latin typeface="Consolas" panose="020B0609020204030204" pitchFamily="49" charset="0"/>
              </a:rPr>
              <a:t> += 45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t1.right(</a:t>
            </a:r>
            <a:r>
              <a:rPr kumimoji="0" lang="en-US" altLang="ko-KR" dirty="0" err="1">
                <a:latin typeface="Consolas" panose="020B0609020204030204" pitchFamily="49" charset="0"/>
              </a:rPr>
              <a:t>turnby</a:t>
            </a:r>
            <a:r>
              <a:rPr kumimoji="0" lang="en-US" altLang="ko-KR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>
                <a:latin typeface="Consolas" panose="020B0609020204030204" pitchFamily="49" charset="0"/>
              </a:rPr>
              <a:t>giyukBackHome</a:t>
            </a:r>
            <a:r>
              <a:rPr kumimoji="0" lang="en-US" altLang="ko-KR" dirty="0">
                <a:latin typeface="Consolas" panose="020B0609020204030204" pitchFamily="49" charset="0"/>
              </a:rPr>
              <a:t>(t1, 100)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…   # </a:t>
            </a:r>
            <a:r>
              <a:rPr kumimoji="0" lang="ko-KR" altLang="en-US" dirty="0" err="1" smtClean="0">
                <a:latin typeface="Consolas" panose="020B0609020204030204" pitchFamily="49" charset="0"/>
              </a:rPr>
              <a:t>윗</a:t>
            </a:r>
            <a:r>
              <a:rPr kumimoji="0" lang="ko-KR" altLang="en-US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3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줄의 코드를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5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번 추가 반복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win.exitonclick</a:t>
            </a:r>
            <a:r>
              <a:rPr kumimoji="0" lang="en-US" altLang="ko-KR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346745" y="3540154"/>
            <a:ext cx="4555222" cy="10989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•"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546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(Loop)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endParaRPr lang="en-US" altLang="ko-KR" dirty="0"/>
          </a:p>
          <a:p>
            <a:pPr lvl="1"/>
            <a:r>
              <a:rPr lang="ko-KR" altLang="en-US" dirty="0" smtClean="0"/>
              <a:t>가장 자주 활용되는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계수 반복형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특정 계수 만큼 반복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기본적인 문법은 아래와 같음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&lt;object&gt;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시퀀스형</a:t>
            </a:r>
            <a:r>
              <a:rPr lang="ko-KR" altLang="en-US" dirty="0" smtClean="0"/>
              <a:t> 객체이어야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range </a:t>
            </a:r>
            <a:r>
              <a:rPr lang="ko-KR" altLang="en-US" dirty="0" smtClean="0"/>
              <a:t>함수의 결과물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&lt;object&gt;</a:t>
            </a:r>
            <a:r>
              <a:rPr lang="ko-KR" altLang="en-US" dirty="0" smtClean="0"/>
              <a:t>의 아이템들은 각각 </a:t>
            </a:r>
            <a:r>
              <a:rPr lang="en-US" altLang="ko-KR" dirty="0" smtClean="0"/>
              <a:t>&lt;target&gt;</a:t>
            </a:r>
            <a:r>
              <a:rPr lang="ko-KR" altLang="en-US" dirty="0" smtClean="0"/>
              <a:t>에 치환되고 </a:t>
            </a:r>
            <a:r>
              <a:rPr lang="en-US" altLang="ko-KR" dirty="0" smtClean="0"/>
              <a:t>&lt;statements&gt;</a:t>
            </a:r>
            <a:r>
              <a:rPr lang="ko-KR" altLang="en-US" dirty="0" smtClean="0"/>
              <a:t>를 수행하게 됨</a:t>
            </a:r>
            <a:endParaRPr lang="en-US" altLang="ko-KR" dirty="0"/>
          </a:p>
          <a:p>
            <a:pPr lvl="1"/>
            <a:r>
              <a:rPr lang="ko-KR" altLang="en-US" dirty="0" smtClean="0"/>
              <a:t>반복 횟수는 </a:t>
            </a:r>
            <a:r>
              <a:rPr lang="en-US" altLang="ko-KR" dirty="0" smtClean="0"/>
              <a:t>&lt;object&gt;</a:t>
            </a:r>
            <a:r>
              <a:rPr lang="ko-KR" altLang="en-US" dirty="0" smtClean="0"/>
              <a:t>의 크기 혹은 아이템의 </a:t>
            </a:r>
            <a:r>
              <a:rPr lang="ko-KR" altLang="en-US" dirty="0" err="1" smtClean="0"/>
              <a:t>갯수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&lt;object&gt; </a:t>
            </a:r>
            <a:r>
              <a:rPr lang="ko-KR" altLang="en-US" dirty="0" smtClean="0"/>
              <a:t>다음의 </a:t>
            </a:r>
            <a:r>
              <a:rPr lang="en-US" altLang="ko-KR" dirty="0" smtClean="0"/>
              <a:t>‘:’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블록의 시작을 의미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57501" y="3113970"/>
            <a:ext cx="8488604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for &lt;target&gt; in &lt;object&gt;: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74726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(Loop)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92192"/>
                <a:ext cx="10972800" cy="4938733"/>
              </a:xfrm>
            </p:spPr>
            <p:txBody>
              <a:bodyPr/>
              <a:lstStyle/>
              <a:p>
                <a:r>
                  <a:rPr lang="en-US" altLang="ko-KR" dirty="0" smtClean="0"/>
                  <a:t>x = range(0, 5)</a:t>
                </a:r>
              </a:p>
              <a:p>
                <a:pPr lvl="1"/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는 정수 </a:t>
                </a:r>
                <a:r>
                  <a:rPr lang="en-US" altLang="ko-KR" dirty="0" smtClean="0"/>
                  <a:t>0, 1, 2, 3, 4</a:t>
                </a:r>
                <a:r>
                  <a:rPr lang="ko-KR" altLang="en-US" dirty="0" smtClean="0"/>
                  <a:t>를 가질 수 있다는 것을 의미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부터 시작해서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씩 증가하며 </a:t>
                </a:r>
                <a:r>
                  <a:rPr lang="en-US" altLang="ko-KR" dirty="0" smtClean="0"/>
                  <a:t>4</a:t>
                </a:r>
                <a:r>
                  <a:rPr lang="ko-KR" altLang="en-US" dirty="0" smtClean="0"/>
                  <a:t>까지 증가하게 됨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for </a:t>
                </a:r>
                <a:r>
                  <a:rPr lang="ko-KR" altLang="en-US" dirty="0" smtClean="0"/>
                  <a:t>문의 실행에 필요한 시작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증감자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끝 조건을 명시하기 편함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정수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파이프 구조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파이프에 </a:t>
                </a:r>
                <a:r>
                  <a:rPr lang="en-US" altLang="ko-KR" dirty="0" smtClean="0"/>
                  <a:t>0, 1, 2, 3, 4</a:t>
                </a:r>
                <a:r>
                  <a:rPr lang="ko-KR" altLang="en-US" dirty="0" smtClean="0"/>
                  <a:t>를 순서대로 넣고</a:t>
                </a:r>
                <a:r>
                  <a:rPr lang="en-US" altLang="ko-KR" dirty="0" smtClean="0"/>
                  <a:t>, 0</a:t>
                </a:r>
                <a:r>
                  <a:rPr lang="ko-KR" altLang="en-US" dirty="0" smtClean="0"/>
                  <a:t>부터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개씩 </a:t>
                </a:r>
                <a:r>
                  <a:rPr lang="en-US" altLang="ko-KR" dirty="0" smtClean="0"/>
                  <a:t>0, 1, 2, 3, 4</a:t>
                </a:r>
                <a:r>
                  <a:rPr lang="ko-KR" altLang="en-US" dirty="0" smtClean="0"/>
                  <a:t>를 꺼내서 사용하는 것으로 이해하면 됨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파이프에서 꺼내 사용한 숫자는 다시 넣지 않고 버림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92192"/>
                <a:ext cx="10972800" cy="4938733"/>
              </a:xfrm>
              <a:blipFill rotWithShape="0">
                <a:blip r:embed="rId2"/>
                <a:stretch>
                  <a:fillRect l="-556" t="-1358"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06856" y="4334097"/>
            <a:ext cx="10143737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for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in [1, 2, 3, 4, 5]: # 1, 2, 3, 4, 5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에 대해서 반복하며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print(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              </a:t>
            </a:r>
            <a:r>
              <a:rPr kumimoji="0" lang="en-US" altLang="ko-KR" dirty="0">
                <a:latin typeface="Consolas" panose="020B0609020204030204" pitchFamily="49" charset="0"/>
              </a:rPr>
              <a:t>#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에 치환하고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화면에 출력함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106856" y="3456800"/>
            <a:ext cx="10143736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for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in range(0, 5):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print(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          #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에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0 ~ 5</a:t>
            </a:r>
            <a:r>
              <a:rPr kumimoji="0" lang="ko-KR" altLang="en-US" dirty="0" smtClean="0">
                <a:latin typeface="Consolas" panose="020B0609020204030204" pitchFamily="49" charset="0"/>
              </a:rPr>
              <a:t>까지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치환하고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화면에 출력함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(Loop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endParaRPr lang="en-US" altLang="ko-KR" dirty="0"/>
          </a:p>
          <a:p>
            <a:pPr lvl="1"/>
            <a:r>
              <a:rPr lang="ko-KR" altLang="en-US" dirty="0" smtClean="0"/>
              <a:t>일정 정수 범위에 대해서 수행되는 경우가 많은데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횟수만큼 반복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이럴 때에는 </a:t>
            </a:r>
            <a:r>
              <a:rPr lang="en-US" altLang="ko-KR" dirty="0" smtClean="0"/>
              <a:t>range </a:t>
            </a:r>
            <a:r>
              <a:rPr lang="ko-KR" altLang="en-US" dirty="0" smtClean="0"/>
              <a:t>함수를 이용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range()</a:t>
            </a:r>
            <a:r>
              <a:rPr lang="ko-KR" altLang="en-US" dirty="0" smtClean="0"/>
              <a:t>의 범위는 아래에서 보인 것처럼 다양하게 정의 가능함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range()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ra</a:t>
            </a:r>
            <a:r>
              <a:rPr lang="en-US" altLang="ko-KR" dirty="0"/>
              <a:t>n</a:t>
            </a:r>
            <a:r>
              <a:rPr lang="en-US" altLang="ko-KR" dirty="0" smtClean="0"/>
              <a:t>ge </a:t>
            </a:r>
            <a:r>
              <a:rPr lang="ko-KR" altLang="en-US" dirty="0" smtClean="0"/>
              <a:t>객체를 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57500" y="2614529"/>
            <a:ext cx="4863088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for &lt;target&gt; in range(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범위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&lt;statements&gt;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457500" y="4361783"/>
            <a:ext cx="10734499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range(c)	# a = range(0, 1, 2, …, c – 1)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range(c, d) # a = range(c, c + 1, c + 2, …, d – 1)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range(c, d, e) # a = range(c, c + e, c + 2 * e,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                       c + 3 * e, …, n (n &lt; d))</a:t>
            </a:r>
          </a:p>
        </p:txBody>
      </p:sp>
    </p:spTree>
    <p:extLst>
      <p:ext uri="{BB962C8B-B14F-4D97-AF65-F5344CB8AC3E}">
        <p14:creationId xmlns:p14="http://schemas.microsoft.com/office/powerpoint/2010/main" val="403534534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lecture1-ch1</Template>
  <TotalTime>7410</TotalTime>
  <Words>3709</Words>
  <Application>Microsoft Office PowerPoint</Application>
  <PresentationFormat>와이드스크린</PresentationFormat>
  <Paragraphs>779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4" baseType="lpstr">
      <vt:lpstr>MingLiU</vt:lpstr>
      <vt:lpstr>新細明體</vt:lpstr>
      <vt:lpstr>맑은 고딕</vt:lpstr>
      <vt:lpstr>Book Antiqua</vt:lpstr>
      <vt:lpstr>Cambria Math</vt:lpstr>
      <vt:lpstr>Consolas</vt:lpstr>
      <vt:lpstr>Garamond</vt:lpstr>
      <vt:lpstr>Times New Roman</vt:lpstr>
      <vt:lpstr>Wingdings</vt:lpstr>
      <vt:lpstr>Level</vt:lpstr>
      <vt:lpstr>PowerPoint 프레젠테이션</vt:lpstr>
      <vt:lpstr>실습 #10-04 다시 보기</vt:lpstr>
      <vt:lpstr>실습 #10-04</vt:lpstr>
      <vt:lpstr>실습 #10-04</vt:lpstr>
      <vt:lpstr>실습 #10-04</vt:lpstr>
      <vt:lpstr>반복문</vt:lpstr>
      <vt:lpstr>반복문 (Loop)</vt:lpstr>
      <vt:lpstr>반복문 (Loop)</vt:lpstr>
      <vt:lpstr>반복문 (Loop)</vt:lpstr>
      <vt:lpstr>반복문 (Loop)</vt:lpstr>
      <vt:lpstr>반복문 (Loop)</vt:lpstr>
      <vt:lpstr>반복문 (Loop)</vt:lpstr>
      <vt:lpstr>반복문 (Loop)</vt:lpstr>
      <vt:lpstr>사각형 그리기</vt:lpstr>
      <vt:lpstr>사각형 그리기</vt:lpstr>
      <vt:lpstr>실습 #12-01</vt:lpstr>
      <vt:lpstr>실습 #12-01</vt:lpstr>
      <vt:lpstr>실습 #12-02</vt:lpstr>
      <vt:lpstr>실습 #12-02</vt:lpstr>
      <vt:lpstr>실습 #12-02</vt:lpstr>
      <vt:lpstr>실습 #12-03</vt:lpstr>
      <vt:lpstr>실습 #12-03</vt:lpstr>
      <vt:lpstr>도형을 그릴 때 색상 채우기</vt:lpstr>
      <vt:lpstr>실습 #12-04 채움 도형 그리기</vt:lpstr>
      <vt:lpstr>실습 #12-04</vt:lpstr>
      <vt:lpstr>실습 #12-04</vt:lpstr>
      <vt:lpstr>조건문</vt:lpstr>
      <vt:lpstr>조건문</vt:lpstr>
      <vt:lpstr>복합 조건식</vt:lpstr>
      <vt:lpstr>if 구문</vt:lpstr>
      <vt:lpstr>if 구문</vt:lpstr>
      <vt:lpstr>if 구문</vt:lpstr>
      <vt:lpstr>if 구문</vt:lpstr>
      <vt:lpstr>if 구문</vt:lpstr>
      <vt:lpstr>삼항 연산자(Ternary conditional operator)</vt:lpstr>
      <vt:lpstr>실습 #12-05 주사위 그림 그리기</vt:lpstr>
      <vt:lpstr>실습 #12-05 주사위 그림 그리기</vt:lpstr>
      <vt:lpstr>PowerPoint 프레젠테이션</vt:lpstr>
      <vt:lpstr>함수를 이용해서 코드 단순화</vt:lpstr>
      <vt:lpstr>반복문을 이용해서 코드 단순화</vt:lpstr>
      <vt:lpstr>실습 #12-06 성적을 입력해서 A~F 학점 처리</vt:lpstr>
      <vt:lpstr>실습 #12-06 성적을 입력해서 A~F 학점 처리</vt:lpstr>
      <vt:lpstr>문자열 포맷 맞춰 출력하기</vt:lpstr>
      <vt:lpstr>문자열 포맷 맞춰 출력하기</vt:lpstr>
      <vt:lpstr>문자열 포맷 맞춰 출력하기</vt:lpstr>
      <vt:lpstr>문자열 포맷 맞춰 출력하기</vt:lpstr>
      <vt:lpstr>문자열 포맷 맞춰 출력하기</vt:lpstr>
      <vt:lpstr>문자열 포맷 맞춰 출력하기</vt:lpstr>
      <vt:lpstr>실습 #12-07 화씨-섭씨 온도 변환  </vt:lpstr>
      <vt:lpstr>실습 #12-07 화씨-섭씨 온도 변환 </vt:lpstr>
      <vt:lpstr>실습 #12-08 구구단 출력</vt:lpstr>
      <vt:lpstr>실습 #12-08 구구단 출력</vt:lpstr>
      <vt:lpstr>실습 과제 #08</vt:lpstr>
      <vt:lpstr>실습 과제 #09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II</dc:title>
  <dc:creator>Yongjoo Cho</dc:creator>
  <cp:lastModifiedBy>Windows User</cp:lastModifiedBy>
  <cp:revision>1280</cp:revision>
  <dcterms:created xsi:type="dcterms:W3CDTF">2016-06-18T02:05:47Z</dcterms:created>
  <dcterms:modified xsi:type="dcterms:W3CDTF">2017-05-21T11:20:11Z</dcterms:modified>
</cp:coreProperties>
</file>