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307" r:id="rId2"/>
    <p:sldId id="312" r:id="rId3"/>
    <p:sldId id="362" r:id="rId4"/>
    <p:sldId id="363" r:id="rId5"/>
    <p:sldId id="366" r:id="rId6"/>
    <p:sldId id="364" r:id="rId7"/>
    <p:sldId id="365" r:id="rId8"/>
    <p:sldId id="367" r:id="rId9"/>
    <p:sldId id="368" r:id="rId10"/>
    <p:sldId id="369" r:id="rId11"/>
    <p:sldId id="370" r:id="rId12"/>
    <p:sldId id="373" r:id="rId13"/>
    <p:sldId id="371" r:id="rId14"/>
    <p:sldId id="372" r:id="rId15"/>
    <p:sldId id="407" r:id="rId16"/>
    <p:sldId id="374" r:id="rId17"/>
    <p:sldId id="375" r:id="rId18"/>
    <p:sldId id="376" r:id="rId19"/>
    <p:sldId id="377" r:id="rId20"/>
    <p:sldId id="382" r:id="rId21"/>
    <p:sldId id="400" r:id="rId22"/>
    <p:sldId id="401" r:id="rId23"/>
    <p:sldId id="402" r:id="rId24"/>
    <p:sldId id="403" r:id="rId25"/>
    <p:sldId id="404" r:id="rId26"/>
    <p:sldId id="405" r:id="rId27"/>
    <p:sldId id="396" r:id="rId28"/>
    <p:sldId id="397" r:id="rId29"/>
    <p:sldId id="398" r:id="rId30"/>
    <p:sldId id="399" r:id="rId31"/>
    <p:sldId id="408" r:id="rId32"/>
    <p:sldId id="409" r:id="rId33"/>
    <p:sldId id="410" r:id="rId34"/>
    <p:sldId id="411" r:id="rId35"/>
    <p:sldId id="412" r:id="rId36"/>
    <p:sldId id="413" r:id="rId37"/>
    <p:sldId id="378" r:id="rId38"/>
    <p:sldId id="381" r:id="rId39"/>
    <p:sldId id="383" r:id="rId40"/>
    <p:sldId id="384" r:id="rId41"/>
    <p:sldId id="386" r:id="rId42"/>
    <p:sldId id="387" r:id="rId43"/>
    <p:sldId id="380" r:id="rId44"/>
    <p:sldId id="388" r:id="rId45"/>
    <p:sldId id="415" r:id="rId46"/>
    <p:sldId id="414" r:id="rId47"/>
    <p:sldId id="417" r:id="rId48"/>
    <p:sldId id="418" r:id="rId49"/>
    <p:sldId id="419" r:id="rId50"/>
    <p:sldId id="420" r:id="rId51"/>
    <p:sldId id="421" r:id="rId52"/>
    <p:sldId id="422" r:id="rId53"/>
    <p:sldId id="416" r:id="rId54"/>
    <p:sldId id="423" r:id="rId55"/>
    <p:sldId id="424" r:id="rId56"/>
    <p:sldId id="426" r:id="rId57"/>
    <p:sldId id="427" r:id="rId58"/>
    <p:sldId id="425" r:id="rId59"/>
    <p:sldId id="428" r:id="rId60"/>
    <p:sldId id="385" r:id="rId61"/>
    <p:sldId id="379" r:id="rId62"/>
    <p:sldId id="389" r:id="rId63"/>
    <p:sldId id="391" r:id="rId64"/>
    <p:sldId id="390" r:id="rId65"/>
    <p:sldId id="392" r:id="rId66"/>
    <p:sldId id="394" r:id="rId67"/>
    <p:sldId id="395" r:id="rId6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5D836-DCAB-4D66-B76B-BDE9B441617E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3B08F-59C0-422B-A5B8-C0D53DF5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9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C0630CF0-BC02-426C-B136-561BCEFB0FA1}" type="slidenum">
              <a:rPr lang="en-US" altLang="zh-TW" sz="1200" smtClean="0"/>
              <a:pPr/>
              <a:t>1</a:t>
            </a:fld>
            <a:endParaRPr lang="en-US" altLang="zh-TW" sz="1200" dirty="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44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zh-TW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67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1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05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774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68413"/>
            <a:ext cx="5384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0" y="1268413"/>
            <a:ext cx="5384800" cy="23542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197600" y="3775075"/>
            <a:ext cx="5384800" cy="2355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9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2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6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68413"/>
            <a:ext cx="5384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68413"/>
            <a:ext cx="5384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30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13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half" idx="1"/>
          </p:nvPr>
        </p:nvSpPr>
        <p:spPr>
          <a:xfrm>
            <a:off x="609600" y="1295287"/>
            <a:ext cx="10972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40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609600" y="1295287"/>
            <a:ext cx="10972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774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3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4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75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413"/>
            <a:ext cx="109728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000">
                <a:latin typeface="+mn-lt"/>
              </a:defRPr>
            </a:lvl1pPr>
          </a:lstStyle>
          <a:p>
            <a:fld id="{D9670538-6A58-41A5-B170-E1CC6B03D650}" type="datetimeFigureOut">
              <a:rPr lang="ko-KR" altLang="en-US" smtClean="0"/>
              <a:t>2017-06-04</a:t>
            </a:fld>
            <a:endParaRPr lang="ko-KR" altLang="en-US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000"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6967" y="623728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000">
                <a:latin typeface="맑은 고딕" panose="020B0503020000020004" pitchFamily="50" charset="-127"/>
              </a:defRPr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51781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1847851" y="642939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 dirty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2017</a:t>
              </a:r>
              <a:r>
                <a:rPr kumimoji="0" lang="ko-KR" altLang="en-US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학년도 </a:t>
              </a:r>
              <a:r>
                <a:rPr kumimoji="0" lang="en-US" altLang="ko-KR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1</a:t>
              </a:r>
              <a:r>
                <a:rPr kumimoji="0" lang="ko-KR" altLang="en-US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학기</a:t>
              </a:r>
              <a:endParaRPr kumimoji="0" lang="en-US" altLang="ko-KR" sz="2800" b="1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컴퓨팅 사고와 문제 해결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I</a:t>
              </a:r>
              <a:endParaRPr kumimoji="0" lang="en-US" altLang="ko-KR" sz="4400" b="1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Lecture Note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#13</a:t>
              </a:r>
              <a:endParaRPr kumimoji="0" lang="en-US" altLang="ko-KR" sz="4400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1884364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2927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kern="1200" dirty="0" smtClean="0">
                <a:latin typeface="+mn-ea"/>
              </a:rPr>
              <a:t>2017</a:t>
            </a:r>
            <a:r>
              <a:rPr sz="2600" kern="1200" dirty="0" smtClean="0">
                <a:latin typeface="+mn-ea"/>
              </a:rPr>
              <a:t>년 </a:t>
            </a:r>
            <a:r>
              <a:rPr lang="en-US" sz="2600" kern="1200" dirty="0" smtClean="0">
                <a:latin typeface="+mn-ea"/>
              </a:rPr>
              <a:t>1</a:t>
            </a:r>
            <a:r>
              <a:rPr sz="2600" kern="1200" dirty="0" smtClean="0">
                <a:latin typeface="+mn-ea"/>
              </a:rPr>
              <a:t>학기</a:t>
            </a:r>
            <a:endParaRPr sz="2600" kern="1200" dirty="0">
              <a:latin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sz="2600" kern="1200" dirty="0">
                <a:latin typeface="+mn-ea"/>
              </a:rPr>
              <a:t>조용주</a:t>
            </a:r>
            <a:endParaRPr lang="en-US" altLang="ko-KR" sz="2600" kern="1200" dirty="0">
              <a:latin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>
                <a:latin typeface="+mn-ea"/>
              </a:rPr>
              <a:t>ycho@smu.ac.kr</a:t>
            </a:r>
            <a:endParaRPr sz="2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094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7813"/>
            <a:ext cx="11428071" cy="7747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#</a:t>
            </a:r>
            <a:r>
              <a:rPr lang="en-US" altLang="ko-KR" dirty="0" smtClean="0"/>
              <a:t>13-02 </a:t>
            </a:r>
            <a:r>
              <a:rPr lang="ko-KR" altLang="en-US" dirty="0" smtClean="0"/>
              <a:t>마우스가 클릭하는 위치로 이동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817875" y="1167814"/>
            <a:ext cx="7684940" cy="563231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mousegoto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(x, y):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msg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= "mouse clicked {0} {1}".format(x, y)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win.title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msg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t1.goto(x, y)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addMouse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win.onclick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mousegoto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gamePlay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addKeys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addMouse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win.listen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turtle.mainloop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gamePlay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6883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7813"/>
            <a:ext cx="11254451" cy="774700"/>
          </a:xfrm>
        </p:spPr>
        <p:txBody>
          <a:bodyPr/>
          <a:lstStyle/>
          <a:p>
            <a:r>
              <a:rPr lang="ko-KR" altLang="en-US" sz="4200" dirty="0" smtClean="0"/>
              <a:t>실습 </a:t>
            </a:r>
            <a:r>
              <a:rPr lang="en-US" altLang="ko-KR" sz="4200" dirty="0" smtClean="0"/>
              <a:t>#13-03 </a:t>
            </a:r>
            <a:r>
              <a:rPr lang="ko-KR" altLang="en-US" sz="4200" dirty="0" smtClean="0"/>
              <a:t>키보드</a:t>
            </a:r>
            <a:r>
              <a:rPr lang="en-US" altLang="ko-KR" sz="4200" dirty="0" smtClean="0"/>
              <a:t>, </a:t>
            </a:r>
            <a:r>
              <a:rPr lang="ko-KR" altLang="en-US" sz="4200" dirty="0" smtClean="0"/>
              <a:t>마우스로 미로 게임 하기</a:t>
            </a:r>
            <a:endParaRPr lang="ko-KR" altLang="en-US" sz="4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마우스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키보드 이벤트를 모두 설정</a:t>
            </a:r>
            <a:endParaRPr lang="en-US" altLang="ko-KR" dirty="0" smtClean="0"/>
          </a:p>
          <a:p>
            <a:r>
              <a:rPr lang="ko-KR" altLang="en-US" dirty="0" smtClean="0"/>
              <a:t>화면을 미로로 변경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65521" y="2322089"/>
            <a:ext cx="4189385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win.bgpic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("mymaze.gif")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593" y="1753805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5114" y="277813"/>
            <a:ext cx="11482086" cy="774700"/>
          </a:xfrm>
        </p:spPr>
        <p:txBody>
          <a:bodyPr/>
          <a:lstStyle/>
          <a:p>
            <a:r>
              <a:rPr lang="ko-KR" altLang="en-US" sz="4000" dirty="0"/>
              <a:t>실습 </a:t>
            </a:r>
            <a:r>
              <a:rPr lang="en-US" altLang="ko-KR" sz="4000" dirty="0"/>
              <a:t>#13-04 </a:t>
            </a:r>
            <a:r>
              <a:rPr lang="ko-KR" altLang="en-US" sz="4000" dirty="0"/>
              <a:t>거북이가 구역에 들어가면 알려주기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3"/>
            <a:ext cx="4263342" cy="4862512"/>
          </a:xfrm>
        </p:spPr>
        <p:txBody>
          <a:bodyPr/>
          <a:lstStyle/>
          <a:p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키보드</a:t>
            </a:r>
            <a:r>
              <a:rPr lang="en-US" altLang="ko-KR" dirty="0"/>
              <a:t>/</a:t>
            </a:r>
            <a:r>
              <a:rPr lang="ko-KR" altLang="en-US" dirty="0"/>
              <a:t>마우스 이벤트 처리하기</a:t>
            </a:r>
            <a:endParaRPr lang="en-US" altLang="ko-KR" dirty="0"/>
          </a:p>
          <a:p>
            <a:pPr lvl="1"/>
            <a:r>
              <a:rPr lang="ko-KR" altLang="en-US" dirty="0"/>
              <a:t>화면에서 사각형으로 지정된 영역을 인식</a:t>
            </a:r>
            <a:endParaRPr lang="en-US" altLang="ko-KR" dirty="0"/>
          </a:p>
          <a:p>
            <a:pPr lvl="2"/>
            <a:r>
              <a:rPr lang="en-US" altLang="ko-KR" dirty="0"/>
              <a:t>if</a:t>
            </a:r>
            <a:r>
              <a:rPr lang="ko-KR" altLang="en-US" dirty="0"/>
              <a:t>문을 이용해서 지정된 영역에 들어갔는지 확인</a:t>
            </a:r>
            <a:endParaRPr lang="en-US" altLang="ko-KR" dirty="0"/>
          </a:p>
          <a:p>
            <a:pPr lvl="1"/>
            <a:r>
              <a:rPr lang="ko-KR" altLang="en-US" dirty="0"/>
              <a:t>사각형 영역을 덧그려주어 </a:t>
            </a:r>
            <a:r>
              <a:rPr lang="en-US" altLang="ko-KR" dirty="0"/>
              <a:t>(</a:t>
            </a:r>
            <a:r>
              <a:rPr lang="ko-KR" altLang="en-US" dirty="0"/>
              <a:t>색칠하기</a:t>
            </a:r>
            <a:r>
              <a:rPr lang="en-US" altLang="ko-KR" dirty="0"/>
              <a:t>) </a:t>
            </a:r>
            <a:r>
              <a:rPr lang="ko-KR" altLang="en-US" dirty="0"/>
              <a:t>지정 영역에 들어갔음을 시각적으로 확인시켜주기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386" y="1268413"/>
            <a:ext cx="5503031" cy="547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40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263" y="277813"/>
            <a:ext cx="11447361" cy="774700"/>
          </a:xfrm>
        </p:spPr>
        <p:txBody>
          <a:bodyPr/>
          <a:lstStyle/>
          <a:p>
            <a:r>
              <a:rPr lang="ko-KR" altLang="en-US" sz="4000" dirty="0" smtClean="0"/>
              <a:t>실습 </a:t>
            </a:r>
            <a:r>
              <a:rPr lang="en-US" altLang="ko-KR" sz="4000" dirty="0" smtClean="0"/>
              <a:t>#13-04 </a:t>
            </a:r>
            <a:r>
              <a:rPr lang="ko-KR" altLang="en-US" sz="4000" dirty="0" smtClean="0"/>
              <a:t>거북이가 구역에 들어가면 알려주기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3"/>
            <a:ext cx="10972800" cy="1081248"/>
          </a:xfrm>
        </p:spPr>
        <p:txBody>
          <a:bodyPr/>
          <a:lstStyle/>
          <a:p>
            <a:r>
              <a:rPr lang="ko-KR" altLang="en-US" dirty="0" smtClean="0"/>
              <a:t>거북이 로봇이 특정 영역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사각형 모양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진입했는지 확인하기</a:t>
            </a:r>
            <a:endParaRPr lang="en-US" altLang="ko-KR" dirty="0" smtClean="0"/>
          </a:p>
          <a:p>
            <a:r>
              <a:rPr lang="ko-KR" altLang="en-US" dirty="0" smtClean="0"/>
              <a:t>사각형 표시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2210765" y="2465407"/>
            <a:ext cx="1944546" cy="12384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•"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5261" y="2280211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x1, y1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55311" y="363497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x2, y2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11525" y="4025115"/>
            <a:ext cx="10972800" cy="22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smtClean="0"/>
              <a:t>거북이 로봇의 위치가 </a:t>
            </a:r>
            <a:r>
              <a:rPr lang="en-US" altLang="ko-KR" kern="0" dirty="0" smtClean="0"/>
              <a:t>x, y</a:t>
            </a:r>
            <a:r>
              <a:rPr lang="ko-KR" altLang="en-US" kern="0" dirty="0" smtClean="0"/>
              <a:t>라고 주어졌을 때</a:t>
            </a:r>
            <a:r>
              <a:rPr lang="en-US" altLang="ko-KR" kern="0" dirty="0"/>
              <a:t> </a:t>
            </a:r>
            <a:r>
              <a:rPr lang="ko-KR" altLang="en-US" kern="0" dirty="0" smtClean="0"/>
              <a:t>거북이 로봇이 사각형 안에 들어갔는지 확인하는 방법</a:t>
            </a:r>
            <a:endParaRPr lang="en-US" altLang="ko-KR" kern="0" dirty="0" smtClean="0"/>
          </a:p>
          <a:p>
            <a:pPr lvl="1"/>
            <a:r>
              <a:rPr lang="ko-KR" altLang="en-US" kern="0" dirty="0" smtClean="0"/>
              <a:t>범위로 확인 </a:t>
            </a:r>
            <a:r>
              <a:rPr lang="en-US" altLang="ko-KR" kern="0" dirty="0" smtClean="0"/>
              <a:t>(x1 &lt;= x2</a:t>
            </a:r>
            <a:r>
              <a:rPr lang="ko-KR" altLang="en-US" kern="0" dirty="0" smtClean="0"/>
              <a:t>이고</a:t>
            </a:r>
            <a:r>
              <a:rPr lang="en-US" altLang="ko-KR" kern="0" dirty="0" smtClean="0"/>
              <a:t> y1 &lt;= y2</a:t>
            </a:r>
            <a:r>
              <a:rPr lang="ko-KR" altLang="en-US" kern="0" dirty="0" smtClean="0"/>
              <a:t>라고 가정</a:t>
            </a:r>
            <a:r>
              <a:rPr lang="en-US" altLang="ko-KR" kern="0" dirty="0" smtClean="0"/>
              <a:t>)</a:t>
            </a:r>
            <a:endParaRPr lang="en-US" altLang="ko-KR" kern="0" dirty="0"/>
          </a:p>
          <a:p>
            <a:endParaRPr lang="ko-KR" altLang="en-US" kern="0" dirty="0"/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1435261" y="5498009"/>
            <a:ext cx="2812648" cy="83099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x1 &lt;= x &lt;= x2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y1 &lt;= y &lt;= y2</a:t>
            </a:r>
          </a:p>
        </p:txBody>
      </p:sp>
      <p:sp>
        <p:nvSpPr>
          <p:cNvPr id="9" name="타원 8"/>
          <p:cNvSpPr/>
          <p:nvPr/>
        </p:nvSpPr>
        <p:spPr bwMode="auto">
          <a:xfrm>
            <a:off x="2919369" y="2961314"/>
            <a:ext cx="50334" cy="58723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•"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53002" y="275888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x, 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050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263" y="277813"/>
            <a:ext cx="11354765" cy="774700"/>
          </a:xfrm>
        </p:spPr>
        <p:txBody>
          <a:bodyPr/>
          <a:lstStyle/>
          <a:p>
            <a:r>
              <a:rPr lang="ko-KR" altLang="en-US" sz="4000" dirty="0"/>
              <a:t>실습 </a:t>
            </a:r>
            <a:r>
              <a:rPr lang="en-US" altLang="ko-KR" sz="4000" dirty="0"/>
              <a:t>#13-04 </a:t>
            </a:r>
            <a:r>
              <a:rPr lang="ko-KR" altLang="en-US" sz="4000" dirty="0"/>
              <a:t>거북이가 구역에 들어가면 알려주기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min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max </a:t>
            </a:r>
            <a:r>
              <a:rPr lang="ko-KR" altLang="en-US" dirty="0" smtClean="0"/>
              <a:t>내장함수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min(a1, a2, …)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max(a1, a2, …)</a:t>
            </a:r>
          </a:p>
          <a:p>
            <a:pPr lvl="1"/>
            <a:r>
              <a:rPr lang="ko-KR" altLang="en-US" dirty="0" smtClean="0"/>
              <a:t>각각 주어진 매개 변수 중에서 가장 작은 값과 가장 큰 값을 반환함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키보드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마우스 이벤트 처리하기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화면에서 사각형으로 지정된 영역을 인식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if</a:t>
            </a:r>
            <a:r>
              <a:rPr lang="ko-KR" altLang="en-US" dirty="0" smtClean="0"/>
              <a:t>문을 이용해서 지정된 영역에 들어갔는지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사각형 영역을 덧그려주어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색칠하기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지정 영역에 들어갔음을 시각적으로 확인시켜주기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871489" y="2687697"/>
            <a:ext cx="2812648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 = min(2, 3)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b = max(2, 3)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print(a, b)</a:t>
            </a:r>
          </a:p>
        </p:txBody>
      </p:sp>
    </p:spTree>
    <p:extLst>
      <p:ext uri="{BB962C8B-B14F-4D97-AF65-F5344CB8AC3E}">
        <p14:creationId xmlns:p14="http://schemas.microsoft.com/office/powerpoint/2010/main" val="745989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키보드 이벤트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왼쪽 방향키를 이용해서 현재 거북이 로봇의 위치로부터 각각 위쪽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왼쪽으로 </a:t>
            </a:r>
            <a:r>
              <a:rPr lang="en-US" altLang="ko-KR" dirty="0" smtClean="0"/>
              <a:t>10</a:t>
            </a:r>
            <a:r>
              <a:rPr lang="ko-KR" altLang="en-US" dirty="0"/>
              <a:t> </a:t>
            </a:r>
            <a:r>
              <a:rPr lang="ko-KR" altLang="en-US" dirty="0" smtClean="0"/>
              <a:t>픽셀씩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거북이 로봇의 </a:t>
            </a:r>
            <a:r>
              <a:rPr lang="en-US" altLang="ko-KR" dirty="0" err="1" smtClean="0"/>
              <a:t>pos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함수의 결과물 이용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28263" y="277813"/>
            <a:ext cx="11354765" cy="774700"/>
          </a:xfrm>
        </p:spPr>
        <p:txBody>
          <a:bodyPr/>
          <a:lstStyle/>
          <a:p>
            <a:r>
              <a:rPr lang="ko-KR" altLang="en-US" sz="4000" dirty="0"/>
              <a:t>실습 </a:t>
            </a:r>
            <a:r>
              <a:rPr lang="en-US" altLang="ko-KR" sz="4000" dirty="0"/>
              <a:t>#13-04 </a:t>
            </a:r>
            <a:r>
              <a:rPr lang="ko-KR" altLang="en-US" sz="4000" dirty="0"/>
              <a:t>거북이가 구역에 들어가면 알려주기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477206" y="3099504"/>
            <a:ext cx="8740585" cy="15696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pos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= t1.pos()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#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pos</a:t>
            </a:r>
            <a:r>
              <a:rPr kumimoji="0" lang="en-US" altLang="ko-KR" dirty="0" smtClean="0">
                <a:latin typeface="Consolas" panose="020B0609020204030204" pitchFamily="49" charset="0"/>
              </a:rPr>
              <a:t>[0]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은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x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좌표</a:t>
            </a:r>
            <a:r>
              <a:rPr kumimoji="0" lang="en-US" altLang="ko-KR" dirty="0" smtClean="0">
                <a:latin typeface="Consolas" panose="020B0609020204030204" pitchFamily="49" charset="0"/>
              </a:rPr>
              <a:t>,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pos</a:t>
            </a:r>
            <a:r>
              <a:rPr kumimoji="0" lang="en-US" altLang="ko-KR" dirty="0" smtClean="0">
                <a:latin typeface="Consolas" panose="020B0609020204030204" pitchFamily="49" charset="0"/>
              </a:rPr>
              <a:t>[1]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은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y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좌표를 나타냄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t1.goto(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pos</a:t>
            </a:r>
            <a:r>
              <a:rPr kumimoji="0" lang="en-US" altLang="ko-KR" dirty="0" smtClean="0">
                <a:latin typeface="Consolas" panose="020B0609020204030204" pitchFamily="49" charset="0"/>
              </a:rPr>
              <a:t>[0],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pos</a:t>
            </a:r>
            <a:r>
              <a:rPr kumimoji="0" lang="en-US" altLang="ko-KR" dirty="0" smtClean="0">
                <a:latin typeface="Consolas" panose="020B0609020204030204" pitchFamily="49" charset="0"/>
              </a:rPr>
              <a:t>[1] + 10) 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위로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10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이동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t1.goto(</a:t>
            </a:r>
            <a:r>
              <a:rPr kumimoji="0" lang="en-US" altLang="ko-KR" dirty="0" err="1">
                <a:latin typeface="Consolas" panose="020B0609020204030204" pitchFamily="49" charset="0"/>
              </a:rPr>
              <a:t>pos</a:t>
            </a:r>
            <a:r>
              <a:rPr kumimoji="0" lang="en-US" altLang="ko-KR" dirty="0">
                <a:latin typeface="Consolas" panose="020B0609020204030204" pitchFamily="49" charset="0"/>
              </a:rPr>
              <a:t>[0</a:t>
            </a:r>
            <a:r>
              <a:rPr kumimoji="0" lang="en-US" altLang="ko-KR" dirty="0" smtClean="0">
                <a:latin typeface="Consolas" panose="020B0609020204030204" pitchFamily="49" charset="0"/>
              </a:rPr>
              <a:t>] + 10,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pos</a:t>
            </a:r>
            <a:r>
              <a:rPr kumimoji="0" lang="en-US" altLang="ko-KR" dirty="0" smtClean="0">
                <a:latin typeface="Consolas" panose="020B0609020204030204" pitchFamily="49" charset="0"/>
              </a:rPr>
              <a:t>[1]) </a:t>
            </a:r>
            <a:r>
              <a:rPr kumimoji="0" lang="en-US" altLang="ko-KR" dirty="0">
                <a:latin typeface="Consolas" panose="020B0609020204030204" pitchFamily="49" charset="0"/>
              </a:rPr>
              <a:t>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오른쪽으로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10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이동</a:t>
            </a:r>
            <a:endParaRPr kumimoji="0"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944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 bwMode="auto">
          <a:xfrm>
            <a:off x="428263" y="277813"/>
            <a:ext cx="1135476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9pPr>
          </a:lstStyle>
          <a:p>
            <a:r>
              <a:rPr lang="ko-KR" altLang="en-US" sz="4000" kern="0" dirty="0" smtClean="0"/>
              <a:t>실습 </a:t>
            </a:r>
            <a:r>
              <a:rPr lang="en-US" altLang="ko-KR" sz="4000" kern="0" dirty="0" smtClean="0"/>
              <a:t>#13-04 </a:t>
            </a:r>
            <a:r>
              <a:rPr lang="ko-KR" altLang="en-US" sz="4000" kern="0" dirty="0" smtClean="0"/>
              <a:t>거북이가 구역에 들어가면 알려주기</a:t>
            </a:r>
            <a:endParaRPr lang="ko-KR" altLang="en-US" sz="4000" kern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3"/>
            <a:ext cx="4683853" cy="4862512"/>
          </a:xfrm>
        </p:spPr>
        <p:txBody>
          <a:bodyPr/>
          <a:lstStyle/>
          <a:p>
            <a:r>
              <a:rPr lang="ko-KR" altLang="en-US" dirty="0"/>
              <a:t>도형 그리면서 색칠하기</a:t>
            </a:r>
            <a:endParaRPr lang="en-US" altLang="ko-KR" dirty="0"/>
          </a:p>
          <a:p>
            <a:pPr lvl="1"/>
            <a:r>
              <a:rPr lang="ko-KR" altLang="en-US" dirty="0"/>
              <a:t>도형을 색칠할 색상 정하기</a:t>
            </a:r>
            <a:endParaRPr lang="en-US" altLang="ko-KR" dirty="0"/>
          </a:p>
          <a:p>
            <a:pPr lvl="2"/>
            <a:r>
              <a:rPr lang="ko-KR" altLang="en-US" dirty="0"/>
              <a:t>거북이 로봇의 </a:t>
            </a:r>
            <a:r>
              <a:rPr lang="en-US" altLang="ko-KR" dirty="0" err="1" smtClean="0"/>
              <a:t>fillcolor</a:t>
            </a:r>
            <a:r>
              <a:rPr lang="en-US" altLang="ko-KR" dirty="0" smtClean="0"/>
              <a:t>(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) </a:t>
            </a:r>
            <a:r>
              <a:rPr lang="ko-KR" altLang="en-US" dirty="0"/>
              <a:t>함수 이용</a:t>
            </a:r>
            <a:endParaRPr lang="en-US" altLang="ko-KR" dirty="0"/>
          </a:p>
          <a:p>
            <a:pPr lvl="1"/>
            <a:r>
              <a:rPr lang="ko-KR" altLang="en-US" dirty="0"/>
              <a:t>거북이 로봇에게 </a:t>
            </a:r>
            <a:r>
              <a:rPr lang="ko-KR" altLang="en-US" dirty="0" smtClean="0"/>
              <a:t>그림을 그릴 때 색칠할 것이라고 알려주기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begin_fill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거북이 로봇을 이용해서 그림 그리기</a:t>
            </a:r>
            <a:endParaRPr lang="en-US" altLang="ko-KR" dirty="0"/>
          </a:p>
          <a:p>
            <a:pPr lvl="1"/>
            <a:r>
              <a:rPr lang="ko-KR" altLang="en-US" dirty="0" smtClean="0"/>
              <a:t>거북이 로봇에게 색칠하는 것이 끝났다고 알려주기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end_fill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207972" y="1617377"/>
            <a:ext cx="5374428" cy="452431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drawStarFill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(size, color)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angle = 144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t1.fillcolor(color)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t1.begin_fill()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for size in range(5):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    t1.forward(size)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    t1.right(angle)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t1.end_fill()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t1.home()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t1.clear()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drawStarFill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(100, "purple")</a:t>
            </a:r>
          </a:p>
        </p:txBody>
      </p:sp>
    </p:spTree>
    <p:extLst>
      <p:ext uri="{BB962C8B-B14F-4D97-AF65-F5344CB8AC3E}">
        <p14:creationId xmlns:p14="http://schemas.microsoft.com/office/powerpoint/2010/main" val="36220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727" y="277813"/>
            <a:ext cx="11652307" cy="774700"/>
          </a:xfrm>
        </p:spPr>
        <p:txBody>
          <a:bodyPr/>
          <a:lstStyle/>
          <a:p>
            <a:r>
              <a:rPr lang="ko-KR" altLang="en-US" sz="4000" dirty="0"/>
              <a:t>실습 </a:t>
            </a:r>
            <a:r>
              <a:rPr lang="en-US" altLang="ko-KR" sz="4000" dirty="0"/>
              <a:t>#13-04 </a:t>
            </a:r>
            <a:r>
              <a:rPr lang="ko-KR" altLang="en-US" sz="4000" dirty="0"/>
              <a:t>거북이가 구역에 들어가면 알려주기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ko-KR" altLang="en-US" dirty="0"/>
              <a:t>하</a:t>
            </a:r>
            <a:r>
              <a:rPr lang="ko-KR" altLang="en-US" dirty="0" smtClean="0"/>
              <a:t>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색상을 지정해서 채워주는 사각형 그리는 함수 만들기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drawRectWithFill</a:t>
            </a:r>
            <a:r>
              <a:rPr lang="en-US" altLang="ko-KR" dirty="0" smtClean="0"/>
              <a:t>(x1, y1, x2, y2, color)</a:t>
            </a:r>
          </a:p>
          <a:p>
            <a:pPr lvl="1"/>
            <a:r>
              <a:rPr lang="ko-KR" altLang="en-US" dirty="0" smtClean="0"/>
              <a:t>키보드 방향키를 이용해서 상하좌우로 각각 </a:t>
            </a:r>
            <a:r>
              <a:rPr lang="en-US" altLang="ko-KR" dirty="0" smtClean="0"/>
              <a:t>5</a:t>
            </a:r>
            <a:r>
              <a:rPr lang="ko-KR" altLang="en-US" dirty="0" smtClean="0"/>
              <a:t>픽셀씩 거북이 로봇을 움직이는 함수 만들고 이벤트 처리 함수 연결하기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마우스로 거북이 로봇을 이동할 수 있는 이벤트 처리 함수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maze2.gif </a:t>
            </a:r>
            <a:r>
              <a:rPr lang="ko-KR" altLang="en-US" dirty="0" smtClean="0"/>
              <a:t>파일을 이용해서 원하는 위치에 함정을 만들 위치 지정하기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 개만 만들어보기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코드에서 사용자가 방향키를 이용해서 움직일 때 함정에 빠지면 그 영역을 빨강색으로 표시해서 함정에 빠졌음을 알려주기</a:t>
            </a:r>
            <a:endParaRPr lang="en-US" altLang="ko-KR" dirty="0" smtClean="0"/>
          </a:p>
          <a:p>
            <a:pPr lvl="1"/>
            <a:r>
              <a:rPr lang="ko-KR" altLang="en-US" dirty="0"/>
              <a:t>거북이 로봇을 미로의 한쪽 끝에 마우스를 이용해서 위치시키고</a:t>
            </a:r>
            <a:r>
              <a:rPr lang="en-US" altLang="ko-KR" dirty="0"/>
              <a:t>, </a:t>
            </a:r>
            <a:r>
              <a:rPr lang="ko-KR" altLang="en-US" dirty="0" smtClean="0"/>
              <a:t>그 다음부터는 키보드를 이용해서 움직이면서 함정에 빠졌을 때 색상이 변하는 지 확인하기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9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360727" y="277813"/>
            <a:ext cx="11652307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9pPr>
          </a:lstStyle>
          <a:p>
            <a:r>
              <a:rPr lang="ko-KR" altLang="en-US" sz="4000" kern="0" dirty="0" smtClean="0"/>
              <a:t>실습 </a:t>
            </a:r>
            <a:r>
              <a:rPr lang="en-US" altLang="ko-KR" sz="4000" kern="0" dirty="0" smtClean="0"/>
              <a:t>#13-04 </a:t>
            </a:r>
            <a:r>
              <a:rPr lang="ko-KR" altLang="en-US" sz="4000" kern="0" dirty="0" smtClean="0"/>
              <a:t>거북이가 구역에 들어가면 알려주기</a:t>
            </a:r>
            <a:endParaRPr lang="ko-KR" altLang="en-US" sz="4000" kern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3"/>
            <a:ext cx="10972800" cy="2674413"/>
          </a:xfrm>
        </p:spPr>
        <p:txBody>
          <a:bodyPr/>
          <a:lstStyle/>
          <a:p>
            <a:r>
              <a:rPr lang="ko-KR" altLang="en-US" dirty="0" smtClean="0"/>
              <a:t>이미지 좌표에서 </a:t>
            </a:r>
            <a:r>
              <a:rPr lang="ko-KR" altLang="en-US" dirty="0" err="1" smtClean="0"/>
              <a:t>터틀</a:t>
            </a:r>
            <a:r>
              <a:rPr lang="ko-KR" altLang="en-US" dirty="0" smtClean="0"/>
              <a:t> 그래픽스의 좌표로 변환하기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함정을 만들려면 </a:t>
            </a:r>
            <a:r>
              <a:rPr lang="ko-KR" altLang="en-US" dirty="0" err="1" smtClean="0"/>
              <a:t>터틀</a:t>
            </a:r>
            <a:r>
              <a:rPr lang="ko-KR" altLang="en-US" dirty="0" smtClean="0"/>
              <a:t> 그래픽스 캔버스 영역의 좌표를 찾아야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쉽게 파악하기가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영상의 좌표를 다른 프로그램을 이용해서 찾아내고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그걸 </a:t>
            </a:r>
            <a:r>
              <a:rPr lang="ko-KR" altLang="en-US" dirty="0" err="1" smtClean="0"/>
              <a:t>터틀</a:t>
            </a:r>
            <a:r>
              <a:rPr lang="ko-KR" altLang="en-US" dirty="0" smtClean="0"/>
              <a:t> 그래픽스 </a:t>
            </a:r>
            <a:r>
              <a:rPr lang="ko-KR" altLang="en-US" dirty="0" err="1" smtClean="0"/>
              <a:t>좌표계로</a:t>
            </a:r>
            <a:r>
              <a:rPr lang="ko-KR" altLang="en-US" dirty="0" smtClean="0"/>
              <a:t> 변환해서 사용하려 함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759656" y="3488250"/>
            <a:ext cx="7881214" cy="3088749"/>
            <a:chOff x="1806796" y="3606237"/>
            <a:chExt cx="7881214" cy="308874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6796" y="3606237"/>
              <a:ext cx="7881214" cy="3088749"/>
            </a:xfrm>
            <a:prstGeom prst="rect">
              <a:avLst/>
            </a:prstGeom>
          </p:spPr>
        </p:pic>
        <p:sp>
          <p:nvSpPr>
            <p:cNvPr id="5" name="오른쪽 화살표 4"/>
            <p:cNvSpPr/>
            <p:nvPr/>
          </p:nvSpPr>
          <p:spPr bwMode="auto">
            <a:xfrm>
              <a:off x="5456903" y="5073444"/>
              <a:ext cx="457200" cy="412955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75000"/>
                <a:buFont typeface="Wingdings" pitchFamily="2" charset="2"/>
                <a:buChar char="•"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新細明體" pitchFamily="18" charset="-120"/>
              </a:endParaRPr>
            </a:p>
          </p:txBody>
        </p:sp>
      </p:grp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8908026" y="3056392"/>
            <a:ext cx="2477728" cy="380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smtClean="0"/>
              <a:t>x</a:t>
            </a:r>
            <a:r>
              <a:rPr lang="ko-KR" altLang="en-US" kern="0" dirty="0" smtClean="0"/>
              <a:t>축 변환</a:t>
            </a:r>
            <a:endParaRPr lang="en-US" altLang="ko-KR" kern="0" dirty="0" smtClean="0"/>
          </a:p>
          <a:p>
            <a:pPr lvl="1"/>
            <a:r>
              <a:rPr lang="en-US" altLang="ko-KR" kern="0" dirty="0" smtClean="0"/>
              <a:t>0 </a:t>
            </a:r>
            <a:r>
              <a:rPr lang="en-US" altLang="ko-KR" kern="0" dirty="0" smtClean="0">
                <a:sym typeface="Wingdings" panose="05000000000000000000" pitchFamily="2" charset="2"/>
              </a:rPr>
              <a:t> -w/2</a:t>
            </a:r>
          </a:p>
          <a:p>
            <a:pPr lvl="1"/>
            <a:r>
              <a:rPr lang="en-US" altLang="ko-KR" kern="0" dirty="0" smtClean="0">
                <a:sym typeface="Wingdings" panose="05000000000000000000" pitchFamily="2" charset="2"/>
              </a:rPr>
              <a:t>w  w/2</a:t>
            </a:r>
          </a:p>
          <a:p>
            <a:pPr lvl="1"/>
            <a:r>
              <a:rPr lang="en-US" altLang="ko-KR" kern="0" dirty="0" smtClean="0">
                <a:sym typeface="Wingdings" panose="05000000000000000000" pitchFamily="2" charset="2"/>
              </a:rPr>
              <a:t>w/2  0</a:t>
            </a:r>
            <a:endParaRPr lang="en-US" altLang="ko-KR" kern="0" dirty="0">
              <a:sym typeface="Wingdings" panose="05000000000000000000" pitchFamily="2" charset="2"/>
            </a:endParaRPr>
          </a:p>
          <a:p>
            <a:r>
              <a:rPr lang="en-US" altLang="ko-KR" kern="0" dirty="0" smtClean="0">
                <a:sym typeface="Wingdings" panose="05000000000000000000" pitchFamily="2" charset="2"/>
              </a:rPr>
              <a:t>y</a:t>
            </a:r>
            <a:r>
              <a:rPr lang="ko-KR" altLang="en-US" kern="0" dirty="0" smtClean="0">
                <a:sym typeface="Wingdings" panose="05000000000000000000" pitchFamily="2" charset="2"/>
              </a:rPr>
              <a:t>축 변환</a:t>
            </a:r>
            <a:endParaRPr lang="en-US" altLang="ko-KR" kern="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kern="0" dirty="0"/>
              <a:t>0 </a:t>
            </a:r>
            <a:r>
              <a:rPr lang="en-US" altLang="ko-KR" kern="0" dirty="0">
                <a:sym typeface="Wingdings" panose="05000000000000000000" pitchFamily="2" charset="2"/>
              </a:rPr>
              <a:t> </a:t>
            </a:r>
            <a:r>
              <a:rPr lang="en-US" altLang="ko-KR" kern="0" dirty="0" smtClean="0">
                <a:sym typeface="Wingdings" panose="05000000000000000000" pitchFamily="2" charset="2"/>
              </a:rPr>
              <a:t>h/2</a:t>
            </a:r>
            <a:endParaRPr lang="en-US" altLang="ko-KR" kern="0" dirty="0">
              <a:sym typeface="Wingdings" panose="05000000000000000000" pitchFamily="2" charset="2"/>
            </a:endParaRPr>
          </a:p>
          <a:p>
            <a:pPr lvl="1"/>
            <a:r>
              <a:rPr lang="en-US" altLang="ko-KR" kern="0" dirty="0" smtClean="0">
                <a:sym typeface="Wingdings" panose="05000000000000000000" pitchFamily="2" charset="2"/>
              </a:rPr>
              <a:t>h </a:t>
            </a:r>
            <a:r>
              <a:rPr lang="en-US" altLang="ko-KR" kern="0" dirty="0">
                <a:sym typeface="Wingdings" panose="05000000000000000000" pitchFamily="2" charset="2"/>
              </a:rPr>
              <a:t> </a:t>
            </a:r>
            <a:r>
              <a:rPr lang="en-US" altLang="ko-KR" kern="0" dirty="0" smtClean="0">
                <a:sym typeface="Wingdings" panose="05000000000000000000" pitchFamily="2" charset="2"/>
              </a:rPr>
              <a:t>-h/2</a:t>
            </a:r>
            <a:endParaRPr lang="en-US" altLang="ko-KR" kern="0" dirty="0">
              <a:sym typeface="Wingdings" panose="05000000000000000000" pitchFamily="2" charset="2"/>
            </a:endParaRPr>
          </a:p>
          <a:p>
            <a:pPr lvl="1"/>
            <a:r>
              <a:rPr lang="en-US" altLang="ko-KR" kern="0" dirty="0" smtClean="0">
                <a:sym typeface="Wingdings" panose="05000000000000000000" pitchFamily="2" charset="2"/>
              </a:rPr>
              <a:t>h/2 </a:t>
            </a:r>
            <a:r>
              <a:rPr lang="en-US" altLang="ko-KR" kern="0" dirty="0">
                <a:sym typeface="Wingdings" panose="05000000000000000000" pitchFamily="2" charset="2"/>
              </a:rPr>
              <a:t> </a:t>
            </a:r>
            <a:r>
              <a:rPr lang="en-US" altLang="ko-KR" kern="0" dirty="0" smtClean="0">
                <a:sym typeface="Wingdings" panose="05000000000000000000" pitchFamily="2" charset="2"/>
              </a:rPr>
              <a:t>0</a:t>
            </a:r>
          </a:p>
          <a:p>
            <a:pPr lvl="1"/>
            <a:endParaRPr lang="en-US" altLang="ko-KR" kern="0" dirty="0" smtClean="0">
              <a:sym typeface="Wingdings" panose="05000000000000000000" pitchFamily="2" charset="2"/>
            </a:endParaRPr>
          </a:p>
          <a:p>
            <a:pPr lvl="1"/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2951975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 bwMode="auto">
          <a:xfrm>
            <a:off x="360727" y="277813"/>
            <a:ext cx="11652307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9pPr>
          </a:lstStyle>
          <a:p>
            <a:r>
              <a:rPr lang="ko-KR" altLang="en-US" sz="4000" kern="0" dirty="0" smtClean="0"/>
              <a:t>실습 </a:t>
            </a:r>
            <a:r>
              <a:rPr lang="en-US" altLang="ko-KR" sz="4000" kern="0" dirty="0" smtClean="0"/>
              <a:t>#13-04 </a:t>
            </a:r>
            <a:r>
              <a:rPr lang="ko-KR" altLang="en-US" sz="4000" kern="0" dirty="0" smtClean="0"/>
              <a:t>거북이가 구역에 들어가면 알려주기</a:t>
            </a:r>
            <a:endParaRPr lang="ko-KR" altLang="en-US" sz="4000" kern="0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변환 공식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함정을 놓을 위치를 윈도우의 </a:t>
            </a:r>
            <a:r>
              <a:rPr lang="ko-KR" altLang="en-US" dirty="0" err="1" smtClean="0"/>
              <a:t>그림판</a:t>
            </a:r>
            <a:r>
              <a:rPr lang="ko-KR" altLang="en-US" dirty="0" smtClean="0"/>
              <a:t> 등을 활용해서 위치 파악 후 좌표 변환</a:t>
            </a:r>
            <a:endParaRPr lang="en-US" altLang="ko-KR" dirty="0" smtClean="0"/>
          </a:p>
          <a:p>
            <a:r>
              <a:rPr lang="ko-KR" altLang="en-US" dirty="0" smtClean="0"/>
              <a:t>윈도우 크기와 영상 크기 맞추기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win.setup</a:t>
            </a:r>
            <a:r>
              <a:rPr lang="en-US" altLang="ko-KR" dirty="0" smtClean="0"/>
              <a:t>(w, h)</a:t>
            </a:r>
          </a:p>
          <a:p>
            <a:pPr lvl="1"/>
            <a:r>
              <a:rPr lang="ko-KR" altLang="en-US" dirty="0" smtClean="0"/>
              <a:t>이미지 크기보다 약간 크게 맞출 것 </a:t>
            </a:r>
            <a:r>
              <a:rPr lang="en-US" altLang="ko-KR" dirty="0" smtClean="0"/>
              <a:t>(maze2.gif</a:t>
            </a:r>
            <a:r>
              <a:rPr lang="ko-KR" altLang="en-US" dirty="0" smtClean="0"/>
              <a:t>의 크기는 </a:t>
            </a:r>
            <a:r>
              <a:rPr lang="en-US" altLang="ko-KR" dirty="0" smtClean="0"/>
              <a:t>600x597 </a:t>
            </a:r>
            <a:r>
              <a:rPr lang="ko-KR" altLang="en-US" dirty="0" smtClean="0"/>
              <a:t>픽셀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함정 영역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영상 좌표 </a:t>
            </a:r>
            <a:r>
              <a:rPr lang="en-US" altLang="ko-KR" dirty="0" smtClean="0"/>
              <a:t>(303, 248), (358, 325)</a:t>
            </a:r>
          </a:p>
          <a:p>
            <a:pPr lvl="1"/>
            <a:r>
              <a:rPr lang="ko-KR" altLang="en-US" dirty="0" err="1" smtClean="0"/>
              <a:t>터틀</a:t>
            </a:r>
            <a:r>
              <a:rPr lang="ko-KR" altLang="en-US" dirty="0" smtClean="0"/>
              <a:t> 그래픽스 좌표 </a:t>
            </a:r>
            <a:r>
              <a:rPr lang="en-US" altLang="ko-KR" dirty="0" smtClean="0"/>
              <a:t>(3, 51), (58, </a:t>
            </a:r>
            <a:r>
              <a:rPr lang="en-US" altLang="ko-KR" smtClean="0"/>
              <a:t>-27)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48742" y="1822510"/>
            <a:ext cx="5374428" cy="83099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x</a:t>
            </a:r>
            <a:r>
              <a:rPr kumimoji="0" lang="en-US" altLang="ko-KR" baseline="-25000" dirty="0" err="1" smtClean="0">
                <a:latin typeface="Consolas" panose="020B0609020204030204" pitchFamily="49" charset="0"/>
              </a:rPr>
              <a:t>turtle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x</a:t>
            </a:r>
            <a:r>
              <a:rPr kumimoji="0" lang="en-US" altLang="ko-KR" baseline="-25000" dirty="0" err="1" smtClean="0">
                <a:latin typeface="Consolas" panose="020B0609020204030204" pitchFamily="49" charset="0"/>
              </a:rPr>
              <a:t>image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– w/2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y</a:t>
            </a:r>
            <a:r>
              <a:rPr kumimoji="0" lang="en-US" altLang="ko-KR" baseline="-25000" dirty="0" err="1" smtClean="0">
                <a:latin typeface="Consolas" panose="020B0609020204030204" pitchFamily="49" charset="0"/>
              </a:rPr>
              <a:t>turtle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>
                <a:latin typeface="Consolas" panose="020B0609020204030204" pitchFamily="49" charset="0"/>
              </a:rPr>
              <a:t>=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h/2 -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y</a:t>
            </a:r>
            <a:r>
              <a:rPr kumimoji="0" lang="en-US" altLang="ko-KR" baseline="-25000" dirty="0" err="1" smtClean="0">
                <a:latin typeface="Consolas" panose="020B0609020204030204" pitchFamily="49" charset="0"/>
              </a:rPr>
              <a:t>image</a:t>
            </a: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99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기반 </a:t>
            </a:r>
            <a:r>
              <a:rPr lang="en-US" altLang="ko-KR" dirty="0" smtClean="0"/>
              <a:t>(Event Driven)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3"/>
            <a:ext cx="11134987" cy="4862512"/>
          </a:xfrm>
        </p:spPr>
        <p:txBody>
          <a:bodyPr/>
          <a:lstStyle/>
          <a:p>
            <a:r>
              <a:rPr lang="ko-KR" altLang="en-US" dirty="0" smtClean="0"/>
              <a:t>여태까지 우리가 작성해온 프로그램은 절차적</a:t>
            </a:r>
            <a:r>
              <a:rPr lang="en-US" altLang="ko-KR" dirty="0" smtClean="0"/>
              <a:t>(Procedural)</a:t>
            </a:r>
            <a:r>
              <a:rPr lang="ko-KR" altLang="en-US" dirty="0" smtClean="0"/>
              <a:t>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순서에 따라 실행되며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함수를 실행시킬 때에만 프로그램의 다른 위치에 가서 실행하고 다시 되돌아오는 형태였음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기반 프로그래밍 방법은 사용자 또는 컴퓨터에서 발생되는 이벤트에 반응하는 형태로 동작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예를 들어 사용자의 키보드 또는 마우스 입력에 따라 프로그램의 일부 기능이 수행됨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프로그램은 항상 사용자 또는 컴퓨터의 이벤트를 기다리는 </a:t>
            </a:r>
            <a:r>
              <a:rPr lang="en-US" altLang="ko-KR" dirty="0" smtClean="0"/>
              <a:t>"</a:t>
            </a:r>
            <a:r>
              <a:rPr lang="ko-KR" altLang="en-US" dirty="0" smtClean="0"/>
              <a:t>대기</a:t>
            </a:r>
            <a:r>
              <a:rPr lang="en-US" altLang="ko-KR" dirty="0"/>
              <a:t> </a:t>
            </a:r>
            <a:r>
              <a:rPr lang="en-US" altLang="ko-KR" dirty="0" smtClean="0"/>
              <a:t>(Wait)" </a:t>
            </a:r>
            <a:r>
              <a:rPr lang="ko-KR" altLang="en-US" dirty="0" smtClean="0"/>
              <a:t>상태가 무한으로 지속되고 처리할 이벤트가 전달되면 그 내용을 파악해서 프로그램을 실행함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프로그램은 지정된 이벤트를 기다리다가 특정 이벤트가 발생하면 그 이벤트를 처리할 수 있는 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이벤트 처리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또는 이벤트 </a:t>
            </a:r>
            <a:r>
              <a:rPr lang="ko-KR" altLang="en-US" dirty="0" err="1" smtClean="0"/>
              <a:t>리스너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실행시킴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558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3"/>
            <a:ext cx="3491249" cy="4862512"/>
          </a:xfrm>
        </p:spPr>
        <p:txBody>
          <a:bodyPr/>
          <a:lstStyle/>
          <a:p>
            <a:r>
              <a:rPr lang="en-US" altLang="ko-KR" dirty="0" smtClean="0"/>
              <a:t>maze2.gif</a:t>
            </a:r>
            <a:r>
              <a:rPr lang="ko-KR" altLang="en-US" dirty="0" smtClean="0"/>
              <a:t>의 크기 </a:t>
            </a:r>
            <a:r>
              <a:rPr lang="en-US" altLang="ko-KR" dirty="0" smtClean="0"/>
              <a:t>(width: 600, height: 597)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506" y="1150333"/>
            <a:ext cx="7684324" cy="5570785"/>
          </a:xfrm>
          <a:prstGeom prst="rect">
            <a:avLst/>
          </a:prstGeom>
        </p:spPr>
      </p:pic>
      <p:sp>
        <p:nvSpPr>
          <p:cNvPr id="5" name="제목 1"/>
          <p:cNvSpPr txBox="1">
            <a:spLocks noGrp="1"/>
          </p:cNvSpPr>
          <p:nvPr>
            <p:ph type="title"/>
          </p:nvPr>
        </p:nvSpPr>
        <p:spPr bwMode="auto">
          <a:xfrm>
            <a:off x="208344" y="277813"/>
            <a:ext cx="1171358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9pPr>
          </a:lstStyle>
          <a:p>
            <a:r>
              <a:rPr lang="ko-KR" altLang="en-US" sz="4000" kern="0" dirty="0" smtClean="0"/>
              <a:t>실습 </a:t>
            </a:r>
            <a:r>
              <a:rPr lang="en-US" altLang="ko-KR" sz="4000" kern="0" dirty="0" smtClean="0"/>
              <a:t>#13-04 </a:t>
            </a:r>
            <a:r>
              <a:rPr lang="ko-KR" altLang="en-US" sz="4000" kern="0" dirty="0" smtClean="0"/>
              <a:t>거북이가 구역에 들어가면 알려주기</a:t>
            </a:r>
            <a:endParaRPr lang="ko-KR" altLang="en-US" sz="4000" kern="0" dirty="0"/>
          </a:p>
        </p:txBody>
      </p:sp>
      <p:sp>
        <p:nvSpPr>
          <p:cNvPr id="6" name="타원 5"/>
          <p:cNvSpPr/>
          <p:nvPr/>
        </p:nvSpPr>
        <p:spPr bwMode="auto">
          <a:xfrm>
            <a:off x="4132162" y="6366076"/>
            <a:ext cx="970780" cy="49192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•"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6065134" y="4261973"/>
            <a:ext cx="970780" cy="49192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•"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cxnSp>
        <p:nvCxnSpPr>
          <p:cNvPr id="10" name="직선 화살표 연결선 9"/>
          <p:cNvCxnSpPr>
            <a:stCxn id="7" idx="7"/>
          </p:cNvCxnSpPr>
          <p:nvPr/>
        </p:nvCxnSpPr>
        <p:spPr bwMode="auto">
          <a:xfrm flipV="1">
            <a:off x="6893747" y="4055806"/>
            <a:ext cx="2604214" cy="2782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9424225" y="393336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커서 위치</a:t>
            </a:r>
            <a:endParaRPr lang="ko-KR" altLang="en-US" sz="2400" dirty="0"/>
          </a:p>
        </p:txBody>
      </p:sp>
      <p:cxnSp>
        <p:nvCxnSpPr>
          <p:cNvPr id="13" name="직선 화살표 연결선 12"/>
          <p:cNvCxnSpPr/>
          <p:nvPr/>
        </p:nvCxnSpPr>
        <p:spPr bwMode="auto">
          <a:xfrm flipV="1">
            <a:off x="5102942" y="5884606"/>
            <a:ext cx="4395019" cy="7274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9497961" y="569450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커서 좌표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4118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0391" y="277813"/>
            <a:ext cx="11505234" cy="774700"/>
          </a:xfrm>
        </p:spPr>
        <p:txBody>
          <a:bodyPr/>
          <a:lstStyle/>
          <a:p>
            <a:r>
              <a:rPr lang="ko-KR" altLang="en-US" sz="4000" dirty="0"/>
              <a:t>실습 </a:t>
            </a:r>
            <a:r>
              <a:rPr lang="en-US" altLang="ko-KR" sz="4000" dirty="0"/>
              <a:t>#13-04 </a:t>
            </a:r>
            <a:r>
              <a:rPr lang="ko-KR" altLang="en-US" sz="4000" dirty="0"/>
              <a:t>거북이가 구역에 들어가면 알려주기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09599" y="1209690"/>
            <a:ext cx="10564537" cy="420987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turtle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pyglet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</a:rPr>
              <a:t>trapx1 </a:t>
            </a:r>
            <a:r>
              <a:rPr lang="en-US" altLang="ko-KR" dirty="0">
                <a:latin typeface="Consolas" panose="020B0609020204030204" pitchFamily="49" charset="0"/>
              </a:rPr>
              <a:t>= 3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trapy1 = 51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trapx2 = 58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trapy2 = -27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movepixel</a:t>
            </a:r>
            <a:r>
              <a:rPr lang="en-US" altLang="ko-KR" dirty="0">
                <a:latin typeface="Consolas" panose="020B0609020204030204" pitchFamily="49" charset="0"/>
              </a:rPr>
              <a:t> = 10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win = </a:t>
            </a:r>
            <a:r>
              <a:rPr lang="en-US" altLang="ko-KR" dirty="0" err="1">
                <a:latin typeface="Consolas" panose="020B0609020204030204" pitchFamily="49" charset="0"/>
              </a:rPr>
              <a:t>turtle.Screen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t1 = </a:t>
            </a:r>
            <a:r>
              <a:rPr lang="en-US" altLang="ko-KR" dirty="0" err="1">
                <a:latin typeface="Consolas" panose="020B0609020204030204" pitchFamily="49" charset="0"/>
              </a:rPr>
              <a:t>turtle.Turtle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22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505" y="277813"/>
            <a:ext cx="11434193" cy="774700"/>
          </a:xfrm>
        </p:spPr>
        <p:txBody>
          <a:bodyPr/>
          <a:lstStyle/>
          <a:p>
            <a:r>
              <a:rPr lang="ko-KR" altLang="en-US" sz="4000" dirty="0"/>
              <a:t>실습 </a:t>
            </a:r>
            <a:r>
              <a:rPr lang="en-US" altLang="ko-KR" sz="4000" dirty="0"/>
              <a:t>#13-04 </a:t>
            </a:r>
            <a:r>
              <a:rPr lang="ko-KR" altLang="en-US" sz="4000" dirty="0"/>
              <a:t>거북이가 구역에 들어가면 알려주기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09599" y="1209690"/>
            <a:ext cx="10564537" cy="514653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4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isInTrap</a:t>
            </a:r>
            <a:r>
              <a:rPr lang="en-US" altLang="ko-KR" dirty="0" smtClean="0">
                <a:latin typeface="Consolas" panose="020B0609020204030204" pitchFamily="49" charset="0"/>
              </a:rPr>
              <a:t>(x</a:t>
            </a:r>
            <a:r>
              <a:rPr lang="en-US" altLang="ko-KR" dirty="0">
                <a:latin typeface="Consolas" panose="020B0609020204030204" pitchFamily="49" charset="0"/>
              </a:rPr>
              <a:t>, y, x1, y1, x2, y2):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minx </a:t>
            </a:r>
            <a:r>
              <a:rPr lang="en-US" altLang="ko-KR" dirty="0">
                <a:latin typeface="Consolas" panose="020B0609020204030204" pitchFamily="49" charset="0"/>
              </a:rPr>
              <a:t>= min(x1, x2)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maxx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max(x1, x2)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miny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min(y1, y2)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maxy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max(y1, y2)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if </a:t>
            </a:r>
            <a:r>
              <a:rPr lang="en-US" altLang="ko-KR" dirty="0">
                <a:latin typeface="Consolas" panose="020B0609020204030204" pitchFamily="49" charset="0"/>
              </a:rPr>
              <a:t>x &gt;= minx and x &lt;= </a:t>
            </a:r>
            <a:r>
              <a:rPr lang="en-US" altLang="ko-KR" dirty="0" err="1">
                <a:latin typeface="Consolas" panose="020B0609020204030204" pitchFamily="49" charset="0"/>
              </a:rPr>
              <a:t>maxx</a:t>
            </a:r>
            <a:r>
              <a:rPr lang="en-US" altLang="ko-KR" dirty="0">
                <a:latin typeface="Consolas" panose="020B0609020204030204" pitchFamily="49" charset="0"/>
              </a:rPr>
              <a:t> and y &gt;= </a:t>
            </a:r>
            <a:r>
              <a:rPr lang="en-US" altLang="ko-KR" dirty="0" err="1">
                <a:latin typeface="Consolas" panose="020B0609020204030204" pitchFamily="49" charset="0"/>
              </a:rPr>
              <a:t>miny</a:t>
            </a:r>
            <a:r>
              <a:rPr lang="en-US" altLang="ko-KR" dirty="0">
                <a:latin typeface="Consolas" panose="020B0609020204030204" pitchFamily="49" charset="0"/>
              </a:rPr>
              <a:t> and y &lt;= </a:t>
            </a:r>
            <a:r>
              <a:rPr lang="en-US" altLang="ko-KR" dirty="0" err="1">
                <a:latin typeface="Consolas" panose="020B0609020204030204" pitchFamily="49" charset="0"/>
              </a:rPr>
              <a:t>maxy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return </a:t>
            </a:r>
            <a:r>
              <a:rPr lang="en-US" altLang="ko-KR" dirty="0"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return </a:t>
            </a:r>
            <a:r>
              <a:rPr lang="en-US" altLang="ko-KR" dirty="0">
                <a:latin typeface="Consolas" panose="020B0609020204030204" pitchFamily="49" charset="0"/>
              </a:rPr>
              <a:t>False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     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moveTo</a:t>
            </a:r>
            <a:r>
              <a:rPr lang="en-US" altLang="ko-KR" dirty="0">
                <a:latin typeface="Consolas" panose="020B0609020204030204" pitchFamily="49" charset="0"/>
              </a:rPr>
              <a:t>(x, y):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t1.penup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t1.goto(x</a:t>
            </a:r>
            <a:r>
              <a:rPr lang="en-US" altLang="ko-KR" dirty="0">
                <a:latin typeface="Consolas" panose="020B0609020204030204" pitchFamily="49" charset="0"/>
              </a:rPr>
              <a:t>, y)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t1.pendown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02248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 bwMode="auto">
          <a:xfrm>
            <a:off x="377505" y="277813"/>
            <a:ext cx="1143419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9pPr>
          </a:lstStyle>
          <a:p>
            <a:r>
              <a:rPr lang="ko-KR" altLang="en-US" sz="4000" kern="0" dirty="0" smtClean="0"/>
              <a:t>실습 </a:t>
            </a:r>
            <a:r>
              <a:rPr lang="en-US" altLang="ko-KR" sz="4000" kern="0" dirty="0" smtClean="0"/>
              <a:t>#13-04 </a:t>
            </a:r>
            <a:r>
              <a:rPr lang="ko-KR" altLang="en-US" sz="4000" kern="0" dirty="0" smtClean="0"/>
              <a:t>거북이가 구역에 들어가면 알려주기</a:t>
            </a:r>
            <a:endParaRPr lang="ko-KR" altLang="en-US" sz="4000" kern="0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98833" y="1310358"/>
            <a:ext cx="7695502" cy="467820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4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drawRectWithFill</a:t>
            </a:r>
            <a:r>
              <a:rPr lang="en-US" altLang="ko-KR" dirty="0">
                <a:latin typeface="Consolas" panose="020B0609020204030204" pitchFamily="49" charset="0"/>
              </a:rPr>
              <a:t>(x1, y1, x2, y2, color):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moveTo</a:t>
            </a:r>
            <a:r>
              <a:rPr lang="en-US" altLang="ko-KR" dirty="0" smtClean="0">
                <a:latin typeface="Consolas" panose="020B0609020204030204" pitchFamily="49" charset="0"/>
              </a:rPr>
              <a:t>(x1</a:t>
            </a:r>
            <a:r>
              <a:rPr lang="en-US" altLang="ko-KR" dirty="0">
                <a:latin typeface="Consolas" panose="020B0609020204030204" pitchFamily="49" charset="0"/>
              </a:rPr>
              <a:t>, y1)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t1.fillcolor(color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t1.begin_fill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t1.goto(x2</a:t>
            </a:r>
            <a:r>
              <a:rPr lang="en-US" altLang="ko-KR" dirty="0">
                <a:latin typeface="Consolas" panose="020B0609020204030204" pitchFamily="49" charset="0"/>
              </a:rPr>
              <a:t>, y1)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t1.goto(x2</a:t>
            </a:r>
            <a:r>
              <a:rPr lang="en-US" altLang="ko-KR" dirty="0">
                <a:latin typeface="Consolas" panose="020B0609020204030204" pitchFamily="49" charset="0"/>
              </a:rPr>
              <a:t>, y2)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t1.goto(x1</a:t>
            </a:r>
            <a:r>
              <a:rPr lang="en-US" altLang="ko-KR" dirty="0">
                <a:latin typeface="Consolas" panose="020B0609020204030204" pitchFamily="49" charset="0"/>
              </a:rPr>
              <a:t>, y2)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t1.goto(x1</a:t>
            </a:r>
            <a:r>
              <a:rPr lang="en-US" altLang="ko-KR" dirty="0">
                <a:latin typeface="Consolas" panose="020B0609020204030204" pitchFamily="49" charset="0"/>
              </a:rPr>
              <a:t>, y1)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t1.end_fill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mousegoto</a:t>
            </a:r>
            <a:r>
              <a:rPr lang="en-US" altLang="ko-KR" dirty="0">
                <a:latin typeface="Consolas" panose="020B0609020204030204" pitchFamily="49" charset="0"/>
              </a:rPr>
              <a:t>(x, y):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moveTo</a:t>
            </a:r>
            <a:r>
              <a:rPr lang="en-US" altLang="ko-KR" dirty="0" smtClean="0">
                <a:latin typeface="Consolas" panose="020B0609020204030204" pitchFamily="49" charset="0"/>
              </a:rPr>
              <a:t>(x</a:t>
            </a:r>
            <a:r>
              <a:rPr lang="en-US" altLang="ko-KR" dirty="0">
                <a:latin typeface="Consolas" panose="020B0609020204030204" pitchFamily="49" charset="0"/>
              </a:rPr>
              <a:t>, y)</a:t>
            </a:r>
          </a:p>
        </p:txBody>
      </p:sp>
    </p:spTree>
    <p:extLst>
      <p:ext uri="{BB962C8B-B14F-4D97-AF65-F5344CB8AC3E}">
        <p14:creationId xmlns:p14="http://schemas.microsoft.com/office/powerpoint/2010/main" val="121443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09599" y="1209690"/>
            <a:ext cx="10564537" cy="388927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4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checkTrap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oldx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oldy</a:t>
            </a:r>
            <a:r>
              <a:rPr lang="en-US" altLang="ko-KR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 </a:t>
            </a:r>
            <a:r>
              <a:rPr lang="en-US" altLang="ko-KR" dirty="0">
                <a:latin typeface="Consolas" panose="020B0609020204030204" pitchFamily="49" charset="0"/>
              </a:rPr>
              <a:t>= t1.pos()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if </a:t>
            </a:r>
            <a:r>
              <a:rPr lang="en-US" altLang="ko-KR" dirty="0" err="1" smtClean="0">
                <a:latin typeface="Consolas" panose="020B0609020204030204" pitchFamily="49" charset="0"/>
              </a:rPr>
              <a:t>isInTrap</a:t>
            </a:r>
            <a:r>
              <a:rPr lang="en-US" altLang="ko-KR" dirty="0" smtClean="0">
                <a:latin typeface="Consolas" panose="020B0609020204030204" pitchFamily="49" charset="0"/>
              </a:rPr>
              <a:t>(p[0</a:t>
            </a:r>
            <a:r>
              <a:rPr lang="en-US" altLang="ko-KR" dirty="0">
                <a:latin typeface="Consolas" panose="020B0609020204030204" pitchFamily="49" charset="0"/>
              </a:rPr>
              <a:t>], p[1], trapx1, trapy1, trapx2, trapy2):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drawRectWithFill</a:t>
            </a:r>
            <a:r>
              <a:rPr lang="en-US" altLang="ko-KR" dirty="0" smtClean="0">
                <a:latin typeface="Consolas" panose="020B0609020204030204" pitchFamily="49" charset="0"/>
              </a:rPr>
              <a:t>(trapx1</a:t>
            </a:r>
            <a:r>
              <a:rPr lang="en-US" altLang="ko-KR" dirty="0">
                <a:latin typeface="Consolas" panose="020B0609020204030204" pitchFamily="49" charset="0"/>
              </a:rPr>
              <a:t>, trapy1, trapx2, trapy2, "red") 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moveTo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oldx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oldy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keyup</a:t>
            </a:r>
            <a:r>
              <a:rPr lang="en-US" altLang="ko-KR" dirty="0"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 </a:t>
            </a:r>
            <a:r>
              <a:rPr lang="en-US" altLang="ko-KR" dirty="0">
                <a:latin typeface="Consolas" panose="020B0609020204030204" pitchFamily="49" charset="0"/>
              </a:rPr>
              <a:t>= t1.pos()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t1.goto(p[0</a:t>
            </a:r>
            <a:r>
              <a:rPr lang="en-US" altLang="ko-KR" dirty="0">
                <a:latin typeface="Consolas" panose="020B0609020204030204" pitchFamily="49" charset="0"/>
              </a:rPr>
              <a:t>], p[1] + </a:t>
            </a:r>
            <a:r>
              <a:rPr lang="en-US" altLang="ko-KR" dirty="0" err="1">
                <a:latin typeface="Consolas" panose="020B0609020204030204" pitchFamily="49" charset="0"/>
              </a:rPr>
              <a:t>movepixel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checkTrap</a:t>
            </a:r>
            <a:r>
              <a:rPr lang="en-US" altLang="ko-KR" dirty="0" smtClean="0">
                <a:latin typeface="Consolas" panose="020B0609020204030204" pitchFamily="49" charset="0"/>
              </a:rPr>
              <a:t>(p[0</a:t>
            </a:r>
            <a:r>
              <a:rPr lang="en-US" altLang="ko-KR" dirty="0">
                <a:latin typeface="Consolas" panose="020B0609020204030204" pitchFamily="49" charset="0"/>
              </a:rPr>
              <a:t>], p[1</a:t>
            </a:r>
            <a:r>
              <a:rPr lang="en-US" altLang="ko-KR" dirty="0" smtClean="0">
                <a:latin typeface="Consolas" panose="020B0609020204030204" pitchFamily="49" charset="0"/>
              </a:rPr>
              <a:t>])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378903" y="247360"/>
            <a:ext cx="1143419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9pPr>
          </a:lstStyle>
          <a:p>
            <a:r>
              <a:rPr lang="ko-KR" altLang="en-US" sz="4000" kern="0" dirty="0" smtClean="0"/>
              <a:t>실습 </a:t>
            </a:r>
            <a:r>
              <a:rPr lang="en-US" altLang="ko-KR" sz="4000" kern="0" dirty="0" smtClean="0"/>
              <a:t>#13-04 </a:t>
            </a:r>
            <a:r>
              <a:rPr lang="ko-KR" altLang="en-US" sz="4000" kern="0" dirty="0" smtClean="0"/>
              <a:t>거북이가 구역에 들어가면 알려주기</a:t>
            </a:r>
            <a:endParaRPr lang="ko-KR" altLang="en-US" sz="4000" kern="0" dirty="0"/>
          </a:p>
        </p:txBody>
      </p:sp>
    </p:spTree>
    <p:extLst>
      <p:ext uri="{BB962C8B-B14F-4D97-AF65-F5344CB8AC3E}">
        <p14:creationId xmlns:p14="http://schemas.microsoft.com/office/powerpoint/2010/main" val="2971623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3462" y="1192912"/>
            <a:ext cx="6185484" cy="539327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4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keyleft</a:t>
            </a:r>
            <a:r>
              <a:rPr lang="en-US" altLang="ko-KR" dirty="0"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 </a:t>
            </a:r>
            <a:r>
              <a:rPr lang="en-US" altLang="ko-KR" dirty="0">
                <a:latin typeface="Consolas" panose="020B0609020204030204" pitchFamily="49" charset="0"/>
              </a:rPr>
              <a:t>= t1.pos()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t1.goto(p[0</a:t>
            </a:r>
            <a:r>
              <a:rPr lang="en-US" altLang="ko-KR" dirty="0">
                <a:latin typeface="Consolas" panose="020B0609020204030204" pitchFamily="49" charset="0"/>
              </a:rPr>
              <a:t>] - </a:t>
            </a:r>
            <a:r>
              <a:rPr lang="en-US" altLang="ko-KR" dirty="0" err="1">
                <a:latin typeface="Consolas" panose="020B0609020204030204" pitchFamily="49" charset="0"/>
              </a:rPr>
              <a:t>movepixel</a:t>
            </a:r>
            <a:r>
              <a:rPr lang="en-US" altLang="ko-KR" dirty="0">
                <a:latin typeface="Consolas" panose="020B0609020204030204" pitchFamily="49" charset="0"/>
              </a:rPr>
              <a:t>, p[1])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checkTrap</a:t>
            </a:r>
            <a:r>
              <a:rPr lang="en-US" altLang="ko-KR" dirty="0" smtClean="0">
                <a:latin typeface="Consolas" panose="020B0609020204030204" pitchFamily="49" charset="0"/>
              </a:rPr>
              <a:t>(p[0</a:t>
            </a:r>
            <a:r>
              <a:rPr lang="en-US" altLang="ko-KR" dirty="0">
                <a:latin typeface="Consolas" panose="020B0609020204030204" pitchFamily="49" charset="0"/>
              </a:rPr>
              <a:t>], p[1])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keyright</a:t>
            </a:r>
            <a:r>
              <a:rPr lang="en-US" altLang="ko-KR" dirty="0"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 </a:t>
            </a:r>
            <a:r>
              <a:rPr lang="en-US" altLang="ko-KR" dirty="0">
                <a:latin typeface="Consolas" panose="020B0609020204030204" pitchFamily="49" charset="0"/>
              </a:rPr>
              <a:t>= t1.pos()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t1.goto(p[0</a:t>
            </a:r>
            <a:r>
              <a:rPr lang="en-US" altLang="ko-KR" dirty="0">
                <a:latin typeface="Consolas" panose="020B0609020204030204" pitchFamily="49" charset="0"/>
              </a:rPr>
              <a:t>] + </a:t>
            </a:r>
            <a:r>
              <a:rPr lang="en-US" altLang="ko-KR" dirty="0" err="1">
                <a:latin typeface="Consolas" panose="020B0609020204030204" pitchFamily="49" charset="0"/>
              </a:rPr>
              <a:t>movepixel</a:t>
            </a:r>
            <a:r>
              <a:rPr lang="en-US" altLang="ko-KR" dirty="0">
                <a:latin typeface="Consolas" panose="020B0609020204030204" pitchFamily="49" charset="0"/>
              </a:rPr>
              <a:t>, p[1])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checkTrap</a:t>
            </a:r>
            <a:r>
              <a:rPr lang="en-US" altLang="ko-KR" dirty="0" smtClean="0">
                <a:latin typeface="Consolas" panose="020B0609020204030204" pitchFamily="49" charset="0"/>
              </a:rPr>
              <a:t>(p[0</a:t>
            </a:r>
            <a:r>
              <a:rPr lang="en-US" altLang="ko-KR" dirty="0">
                <a:latin typeface="Consolas" panose="020B0609020204030204" pitchFamily="49" charset="0"/>
              </a:rPr>
              <a:t>], p[1])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err="1" smtClean="0">
                <a:latin typeface="Consolas" panose="020B0609020204030204" pitchFamily="49" charset="0"/>
              </a:rPr>
              <a:t>def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keydown</a:t>
            </a:r>
            <a:r>
              <a:rPr lang="en-US" altLang="ko-KR" dirty="0" smtClean="0"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 = t1.pos()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t1.goto(p[0], p[1] - </a:t>
            </a:r>
            <a:r>
              <a:rPr lang="en-US" altLang="ko-KR" dirty="0" err="1" smtClean="0">
                <a:latin typeface="Consolas" panose="020B0609020204030204" pitchFamily="49" charset="0"/>
              </a:rPr>
              <a:t>movepixel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checkTrap</a:t>
            </a:r>
            <a:r>
              <a:rPr lang="en-US" altLang="ko-KR" dirty="0" smtClean="0">
                <a:latin typeface="Consolas" panose="020B0609020204030204" pitchFamily="49" charset="0"/>
              </a:rPr>
              <a:t>(p[0], p[1])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378903" y="247360"/>
            <a:ext cx="1143419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9pPr>
          </a:lstStyle>
          <a:p>
            <a:r>
              <a:rPr lang="ko-KR" altLang="en-US" sz="4000" kern="0" dirty="0" smtClean="0"/>
              <a:t>실습 </a:t>
            </a:r>
            <a:r>
              <a:rPr lang="en-US" altLang="ko-KR" sz="4000" kern="0" dirty="0" smtClean="0"/>
              <a:t>#13-04 </a:t>
            </a:r>
            <a:r>
              <a:rPr lang="ko-KR" altLang="en-US" sz="4000" kern="0" dirty="0" smtClean="0"/>
              <a:t>거북이가 구역에 들어가면 알려주기</a:t>
            </a:r>
            <a:endParaRPr lang="ko-KR" altLang="en-US" sz="4000" kern="0" dirty="0"/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6318306" y="1192912"/>
            <a:ext cx="5325613" cy="396313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480"/>
              </a:lnSpc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def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addKeys</a:t>
            </a:r>
            <a:r>
              <a:rPr lang="en-US" altLang="ko-KR" dirty="0" smtClean="0"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win.onkey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keyup</a:t>
            </a:r>
            <a:r>
              <a:rPr lang="en-US" altLang="ko-KR" dirty="0">
                <a:latin typeface="Consolas" panose="020B0609020204030204" pitchFamily="49" charset="0"/>
              </a:rPr>
              <a:t>, "Up")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win.onkey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keyleft</a:t>
            </a:r>
            <a:r>
              <a:rPr lang="en-US" altLang="ko-KR" dirty="0">
                <a:latin typeface="Consolas" panose="020B0609020204030204" pitchFamily="49" charset="0"/>
              </a:rPr>
              <a:t>, "Left")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win.onkey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keyright</a:t>
            </a:r>
            <a:r>
              <a:rPr lang="en-US" altLang="ko-KR" dirty="0">
                <a:latin typeface="Consolas" panose="020B0609020204030204" pitchFamily="49" charset="0"/>
              </a:rPr>
              <a:t>, "Right")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win.onkey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keydown</a:t>
            </a:r>
            <a:r>
              <a:rPr lang="en-US" altLang="ko-KR" dirty="0">
                <a:latin typeface="Consolas" panose="020B0609020204030204" pitchFamily="49" charset="0"/>
              </a:rPr>
              <a:t>, "Down")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win.onkey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win.bye</a:t>
            </a:r>
            <a:r>
              <a:rPr lang="en-US" altLang="ko-KR" dirty="0">
                <a:latin typeface="Consolas" panose="020B0609020204030204" pitchFamily="49" charset="0"/>
              </a:rPr>
              <a:t>, "q</a:t>
            </a:r>
            <a:r>
              <a:rPr lang="en-US" altLang="ko-KR" dirty="0" smtClean="0">
                <a:latin typeface="Consolas" panose="020B0609020204030204" pitchFamily="49" charset="0"/>
              </a:rPr>
              <a:t>")</a:t>
            </a:r>
          </a:p>
          <a:p>
            <a:pPr>
              <a:lnSpc>
                <a:spcPts val="2480"/>
              </a:lnSpc>
              <a:buNone/>
            </a:pPr>
            <a:endParaRPr lang="en-US" altLang="ko-KR" dirty="0"/>
          </a:p>
          <a:p>
            <a:pPr>
              <a:lnSpc>
                <a:spcPts val="24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addMouse</a:t>
            </a:r>
            <a:r>
              <a:rPr lang="en-US" altLang="ko-KR" dirty="0"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win.onclick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mousegoto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48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562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 bwMode="auto">
          <a:xfrm>
            <a:off x="378903" y="247360"/>
            <a:ext cx="1143419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9pPr>
          </a:lstStyle>
          <a:p>
            <a:r>
              <a:rPr lang="ko-KR" altLang="en-US" sz="4000" kern="0" dirty="0" smtClean="0"/>
              <a:t>실습 </a:t>
            </a:r>
            <a:r>
              <a:rPr lang="en-US" altLang="ko-KR" sz="4000" kern="0" dirty="0" smtClean="0"/>
              <a:t>#13-04 </a:t>
            </a:r>
            <a:r>
              <a:rPr lang="ko-KR" altLang="en-US" sz="4000" kern="0" dirty="0" smtClean="0"/>
              <a:t>거북이가 구역에 들어가면 알려주기</a:t>
            </a:r>
            <a:endParaRPr lang="ko-KR" altLang="en-US" sz="4000" kern="0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609600" y="1268413"/>
            <a:ext cx="6185484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t1.speed(1)</a:t>
            </a:r>
          </a:p>
          <a:p>
            <a:pPr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win.bgpic</a:t>
            </a:r>
            <a:r>
              <a:rPr lang="en-US" altLang="ko-KR" dirty="0">
                <a:latin typeface="Consolas" panose="020B0609020204030204" pitchFamily="49" charset="0"/>
              </a:rPr>
              <a:t>("maze2.gif")</a:t>
            </a:r>
          </a:p>
          <a:p>
            <a:pPr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addKeys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addMouse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win.listen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turtle.mainloop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2836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9116" y="277813"/>
            <a:ext cx="11585196" cy="774700"/>
          </a:xfrm>
        </p:spPr>
        <p:txBody>
          <a:bodyPr/>
          <a:lstStyle/>
          <a:p>
            <a:r>
              <a:rPr lang="ko-KR" altLang="en-US" sz="4000" dirty="0" err="1" smtClean="0"/>
              <a:t>파이썬으로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wav </a:t>
            </a:r>
            <a:r>
              <a:rPr lang="ko-KR" altLang="en-US" sz="4000" dirty="0" smtClean="0"/>
              <a:t>파일 사운드 재생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사운드 재생 하기</a:t>
            </a:r>
            <a:endParaRPr lang="en-US" altLang="ko-KR" dirty="0" smtClean="0"/>
          </a:p>
          <a:p>
            <a:r>
              <a:rPr lang="ko-KR" altLang="en-US" dirty="0" err="1" smtClean="0"/>
              <a:t>파이썬에서</a:t>
            </a:r>
            <a:r>
              <a:rPr lang="ko-KR" altLang="en-US" dirty="0" smtClean="0"/>
              <a:t> 사운드 재생을 위해 여러 가지 모듈이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여기서는 </a:t>
            </a:r>
            <a:r>
              <a:rPr lang="en-US" altLang="ko-KR" dirty="0" err="1" smtClean="0"/>
              <a:t>pyglet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사용할 예정임</a:t>
            </a:r>
            <a:endParaRPr lang="en-US" altLang="ko-KR" dirty="0" smtClean="0"/>
          </a:p>
          <a:p>
            <a:r>
              <a:rPr lang="en-US" altLang="ko-KR" dirty="0" err="1" smtClean="0"/>
              <a:t>pyglet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Win+R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키를 누르고 </a:t>
            </a:r>
            <a:r>
              <a:rPr lang="en-US" altLang="ko-KR" dirty="0" err="1" smtClean="0"/>
              <a:t>cmd</a:t>
            </a:r>
            <a:r>
              <a:rPr lang="ko-KR" altLang="en-US" dirty="0" smtClean="0"/>
              <a:t>를 실행한 후에 </a:t>
            </a:r>
            <a:r>
              <a:rPr lang="ko-KR" altLang="en-US" dirty="0" err="1" smtClean="0"/>
              <a:t>명령행에서</a:t>
            </a:r>
            <a:r>
              <a:rPr lang="ko-KR" altLang="en-US" dirty="0" smtClean="0"/>
              <a:t> 아래 명령을 실행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아래 화면에서 보인 것처럼 설치 되어야 함</a:t>
            </a:r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174557" y="3673324"/>
            <a:ext cx="5516880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pip3 install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pyglet</a:t>
            </a: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57" y="4602916"/>
            <a:ext cx="93249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86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파이썬으로</a:t>
            </a:r>
            <a:r>
              <a:rPr lang="ko-KR" altLang="en-US" dirty="0"/>
              <a:t> </a:t>
            </a:r>
            <a:r>
              <a:rPr lang="en-US" altLang="ko-KR" dirty="0"/>
              <a:t>wav </a:t>
            </a:r>
            <a:r>
              <a:rPr lang="ko-KR" altLang="en-US" dirty="0"/>
              <a:t>파일 사운드 재생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268413"/>
            <a:ext cx="11161853" cy="4862512"/>
          </a:xfrm>
        </p:spPr>
        <p:txBody>
          <a:bodyPr/>
          <a:lstStyle/>
          <a:p>
            <a:r>
              <a:rPr lang="ko-KR" altLang="en-US" dirty="0" err="1" smtClean="0"/>
              <a:t>파이썬에서</a:t>
            </a:r>
            <a:r>
              <a:rPr lang="ko-KR" altLang="en-US" dirty="0" smtClean="0"/>
              <a:t> 사운드 파일 재생해보기</a:t>
            </a:r>
            <a:endParaRPr lang="en-US" altLang="ko-KR" dirty="0" smtClean="0"/>
          </a:p>
          <a:p>
            <a:r>
              <a:rPr lang="ko-KR" altLang="en-US" dirty="0" smtClean="0"/>
              <a:t>윈도우 운영체제에서의 </a:t>
            </a:r>
            <a:r>
              <a:rPr lang="en-US" altLang="ko-KR" dirty="0" err="1" smtClean="0"/>
              <a:t>pyglet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wav</a:t>
            </a:r>
            <a:r>
              <a:rPr lang="ko-KR" altLang="en-US" dirty="0" smtClean="0"/>
              <a:t>파일 재생 기능을 기본으로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mp3</a:t>
            </a:r>
            <a:r>
              <a:rPr lang="ko-KR" altLang="en-US" dirty="0" smtClean="0"/>
              <a:t>를 재생하려면 다른 파일들을 설치해야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여기서는 다루지 않음</a:t>
            </a:r>
            <a:endParaRPr lang="en-US" altLang="ko-KR" dirty="0" smtClean="0"/>
          </a:p>
          <a:p>
            <a:r>
              <a:rPr lang="ko-KR" altLang="en-US" dirty="0" smtClean="0"/>
              <a:t>사운드 파일 </a:t>
            </a:r>
            <a:r>
              <a:rPr lang="en-US" altLang="ko-KR" dirty="0"/>
              <a:t>(MandatoryEvacuationShort.wav) </a:t>
            </a:r>
            <a:r>
              <a:rPr lang="ko-KR" altLang="en-US" dirty="0" smtClean="0"/>
              <a:t>재생 코드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19630" y="3689895"/>
            <a:ext cx="9362861" cy="304698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import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pyglet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#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pyglet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모듈 사용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# </a:t>
            </a:r>
            <a:r>
              <a:rPr kumimoji="0" lang="ko-KR" altLang="en-US" smtClean="0">
                <a:latin typeface="Consolas" panose="020B0609020204030204" pitchFamily="49" charset="0"/>
              </a:rPr>
              <a:t>전체 사운드 파일을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재생할 수 있도록 메모리에 넣음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sound = </a:t>
            </a:r>
            <a:r>
              <a:rPr kumimoji="0" lang="en-US" altLang="ko-KR" dirty="0">
                <a:latin typeface="Consolas" panose="020B0609020204030204" pitchFamily="49" charset="0"/>
              </a:rPr>
              <a:t>"MandatoryEvacuationShort.wav"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piglet.media.load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(sound, streaming = False)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s.play</a:t>
            </a:r>
            <a:r>
              <a:rPr kumimoji="0" lang="en-US" altLang="ko-KR" dirty="0">
                <a:latin typeface="Consolas" panose="020B0609020204030204" pitchFamily="49" charset="0"/>
              </a:rPr>
              <a:t>() # </a:t>
            </a:r>
            <a:r>
              <a:rPr kumimoji="0" lang="ko-KR" altLang="en-US" dirty="0">
                <a:latin typeface="Consolas" panose="020B0609020204030204" pitchFamily="49" charset="0"/>
              </a:rPr>
              <a:t>메모리에 있는 사운드를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재생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사운드가 재생될 수 있는 시간이 있도록 해줌</a:t>
            </a:r>
            <a:r>
              <a:rPr kumimoji="0" lang="en-US" altLang="ko-KR" dirty="0" smtClean="0">
                <a:latin typeface="Consolas" panose="020B0609020204030204" pitchFamily="49" charset="0"/>
              </a:rPr>
              <a:t>.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아래 코드가 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없으면 </a:t>
            </a:r>
            <a:r>
              <a:rPr kumimoji="0" lang="ko-KR" altLang="en-US" dirty="0" err="1" smtClean="0">
                <a:latin typeface="Consolas" panose="020B0609020204030204" pitchFamily="49" charset="0"/>
              </a:rPr>
              <a:t>파이썬이</a:t>
            </a:r>
            <a:r>
              <a:rPr kumimoji="0" lang="ko-KR" altLang="en-US" dirty="0" smtClean="0">
                <a:latin typeface="Consolas" panose="020B0609020204030204" pitchFamily="49" charset="0"/>
              </a:rPr>
              <a:t> 먼저 종료되어 사운드가 들리지 않음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piglet.app.run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 # </a:t>
            </a:r>
            <a:r>
              <a:rPr kumimoji="0" lang="ko-KR" altLang="en-US" dirty="0" err="1" smtClean="0">
                <a:latin typeface="Consolas" panose="020B0609020204030204" pitchFamily="49" charset="0"/>
              </a:rPr>
              <a:t>터틀그래픽스에서는</a:t>
            </a:r>
            <a:r>
              <a:rPr kumimoji="0" lang="ko-KR" altLang="en-US" dirty="0" smtClean="0">
                <a:latin typeface="Consolas" panose="020B0609020204030204" pitchFamily="49" charset="0"/>
              </a:rPr>
              <a:t> 대체 가능</a:t>
            </a: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69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파이썬으로</a:t>
            </a:r>
            <a:r>
              <a:rPr lang="ko-KR" altLang="en-US" dirty="0"/>
              <a:t> </a:t>
            </a:r>
            <a:r>
              <a:rPr lang="en-US" altLang="ko-KR" dirty="0"/>
              <a:t>wav </a:t>
            </a:r>
            <a:r>
              <a:rPr lang="ko-KR" altLang="en-US" dirty="0"/>
              <a:t>파일 사운드 재생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터틀</a:t>
            </a:r>
            <a:r>
              <a:rPr lang="ko-KR" altLang="en-US" dirty="0" smtClean="0"/>
              <a:t> 그래픽스 기능과 사운드 재생 함께 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사운드가 재생되고 있는 중에 </a:t>
            </a:r>
            <a:r>
              <a:rPr lang="ko-KR" altLang="en-US" dirty="0" err="1" smtClean="0"/>
              <a:t>터틀</a:t>
            </a:r>
            <a:r>
              <a:rPr lang="ko-KR" altLang="en-US" dirty="0" smtClean="0"/>
              <a:t> 그래픽스 코드가 함께 실행됨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320573" y="2185186"/>
            <a:ext cx="9362861" cy="452431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import turtle # turtle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모듈 사용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import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pyglet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#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pyglet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모듈 사용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sound </a:t>
            </a:r>
            <a:r>
              <a:rPr kumimoji="0" lang="en-US" altLang="ko-KR" dirty="0">
                <a:latin typeface="Consolas" panose="020B0609020204030204" pitchFamily="49" charset="0"/>
              </a:rPr>
              <a:t>= "MandatoryEvacuationShort.wav"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win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turtle.Screen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turtle.Turtle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s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piglet.media.load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(sound, streaming = False)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t1.fd(100</a:t>
            </a:r>
            <a:r>
              <a:rPr kumimoji="0" lang="en-US" altLang="ko-KR" dirty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s.play</a:t>
            </a:r>
            <a:r>
              <a:rPr kumimoji="0" lang="en-US" altLang="ko-KR" dirty="0">
                <a:latin typeface="Consolas" panose="020B0609020204030204" pitchFamily="49" charset="0"/>
              </a:rPr>
              <a:t>() # </a:t>
            </a:r>
            <a:r>
              <a:rPr kumimoji="0" lang="ko-KR" altLang="en-US" dirty="0">
                <a:latin typeface="Consolas" panose="020B0609020204030204" pitchFamily="49" charset="0"/>
              </a:rPr>
              <a:t>메모리에 있는 사운드를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재생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t1.right(90)</a:t>
            </a: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t1.fd(100)</a:t>
            </a: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사운드가 재생될 수 있는 시간이 있도록 해줌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win.exitonclick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 #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pyglet.app.run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을 대체</a:t>
            </a: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0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en-US" altLang="ko-KR" dirty="0" smtClean="0"/>
              <a:t>(Event)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본 강의에서의 이벤트는 </a:t>
            </a:r>
            <a:r>
              <a:rPr lang="ko-KR" altLang="en-US" dirty="0" err="1" smtClean="0"/>
              <a:t>터틀</a:t>
            </a:r>
            <a:r>
              <a:rPr lang="ko-KR" altLang="en-US" dirty="0" smtClean="0"/>
              <a:t> 그래픽스 기능을 사용하며 사용자의 입력 즉 키보드 또는 마우스에서 발생하는 것으로만 가정함</a:t>
            </a:r>
            <a:endParaRPr lang="en-US" altLang="ko-KR" dirty="0" smtClean="0"/>
          </a:p>
          <a:p>
            <a:r>
              <a:rPr lang="ko-KR" altLang="en-US" dirty="0" smtClean="0"/>
              <a:t>키보드 이벤트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자판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키보드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있는 모든 키가 이벤트로 처리될 수 있음</a:t>
            </a:r>
            <a:endParaRPr lang="en-US" altLang="ko-KR" dirty="0"/>
          </a:p>
          <a:p>
            <a:pPr lvl="1"/>
            <a:r>
              <a:rPr lang="ko-KR" altLang="en-US" dirty="0" smtClean="0"/>
              <a:t>화살표 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철자 등 모든 키를 포함</a:t>
            </a:r>
            <a:endParaRPr lang="en-US" altLang="ko-KR" dirty="0" smtClean="0"/>
          </a:p>
          <a:p>
            <a:r>
              <a:rPr lang="ko-KR" altLang="en-US" dirty="0" smtClean="0"/>
              <a:t>마우스 이벤트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버튼 클릭 </a:t>
            </a:r>
            <a:r>
              <a:rPr lang="en-US" altLang="ko-KR" dirty="0" smtClean="0"/>
              <a:t>(</a:t>
            </a:r>
            <a:r>
              <a:rPr lang="ko-KR" altLang="en-US" dirty="0" smtClean="0"/>
              <a:t>왼쪽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놓기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끌기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36169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#</a:t>
            </a:r>
            <a:r>
              <a:rPr lang="en-US" altLang="ko-KR" dirty="0" smtClean="0"/>
              <a:t>13-05 </a:t>
            </a:r>
            <a:r>
              <a:rPr lang="ko-KR" altLang="en-US" dirty="0"/>
              <a:t>구역에 </a:t>
            </a:r>
            <a:r>
              <a:rPr lang="ko-KR" altLang="en-US" dirty="0" smtClean="0"/>
              <a:t>들어가면 알려주기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사용자가 함정에 빠지면 함정 영역을 빨강색으로 보여주고 </a:t>
            </a:r>
            <a:r>
              <a:rPr lang="en-US" altLang="ko-KR" dirty="0" smtClean="0"/>
              <a:t>MandatoryEvacuationShort.wav</a:t>
            </a:r>
            <a:r>
              <a:rPr lang="ko-KR" altLang="en-US" dirty="0" smtClean="0"/>
              <a:t>파일을 재생할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MandatoryEvacuationShort.wav</a:t>
            </a:r>
            <a:r>
              <a:rPr lang="ko-KR" altLang="en-US" dirty="0" smtClean="0"/>
              <a:t>파일은 </a:t>
            </a:r>
            <a:r>
              <a:rPr lang="en-US" altLang="ko-KR" dirty="0"/>
              <a:t>http://</a:t>
            </a:r>
            <a:r>
              <a:rPr lang="en-US" altLang="ko-KR" dirty="0" smtClean="0"/>
              <a:t>soundbible.com/1911-Mandatory-Evacuation.html </a:t>
            </a:r>
            <a:r>
              <a:rPr lang="ko-KR" altLang="en-US" dirty="0" smtClean="0"/>
              <a:t>에서 받은 파일을 잘라낸 것임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133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0391" y="277813"/>
            <a:ext cx="11505234" cy="774700"/>
          </a:xfrm>
        </p:spPr>
        <p:txBody>
          <a:bodyPr/>
          <a:lstStyle/>
          <a:p>
            <a:r>
              <a:rPr lang="ko-KR" altLang="en-US" sz="4000" dirty="0"/>
              <a:t>실습 </a:t>
            </a:r>
            <a:r>
              <a:rPr lang="en-US" altLang="ko-KR" sz="4000" dirty="0"/>
              <a:t>#</a:t>
            </a:r>
            <a:r>
              <a:rPr lang="en-US" altLang="ko-KR" sz="4000" dirty="0" smtClean="0"/>
              <a:t>13-05 </a:t>
            </a:r>
            <a:r>
              <a:rPr lang="ko-KR" altLang="en-US" sz="4000" dirty="0"/>
              <a:t>거북이가 구역에 들어가면 알려주기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09599" y="1209690"/>
            <a:ext cx="10564537" cy="499880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turtle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pyglet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</a:rPr>
              <a:t>sound </a:t>
            </a:r>
            <a:r>
              <a:rPr lang="en-US" altLang="ko-KR" dirty="0">
                <a:latin typeface="Consolas" panose="020B0609020204030204" pitchFamily="49" charset="0"/>
              </a:rPr>
              <a:t>= "MandatoryEvacuationShort.wav"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trapx1 = 3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trapy1 = 51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trapx2 = 58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trapy2 = -27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movepixel</a:t>
            </a:r>
            <a:r>
              <a:rPr lang="en-US" altLang="ko-KR" dirty="0">
                <a:latin typeface="Consolas" panose="020B0609020204030204" pitchFamily="49" charset="0"/>
              </a:rPr>
              <a:t> = 10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win = </a:t>
            </a:r>
            <a:r>
              <a:rPr lang="en-US" altLang="ko-KR" dirty="0" err="1">
                <a:latin typeface="Consolas" panose="020B0609020204030204" pitchFamily="49" charset="0"/>
              </a:rPr>
              <a:t>turtle.Screen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t1 = </a:t>
            </a:r>
            <a:r>
              <a:rPr lang="en-US" altLang="ko-KR" dirty="0" err="1">
                <a:latin typeface="Consolas" panose="020B0609020204030204" pitchFamily="49" charset="0"/>
              </a:rPr>
              <a:t>turtle.Turtle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sound = </a:t>
            </a:r>
            <a:r>
              <a:rPr lang="en-US" altLang="ko-KR" dirty="0" err="1">
                <a:latin typeface="Consolas" panose="020B0609020204030204" pitchFamily="49" charset="0"/>
              </a:rPr>
              <a:t>pyglet.media.load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soundFileName</a:t>
            </a:r>
            <a:r>
              <a:rPr lang="en-US" altLang="ko-KR" dirty="0">
                <a:latin typeface="Consolas" panose="020B0609020204030204" pitchFamily="49" charset="0"/>
              </a:rPr>
              <a:t>, streaming = False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6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505" y="277813"/>
            <a:ext cx="11434193" cy="774700"/>
          </a:xfrm>
        </p:spPr>
        <p:txBody>
          <a:bodyPr/>
          <a:lstStyle/>
          <a:p>
            <a:r>
              <a:rPr lang="ko-KR" altLang="en-US" sz="4000" dirty="0"/>
              <a:t>실습 </a:t>
            </a:r>
            <a:r>
              <a:rPr lang="en-US" altLang="ko-KR" sz="4000" dirty="0"/>
              <a:t>#</a:t>
            </a:r>
            <a:r>
              <a:rPr lang="en-US" altLang="ko-KR" sz="4000" dirty="0" smtClean="0"/>
              <a:t>13-05 </a:t>
            </a:r>
            <a:r>
              <a:rPr lang="ko-KR" altLang="en-US" sz="4000" dirty="0"/>
              <a:t>거북이가 구역에 들어가면 알려주기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09599" y="1209690"/>
            <a:ext cx="10564537" cy="514653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4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isInTrap</a:t>
            </a:r>
            <a:r>
              <a:rPr lang="en-US" altLang="ko-KR" dirty="0" smtClean="0">
                <a:latin typeface="Consolas" panose="020B0609020204030204" pitchFamily="49" charset="0"/>
              </a:rPr>
              <a:t>(x</a:t>
            </a:r>
            <a:r>
              <a:rPr lang="en-US" altLang="ko-KR" dirty="0">
                <a:latin typeface="Consolas" panose="020B0609020204030204" pitchFamily="49" charset="0"/>
              </a:rPr>
              <a:t>, y, x1, y1, x2, y2):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minx </a:t>
            </a:r>
            <a:r>
              <a:rPr lang="en-US" altLang="ko-KR" dirty="0">
                <a:latin typeface="Consolas" panose="020B0609020204030204" pitchFamily="49" charset="0"/>
              </a:rPr>
              <a:t>= min(x1, x2)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maxx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max(x1, x2)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miny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min(y1, y2)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maxy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max(y1, y2)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if </a:t>
            </a:r>
            <a:r>
              <a:rPr lang="en-US" altLang="ko-KR" dirty="0">
                <a:latin typeface="Consolas" panose="020B0609020204030204" pitchFamily="49" charset="0"/>
              </a:rPr>
              <a:t>x &gt;= minx and x &lt;= </a:t>
            </a:r>
            <a:r>
              <a:rPr lang="en-US" altLang="ko-KR" dirty="0" err="1">
                <a:latin typeface="Consolas" panose="020B0609020204030204" pitchFamily="49" charset="0"/>
              </a:rPr>
              <a:t>maxx</a:t>
            </a:r>
            <a:r>
              <a:rPr lang="en-US" altLang="ko-KR" dirty="0">
                <a:latin typeface="Consolas" panose="020B0609020204030204" pitchFamily="49" charset="0"/>
              </a:rPr>
              <a:t> and y &gt;= </a:t>
            </a:r>
            <a:r>
              <a:rPr lang="en-US" altLang="ko-KR" dirty="0" err="1">
                <a:latin typeface="Consolas" panose="020B0609020204030204" pitchFamily="49" charset="0"/>
              </a:rPr>
              <a:t>miny</a:t>
            </a:r>
            <a:r>
              <a:rPr lang="en-US" altLang="ko-KR" dirty="0">
                <a:latin typeface="Consolas" panose="020B0609020204030204" pitchFamily="49" charset="0"/>
              </a:rPr>
              <a:t> and y &lt;= </a:t>
            </a:r>
            <a:r>
              <a:rPr lang="en-US" altLang="ko-KR" dirty="0" err="1">
                <a:latin typeface="Consolas" panose="020B0609020204030204" pitchFamily="49" charset="0"/>
              </a:rPr>
              <a:t>maxy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return </a:t>
            </a:r>
            <a:r>
              <a:rPr lang="en-US" altLang="ko-KR" dirty="0"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return </a:t>
            </a:r>
            <a:r>
              <a:rPr lang="en-US" altLang="ko-KR" dirty="0">
                <a:latin typeface="Consolas" panose="020B0609020204030204" pitchFamily="49" charset="0"/>
              </a:rPr>
              <a:t>False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     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moveTo</a:t>
            </a:r>
            <a:r>
              <a:rPr lang="en-US" altLang="ko-KR" dirty="0">
                <a:latin typeface="Consolas" panose="020B0609020204030204" pitchFamily="49" charset="0"/>
              </a:rPr>
              <a:t>(x, y):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t1.penup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t1.goto(x</a:t>
            </a:r>
            <a:r>
              <a:rPr lang="en-US" altLang="ko-KR" dirty="0">
                <a:latin typeface="Consolas" panose="020B0609020204030204" pitchFamily="49" charset="0"/>
              </a:rPr>
              <a:t>, y)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t1.pendown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99454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 bwMode="auto">
          <a:xfrm>
            <a:off x="377505" y="277813"/>
            <a:ext cx="1143419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9pPr>
          </a:lstStyle>
          <a:p>
            <a:r>
              <a:rPr lang="ko-KR" altLang="en-US" sz="4000" kern="0" dirty="0" smtClean="0"/>
              <a:t>실습 </a:t>
            </a:r>
            <a:r>
              <a:rPr lang="en-US" altLang="ko-KR" sz="4000" kern="0" dirty="0" smtClean="0"/>
              <a:t>#13-05 </a:t>
            </a:r>
            <a:r>
              <a:rPr lang="ko-KR" altLang="en-US" sz="4000" kern="0" dirty="0" smtClean="0"/>
              <a:t>거북이가 구역에 들어가면 알려주기</a:t>
            </a:r>
            <a:endParaRPr lang="ko-KR" altLang="en-US" sz="4000" kern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09599" y="1209690"/>
            <a:ext cx="7569667" cy="467820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4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drawRectWithFill</a:t>
            </a:r>
            <a:r>
              <a:rPr lang="en-US" altLang="ko-KR" dirty="0">
                <a:latin typeface="Consolas" panose="020B0609020204030204" pitchFamily="49" charset="0"/>
              </a:rPr>
              <a:t>(x1, y1, x2, y2, color):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moveTo</a:t>
            </a:r>
            <a:r>
              <a:rPr lang="en-US" altLang="ko-KR" dirty="0" smtClean="0">
                <a:latin typeface="Consolas" panose="020B0609020204030204" pitchFamily="49" charset="0"/>
              </a:rPr>
              <a:t>(x1</a:t>
            </a:r>
            <a:r>
              <a:rPr lang="en-US" altLang="ko-KR" dirty="0">
                <a:latin typeface="Consolas" panose="020B0609020204030204" pitchFamily="49" charset="0"/>
              </a:rPr>
              <a:t>, y1)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t1.fillcolor(color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t1.begin_fill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t1.goto(x2</a:t>
            </a:r>
            <a:r>
              <a:rPr lang="en-US" altLang="ko-KR" dirty="0">
                <a:latin typeface="Consolas" panose="020B0609020204030204" pitchFamily="49" charset="0"/>
              </a:rPr>
              <a:t>, y1)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t1.goto(x2</a:t>
            </a:r>
            <a:r>
              <a:rPr lang="en-US" altLang="ko-KR" dirty="0">
                <a:latin typeface="Consolas" panose="020B0609020204030204" pitchFamily="49" charset="0"/>
              </a:rPr>
              <a:t>, y2)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t1.goto(x1</a:t>
            </a:r>
            <a:r>
              <a:rPr lang="en-US" altLang="ko-KR" dirty="0">
                <a:latin typeface="Consolas" panose="020B0609020204030204" pitchFamily="49" charset="0"/>
              </a:rPr>
              <a:t>, y2)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t1.goto(x1</a:t>
            </a:r>
            <a:r>
              <a:rPr lang="en-US" altLang="ko-KR" dirty="0">
                <a:latin typeface="Consolas" panose="020B0609020204030204" pitchFamily="49" charset="0"/>
              </a:rPr>
              <a:t>, y1)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smtClean="0">
                <a:latin typeface="Consolas" panose="020B0609020204030204" pitchFamily="49" charset="0"/>
              </a:rPr>
              <a:t>t1.end_fill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mousegoto</a:t>
            </a:r>
            <a:r>
              <a:rPr lang="en-US" altLang="ko-KR" dirty="0" smtClean="0">
                <a:latin typeface="Consolas" panose="020B0609020204030204" pitchFamily="49" charset="0"/>
              </a:rPr>
              <a:t>(x, y):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moveTo</a:t>
            </a:r>
            <a:r>
              <a:rPr lang="en-US" altLang="ko-KR" dirty="0" smtClean="0">
                <a:latin typeface="Consolas" panose="020B0609020204030204" pitchFamily="49" charset="0"/>
              </a:rPr>
              <a:t>(x, y)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129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09599" y="1209690"/>
            <a:ext cx="10564537" cy="428373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4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checkTrap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oldx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oldy</a:t>
            </a:r>
            <a:r>
              <a:rPr lang="en-US" altLang="ko-KR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 </a:t>
            </a:r>
            <a:r>
              <a:rPr lang="en-US" altLang="ko-KR" dirty="0">
                <a:latin typeface="Consolas" panose="020B0609020204030204" pitchFamily="49" charset="0"/>
              </a:rPr>
              <a:t>= t1.pos()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if </a:t>
            </a:r>
            <a:r>
              <a:rPr lang="en-US" altLang="ko-KR" dirty="0" err="1" smtClean="0">
                <a:latin typeface="Consolas" panose="020B0609020204030204" pitchFamily="49" charset="0"/>
              </a:rPr>
              <a:t>isInTrap</a:t>
            </a:r>
            <a:r>
              <a:rPr lang="en-US" altLang="ko-KR" dirty="0" smtClean="0">
                <a:latin typeface="Consolas" panose="020B0609020204030204" pitchFamily="49" charset="0"/>
              </a:rPr>
              <a:t>(p[0</a:t>
            </a:r>
            <a:r>
              <a:rPr lang="en-US" altLang="ko-KR" dirty="0">
                <a:latin typeface="Consolas" panose="020B0609020204030204" pitchFamily="49" charset="0"/>
              </a:rPr>
              <a:t>], p[1], trapx1, trapy1, trapx2, trapy2):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sound.play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drawRectWithFill</a:t>
            </a:r>
            <a:r>
              <a:rPr lang="en-US" altLang="ko-KR" dirty="0" smtClean="0">
                <a:latin typeface="Consolas" panose="020B0609020204030204" pitchFamily="49" charset="0"/>
              </a:rPr>
              <a:t>(trapx1</a:t>
            </a:r>
            <a:r>
              <a:rPr lang="en-US" altLang="ko-KR" dirty="0">
                <a:latin typeface="Consolas" panose="020B0609020204030204" pitchFamily="49" charset="0"/>
              </a:rPr>
              <a:t>, trapy1, trapx2, trapy2, "red") 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moveTo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oldx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oldy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keyup</a:t>
            </a:r>
            <a:r>
              <a:rPr lang="en-US" altLang="ko-KR" dirty="0"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 </a:t>
            </a:r>
            <a:r>
              <a:rPr lang="en-US" altLang="ko-KR" dirty="0">
                <a:latin typeface="Consolas" panose="020B0609020204030204" pitchFamily="49" charset="0"/>
              </a:rPr>
              <a:t>= t1.pos()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t1.goto(p[0</a:t>
            </a:r>
            <a:r>
              <a:rPr lang="en-US" altLang="ko-KR" dirty="0">
                <a:latin typeface="Consolas" panose="020B0609020204030204" pitchFamily="49" charset="0"/>
              </a:rPr>
              <a:t>], p[1] + </a:t>
            </a:r>
            <a:r>
              <a:rPr lang="en-US" altLang="ko-KR" dirty="0" err="1">
                <a:latin typeface="Consolas" panose="020B0609020204030204" pitchFamily="49" charset="0"/>
              </a:rPr>
              <a:t>movepixel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checkTrap</a:t>
            </a:r>
            <a:r>
              <a:rPr lang="en-US" altLang="ko-KR" dirty="0" smtClean="0">
                <a:latin typeface="Consolas" panose="020B0609020204030204" pitchFamily="49" charset="0"/>
              </a:rPr>
              <a:t>(p[0</a:t>
            </a:r>
            <a:r>
              <a:rPr lang="en-US" altLang="ko-KR" dirty="0">
                <a:latin typeface="Consolas" panose="020B0609020204030204" pitchFamily="49" charset="0"/>
              </a:rPr>
              <a:t>], p[1</a:t>
            </a:r>
            <a:r>
              <a:rPr lang="en-US" altLang="ko-KR" dirty="0" smtClean="0">
                <a:latin typeface="Consolas" panose="020B0609020204030204" pitchFamily="49" charset="0"/>
              </a:rPr>
              <a:t>])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378903" y="247360"/>
            <a:ext cx="1143419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9pPr>
          </a:lstStyle>
          <a:p>
            <a:r>
              <a:rPr lang="ko-KR" altLang="en-US" sz="4000" kern="0" dirty="0" smtClean="0"/>
              <a:t>실습 </a:t>
            </a:r>
            <a:r>
              <a:rPr lang="en-US" altLang="ko-KR" sz="4000" kern="0" dirty="0" smtClean="0"/>
              <a:t>#13-05 </a:t>
            </a:r>
            <a:r>
              <a:rPr lang="ko-KR" altLang="en-US" sz="4000" kern="0" dirty="0" smtClean="0"/>
              <a:t>거북이가 구역에 들어가면 알려주기</a:t>
            </a:r>
            <a:endParaRPr lang="ko-KR" altLang="en-US" sz="4000" kern="0" dirty="0"/>
          </a:p>
        </p:txBody>
      </p:sp>
    </p:spTree>
    <p:extLst>
      <p:ext uri="{BB962C8B-B14F-4D97-AF65-F5344CB8AC3E}">
        <p14:creationId xmlns:p14="http://schemas.microsoft.com/office/powerpoint/2010/main" val="279919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3462" y="1192912"/>
            <a:ext cx="6185484" cy="539327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4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keyleft</a:t>
            </a:r>
            <a:r>
              <a:rPr lang="en-US" altLang="ko-KR" dirty="0"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 </a:t>
            </a:r>
            <a:r>
              <a:rPr lang="en-US" altLang="ko-KR" dirty="0">
                <a:latin typeface="Consolas" panose="020B0609020204030204" pitchFamily="49" charset="0"/>
              </a:rPr>
              <a:t>= t1.pos()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t1.goto(p[0</a:t>
            </a:r>
            <a:r>
              <a:rPr lang="en-US" altLang="ko-KR" dirty="0">
                <a:latin typeface="Consolas" panose="020B0609020204030204" pitchFamily="49" charset="0"/>
              </a:rPr>
              <a:t>] - </a:t>
            </a:r>
            <a:r>
              <a:rPr lang="en-US" altLang="ko-KR" dirty="0" err="1">
                <a:latin typeface="Consolas" panose="020B0609020204030204" pitchFamily="49" charset="0"/>
              </a:rPr>
              <a:t>movepixel</a:t>
            </a:r>
            <a:r>
              <a:rPr lang="en-US" altLang="ko-KR" dirty="0">
                <a:latin typeface="Consolas" panose="020B0609020204030204" pitchFamily="49" charset="0"/>
              </a:rPr>
              <a:t>, p[1])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checkTrap</a:t>
            </a:r>
            <a:r>
              <a:rPr lang="en-US" altLang="ko-KR" dirty="0" smtClean="0">
                <a:latin typeface="Consolas" panose="020B0609020204030204" pitchFamily="49" charset="0"/>
              </a:rPr>
              <a:t>(p[0</a:t>
            </a:r>
            <a:r>
              <a:rPr lang="en-US" altLang="ko-KR" dirty="0">
                <a:latin typeface="Consolas" panose="020B0609020204030204" pitchFamily="49" charset="0"/>
              </a:rPr>
              <a:t>], p[1])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keyright</a:t>
            </a:r>
            <a:r>
              <a:rPr lang="en-US" altLang="ko-KR" dirty="0"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 </a:t>
            </a:r>
            <a:r>
              <a:rPr lang="en-US" altLang="ko-KR" dirty="0">
                <a:latin typeface="Consolas" panose="020B0609020204030204" pitchFamily="49" charset="0"/>
              </a:rPr>
              <a:t>= t1.pos()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t1.goto(p[0</a:t>
            </a:r>
            <a:r>
              <a:rPr lang="en-US" altLang="ko-KR" dirty="0">
                <a:latin typeface="Consolas" panose="020B0609020204030204" pitchFamily="49" charset="0"/>
              </a:rPr>
              <a:t>] + </a:t>
            </a:r>
            <a:r>
              <a:rPr lang="en-US" altLang="ko-KR" dirty="0" err="1">
                <a:latin typeface="Consolas" panose="020B0609020204030204" pitchFamily="49" charset="0"/>
              </a:rPr>
              <a:t>movepixel</a:t>
            </a:r>
            <a:r>
              <a:rPr lang="en-US" altLang="ko-KR" dirty="0">
                <a:latin typeface="Consolas" panose="020B0609020204030204" pitchFamily="49" charset="0"/>
              </a:rPr>
              <a:t>, p[1])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checkTrap</a:t>
            </a:r>
            <a:r>
              <a:rPr lang="en-US" altLang="ko-KR" dirty="0" smtClean="0">
                <a:latin typeface="Consolas" panose="020B0609020204030204" pitchFamily="49" charset="0"/>
              </a:rPr>
              <a:t>(p[0</a:t>
            </a:r>
            <a:r>
              <a:rPr lang="en-US" altLang="ko-KR" dirty="0">
                <a:latin typeface="Consolas" panose="020B0609020204030204" pitchFamily="49" charset="0"/>
              </a:rPr>
              <a:t>], p[1])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err="1" smtClean="0">
                <a:latin typeface="Consolas" panose="020B0609020204030204" pitchFamily="49" charset="0"/>
              </a:rPr>
              <a:t>def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keydown</a:t>
            </a:r>
            <a:r>
              <a:rPr lang="en-US" altLang="ko-KR" dirty="0" smtClean="0"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 = t1.pos()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t1.goto(p[0], p[1] - </a:t>
            </a:r>
            <a:r>
              <a:rPr lang="en-US" altLang="ko-KR" dirty="0" err="1" smtClean="0">
                <a:latin typeface="Consolas" panose="020B0609020204030204" pitchFamily="49" charset="0"/>
              </a:rPr>
              <a:t>movepixel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checkTrap</a:t>
            </a:r>
            <a:r>
              <a:rPr lang="en-US" altLang="ko-KR" dirty="0" smtClean="0">
                <a:latin typeface="Consolas" panose="020B0609020204030204" pitchFamily="49" charset="0"/>
              </a:rPr>
              <a:t>(p[0], p[1])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378903" y="247360"/>
            <a:ext cx="1143419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9pPr>
          </a:lstStyle>
          <a:p>
            <a:r>
              <a:rPr lang="ko-KR" altLang="en-US" sz="4000" kern="0" dirty="0" smtClean="0"/>
              <a:t>실습 </a:t>
            </a:r>
            <a:r>
              <a:rPr lang="en-US" altLang="ko-KR" sz="4000" kern="0" dirty="0" smtClean="0"/>
              <a:t>#13-05 </a:t>
            </a:r>
            <a:r>
              <a:rPr lang="ko-KR" altLang="en-US" sz="4000" kern="0" dirty="0" smtClean="0"/>
              <a:t>거북이가 구역에 들어가면 알려주기</a:t>
            </a:r>
            <a:endParaRPr lang="ko-KR" altLang="en-US" sz="4000" kern="0" dirty="0"/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6318306" y="1192912"/>
            <a:ext cx="5325613" cy="396313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480"/>
              </a:lnSpc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def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addKeys</a:t>
            </a:r>
            <a:r>
              <a:rPr lang="en-US" altLang="ko-KR" dirty="0" smtClean="0"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win.onkey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keyup</a:t>
            </a:r>
            <a:r>
              <a:rPr lang="en-US" altLang="ko-KR" dirty="0">
                <a:latin typeface="Consolas" panose="020B0609020204030204" pitchFamily="49" charset="0"/>
              </a:rPr>
              <a:t>, "Up")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win.onkey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keyleft</a:t>
            </a:r>
            <a:r>
              <a:rPr lang="en-US" altLang="ko-KR" dirty="0">
                <a:latin typeface="Consolas" panose="020B0609020204030204" pitchFamily="49" charset="0"/>
              </a:rPr>
              <a:t>, "Left")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win.onkey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keyright</a:t>
            </a:r>
            <a:r>
              <a:rPr lang="en-US" altLang="ko-KR" dirty="0">
                <a:latin typeface="Consolas" panose="020B0609020204030204" pitchFamily="49" charset="0"/>
              </a:rPr>
              <a:t>, "Right")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win.onkey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keydown</a:t>
            </a:r>
            <a:r>
              <a:rPr lang="en-US" altLang="ko-KR" dirty="0">
                <a:latin typeface="Consolas" panose="020B0609020204030204" pitchFamily="49" charset="0"/>
              </a:rPr>
              <a:t>, "Down")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win.onkey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win.bye</a:t>
            </a:r>
            <a:r>
              <a:rPr lang="en-US" altLang="ko-KR" dirty="0">
                <a:latin typeface="Consolas" panose="020B0609020204030204" pitchFamily="49" charset="0"/>
              </a:rPr>
              <a:t>, "q</a:t>
            </a:r>
            <a:r>
              <a:rPr lang="en-US" altLang="ko-KR" dirty="0" smtClean="0">
                <a:latin typeface="Consolas" panose="020B0609020204030204" pitchFamily="49" charset="0"/>
              </a:rPr>
              <a:t>")</a:t>
            </a:r>
          </a:p>
          <a:p>
            <a:pPr>
              <a:lnSpc>
                <a:spcPts val="2480"/>
              </a:lnSpc>
              <a:buNone/>
            </a:pPr>
            <a:endParaRPr lang="en-US" altLang="ko-KR" dirty="0"/>
          </a:p>
          <a:p>
            <a:pPr>
              <a:lnSpc>
                <a:spcPts val="24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addMouse</a:t>
            </a:r>
            <a:r>
              <a:rPr lang="en-US" altLang="ko-KR" dirty="0"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win.onclick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mousegoto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48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9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 bwMode="auto">
          <a:xfrm>
            <a:off x="378903" y="247360"/>
            <a:ext cx="1143419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9pPr>
          </a:lstStyle>
          <a:p>
            <a:r>
              <a:rPr lang="ko-KR" altLang="en-US" sz="4000" kern="0" dirty="0" smtClean="0"/>
              <a:t>실습 </a:t>
            </a:r>
            <a:r>
              <a:rPr lang="en-US" altLang="ko-KR" sz="4000" kern="0" dirty="0" smtClean="0"/>
              <a:t>#13-05 </a:t>
            </a:r>
            <a:r>
              <a:rPr lang="ko-KR" altLang="en-US" sz="4000" kern="0" dirty="0" smtClean="0"/>
              <a:t>거북이가 구역에 들어가면 알려주기</a:t>
            </a:r>
            <a:endParaRPr lang="ko-KR" altLang="en-US" sz="4000" kern="0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609600" y="1268413"/>
            <a:ext cx="6185484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t1.speed(1)</a:t>
            </a:r>
          </a:p>
          <a:p>
            <a:pPr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win.bgpic</a:t>
            </a:r>
            <a:r>
              <a:rPr lang="en-US" altLang="ko-KR" dirty="0">
                <a:latin typeface="Consolas" panose="020B0609020204030204" pitchFamily="49" charset="0"/>
              </a:rPr>
              <a:t>("maze2.gif")</a:t>
            </a:r>
          </a:p>
          <a:p>
            <a:pPr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addKeys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addMouse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win.listen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turtle.mainloop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17733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#13-04</a:t>
            </a:r>
            <a:r>
              <a:rPr lang="ko-KR" altLang="en-US" dirty="0" smtClean="0"/>
              <a:t>에서는 미로에 함정을 한 개만 두었음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최소한 사각형 영역을 나타낼 변수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개가 필요함 </a:t>
            </a:r>
            <a:r>
              <a:rPr lang="en-US" altLang="ko-KR" dirty="0" smtClean="0"/>
              <a:t>(x1, y1, x2, y2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smtClean="0"/>
              <a:t>만약 함정을 여러 개 두려고 한다면 어떻게 해야 할까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변수를 여러 개 만들어서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필요한 변수의 개수가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함정의 개 수 </a:t>
            </a:r>
            <a:r>
              <a:rPr lang="en-US" altLang="ko-KR" dirty="0" smtClean="0"/>
              <a:t>x 4</a:t>
            </a:r>
            <a:r>
              <a:rPr lang="ko-KR" altLang="en-US" dirty="0" smtClean="0"/>
              <a:t>개의 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x1, y1, x2, y2, x3, y3, x4, y4, x5, y5, x6, y6, …</a:t>
            </a:r>
          </a:p>
          <a:p>
            <a:pPr lvl="1"/>
            <a:r>
              <a:rPr lang="ko-KR" altLang="en-US" dirty="0" smtClean="0"/>
              <a:t>이렇게 변수가 많아지면 관리가 불편해짐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또 함정에 빠졌는지 확인하려면 </a:t>
            </a:r>
            <a:r>
              <a:rPr lang="en-US" altLang="ko-KR" dirty="0" smtClean="0"/>
              <a:t>x1 &lt;= x &lt;= x2, x3 &lt;= x &lt;= x4 </a:t>
            </a:r>
            <a:r>
              <a:rPr lang="ko-KR" altLang="en-US" dirty="0" smtClean="0"/>
              <a:t>처럼 각각의 사각형을 확인해야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함정의 개수가 늘어날 수록 비슷한 코드가 계속 반복되게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이런 경우에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리스트같은</a:t>
            </a:r>
            <a:r>
              <a:rPr lang="ko-KR" altLang="en-US" dirty="0" smtClean="0"/>
              <a:t> 자료구조를 사용해서 단순화 시킬 수 있음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276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24116"/>
            <a:ext cx="10972800" cy="4906809"/>
          </a:xfrm>
        </p:spPr>
        <p:txBody>
          <a:bodyPr/>
          <a:lstStyle/>
          <a:p>
            <a:r>
              <a:rPr lang="ko-KR" altLang="en-US" dirty="0" smtClean="0"/>
              <a:t>자료구조의 필요성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개 이상의 연관된 값을 저장하기 위해서 사용됨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이상의 값을 동시에 저장하지 못함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자료구조는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이상을 저장할 수 있음</a:t>
            </a:r>
            <a:endParaRPr lang="en-US" altLang="ko-KR" dirty="0" smtClean="0"/>
          </a:p>
          <a:p>
            <a:r>
              <a:rPr lang="ko-KR" altLang="en-US" dirty="0" smtClean="0"/>
              <a:t>자료구조가 필요한 경우의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1~10</a:t>
            </a:r>
            <a:r>
              <a:rPr lang="ko-KR" altLang="en-US" dirty="0" smtClean="0"/>
              <a:t>까지의 숫자를 저장해두고 다시 사용한다고 가정해봄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이럴 때 앞서 배운 변수를 사용한다면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개의 변수가 필요함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함정이 늘어날 때와 비슷해짐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66236" y="4830882"/>
            <a:ext cx="2157189" cy="193899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x1 = 1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x2 = 2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x3 = 3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x4 = 4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x5 = 5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348882" y="4830882"/>
            <a:ext cx="2157189" cy="193899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x6 = 6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x7 = 7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x8 = 8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x9 = 9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x10 = 10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5721389" y="4830882"/>
            <a:ext cx="5516880" cy="15696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print(x1) # 10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줄의 코드가 필요함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print(x2)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…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print(x10)</a:t>
            </a:r>
          </a:p>
        </p:txBody>
      </p:sp>
    </p:spTree>
    <p:extLst>
      <p:ext uri="{BB962C8B-B14F-4D97-AF65-F5344CB8AC3E}">
        <p14:creationId xmlns:p14="http://schemas.microsoft.com/office/powerpoint/2010/main" val="2493561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위와 같은 경우에 변수에 값을 넣고 출력하는데 모두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줄의 코드가 필요함</a:t>
            </a:r>
            <a:endParaRPr lang="en-US" altLang="ko-KR" dirty="0" smtClean="0"/>
          </a:p>
          <a:p>
            <a:r>
              <a:rPr lang="ko-KR" altLang="en-US" dirty="0" smtClean="0"/>
              <a:t>저장해야 하는 숫자가 더 늘어난다면 숫자의 개수에 비례해서 코드의 양도 늘어남</a:t>
            </a:r>
            <a:endParaRPr lang="en-US" altLang="ko-KR" dirty="0" smtClean="0"/>
          </a:p>
          <a:p>
            <a:r>
              <a:rPr lang="ko-KR" altLang="en-US" dirty="0" smtClean="0"/>
              <a:t>이런 경우에 중복을 줄이고 코드를 단순화 시키는 방법은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자료구조를 사용하는 것</a:t>
            </a:r>
            <a:endParaRPr lang="en-US" altLang="ko-KR" dirty="0" smtClean="0"/>
          </a:p>
          <a:p>
            <a:r>
              <a:rPr lang="en-US" altLang="ko-KR" dirty="0" smtClean="0"/>
              <a:t>List</a:t>
            </a:r>
            <a:r>
              <a:rPr lang="ko-KR" altLang="en-US" dirty="0" smtClean="0"/>
              <a:t>라는 자료구조를 사용해보려 함</a:t>
            </a:r>
            <a:endParaRPr lang="en-US" altLang="ko-KR" dirty="0" smtClean="0"/>
          </a:p>
          <a:p>
            <a:r>
              <a:rPr lang="ko-KR" altLang="en-US" dirty="0" smtClean="0"/>
              <a:t>아래처럼 변수이름에 대괄호를 붙여 번호를 매기고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인덱스라고 함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연관된 값을 저장해볼 것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190700" y="5669260"/>
            <a:ext cx="8484242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x[0] = 0 # x</a:t>
            </a:r>
            <a:r>
              <a:rPr kumimoji="0" lang="ko-KR" altLang="en-US" dirty="0" smtClean="0">
                <a:latin typeface="Consolas" panose="020B0609020204030204" pitchFamily="49" charset="0"/>
              </a:rPr>
              <a:t>가 정의되지 않았기 때문에 에러 발생</a:t>
            </a: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5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기반 프로그램의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화면을 만든다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이벤트를 기다리는 화면의 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자바스크립트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그래픽 사용자 인터페이스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터틀</a:t>
            </a:r>
            <a:r>
              <a:rPr lang="ko-KR" altLang="en-US" dirty="0" smtClean="0"/>
              <a:t> 그래픽스에서는 거북이 로봇이 움직이는 캔버스가 이벤트를 기다리는 화면이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사용자는 화면에서 이벤트를 통해 컴퓨터에 명령을 전달함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44336" y="4332686"/>
            <a:ext cx="4134343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win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turtle.Screen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264443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3"/>
            <a:ext cx="11203858" cy="4862512"/>
          </a:xfrm>
        </p:spPr>
        <p:txBody>
          <a:bodyPr/>
          <a:lstStyle/>
          <a:p>
            <a:r>
              <a:rPr lang="ko-KR" altLang="en-US" dirty="0" smtClean="0"/>
              <a:t>일반적인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언어의 변수는 따로 정의되지 않아도 됨</a:t>
            </a:r>
            <a:endParaRPr lang="en-US" altLang="ko-KR" dirty="0" smtClean="0"/>
          </a:p>
          <a:p>
            <a:r>
              <a:rPr lang="ko-KR" altLang="en-US" dirty="0" smtClean="0"/>
              <a:t>하지만 리스트 자료구조를 사용하려면 반드시 먼저 정의되어야 함</a:t>
            </a:r>
            <a:endParaRPr lang="en-US" altLang="ko-KR" dirty="0" smtClean="0"/>
          </a:p>
          <a:p>
            <a:r>
              <a:rPr lang="ko-KR" altLang="en-US" dirty="0" smtClean="0"/>
              <a:t>정의하는 방법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사용 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라는 변수를 리스트 형태로 정의하고 데이터를 저장하겠다는 의미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2713" y="2868672"/>
            <a:ext cx="7760894" cy="83099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dirty="0" smtClean="0">
                <a:latin typeface="Consolas" panose="020B0609020204030204" pitchFamily="49" charset="0"/>
              </a:rPr>
              <a:t>변수이름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= list() 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두 가지 중 한 가지를 선택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dirty="0" smtClean="0">
                <a:latin typeface="Consolas" panose="020B0609020204030204" pitchFamily="49" charset="0"/>
              </a:rPr>
              <a:t>변수이름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= []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072713" y="4290054"/>
            <a:ext cx="7760894" cy="83099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x</a:t>
            </a:r>
            <a:r>
              <a:rPr kumimoji="0" lang="ko-KR" altLang="en-US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= list()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x = []</a:t>
            </a:r>
          </a:p>
        </p:txBody>
      </p:sp>
    </p:spTree>
    <p:extLst>
      <p:ext uri="{BB962C8B-B14F-4D97-AF65-F5344CB8AC3E}">
        <p14:creationId xmlns:p14="http://schemas.microsoft.com/office/powerpoint/2010/main" val="2154306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정의된 리스트에 데이터를 넣기 위해서 </a:t>
            </a:r>
            <a:r>
              <a:rPr lang="en-US" altLang="ko-KR" dirty="0" smtClean="0"/>
              <a:t>append()</a:t>
            </a:r>
            <a:r>
              <a:rPr lang="ko-KR" altLang="en-US" dirty="0" smtClean="0"/>
              <a:t>함수를 사용함</a:t>
            </a:r>
            <a:endParaRPr lang="en-US" altLang="ko-KR" dirty="0" smtClean="0"/>
          </a:p>
          <a:p>
            <a:r>
              <a:rPr lang="en-US" altLang="ko-KR" dirty="0" smtClean="0"/>
              <a:t>append() </a:t>
            </a:r>
            <a:r>
              <a:rPr lang="ko-KR" altLang="en-US" dirty="0" smtClean="0"/>
              <a:t>함수는 데이터를 리스트의 모든 요소 뒤에 추가한다는 의미로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순서가 있는 리스트 자료구조의 성격을 나타냄</a:t>
            </a:r>
            <a:endParaRPr lang="en-US" altLang="ko-KR" dirty="0" smtClean="0"/>
          </a:p>
          <a:p>
            <a:r>
              <a:rPr lang="ko-KR" altLang="en-US" dirty="0" smtClean="0"/>
              <a:t>아래는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라는 변수가 리스트 자료구조로 정의되어 있다고 정의하고 숫자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요소로 넣는 것을 보임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984222" y="3803357"/>
            <a:ext cx="3042088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x</a:t>
            </a:r>
            <a:r>
              <a:rPr kumimoji="0" lang="ko-KR" altLang="en-US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= list()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x.append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(1)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2098525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3"/>
            <a:ext cx="7413523" cy="4862512"/>
          </a:xfrm>
        </p:spPr>
        <p:txBody>
          <a:bodyPr/>
          <a:lstStyle/>
          <a:p>
            <a:r>
              <a:rPr lang="ko-KR" altLang="en-US" dirty="0" smtClean="0"/>
              <a:t>오른쪽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값을 리스트에 저장하는 것을 보임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변수이름을 사용해서 연관된 값을 묶어 저장하는 것은 좋지만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아직도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줄이나 반복하고 있는 것은 문제로 보임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이때 숫자를 한 개씩 증가시켜 저장하는 패턴을 볼 수 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반복문을</a:t>
            </a:r>
            <a:r>
              <a:rPr lang="ko-KR" altLang="en-US" dirty="0" smtClean="0"/>
              <a:t> 사용하여 중복을 제거할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아래 코드 확인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373164" y="1601444"/>
            <a:ext cx="3042088" cy="452431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x</a:t>
            </a:r>
            <a:r>
              <a:rPr kumimoji="0" lang="ko-KR" altLang="en-US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= list()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x.append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(1)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x.append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(2)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x.append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(3)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x.append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(4)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x.append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(5)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x.append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(6)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x.append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(7)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x.append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(8)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x.append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(9)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x.append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(10)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print(x)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576183" y="5131127"/>
            <a:ext cx="7446940" cy="15696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x</a:t>
            </a:r>
            <a:r>
              <a:rPr kumimoji="0" lang="ko-KR" altLang="en-US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= list()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for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in range(1, 11):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x.append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   # x[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]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는 에러 발생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37774672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리스트는 순서가 있는 요소들의</a:t>
            </a:r>
            <a:r>
              <a:rPr lang="en-US" altLang="ko-KR" dirty="0" smtClean="0"/>
              <a:t>(</a:t>
            </a:r>
            <a:r>
              <a:rPr lang="en-US" altLang="ko-KR" dirty="0"/>
              <a:t>Sequential Items)</a:t>
            </a:r>
            <a:r>
              <a:rPr lang="ko-KR" altLang="en-US" dirty="0" smtClean="0"/>
              <a:t> 목록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요소를 변경하거나 변경 가능한 자료구조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데이터의 크기를 동적으로 조절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인덱싱</a:t>
            </a:r>
            <a:r>
              <a:rPr lang="en-US" altLang="ko-KR" dirty="0" smtClean="0"/>
              <a:t>(Indexing)</a:t>
            </a:r>
            <a:r>
              <a:rPr lang="ko-KR" altLang="en-US" dirty="0" smtClean="0"/>
              <a:t>을 이용해서 요소를 참조 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인덱스는 정수 값</a:t>
            </a:r>
            <a:r>
              <a:rPr lang="en-US" altLang="ko-KR" dirty="0" smtClean="0"/>
              <a:t>, 0</a:t>
            </a:r>
            <a:r>
              <a:rPr lang="ko-KR" altLang="en-US" dirty="0" smtClean="0"/>
              <a:t>부터 시작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문자열과 마찬가지로 </a:t>
            </a:r>
            <a:r>
              <a:rPr lang="ko-KR" altLang="en-US" dirty="0"/>
              <a:t>연결하기</a:t>
            </a:r>
            <a:r>
              <a:rPr lang="en-US" altLang="ko-KR" dirty="0"/>
              <a:t>,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(slicing), </a:t>
            </a:r>
            <a:r>
              <a:rPr lang="ko-KR" altLang="en-US" dirty="0" smtClean="0"/>
              <a:t>반복하기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멤버 검사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길이 정보 등과 같은 다양한 연산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리스트는 </a:t>
            </a:r>
            <a:r>
              <a:rPr lang="en-US" altLang="ko-KR" dirty="0" smtClean="0"/>
              <a:t>[] </a:t>
            </a:r>
            <a:r>
              <a:rPr lang="ko-KR" altLang="en-US" dirty="0" smtClean="0"/>
              <a:t>형태로 표현</a:t>
            </a:r>
            <a:endParaRPr lang="en-US" altLang="ko-KR" dirty="0" smtClean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94282" y="4904626"/>
            <a:ext cx="11610364" cy="15696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 = []                            # empty list (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요소가 없는 리스트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 = [1, 2, 3, </a:t>
            </a:r>
            <a:r>
              <a:rPr kumimoji="0" lang="en-US" altLang="ko-KR" dirty="0">
                <a:latin typeface="Consolas" panose="020B0609020204030204" pitchFamily="49" charset="0"/>
              </a:rPr>
              <a:t>"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abc</a:t>
            </a:r>
            <a:r>
              <a:rPr kumimoji="0" lang="en-US" altLang="ko-KR" dirty="0">
                <a:latin typeface="Consolas" panose="020B0609020204030204" pitchFamily="49" charset="0"/>
              </a:rPr>
              <a:t>"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]             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리스트의 요소는 종류에 관계없이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print(a[0], a[1], a[2], a[3])     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리스트의 요소들을 앞에서부터 출력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print(a[-1], a[-2], a[-3], a[-4]) 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리스트의 요소들을 거꾸로 출력</a:t>
            </a: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2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71977"/>
            <a:ext cx="10972800" cy="4958948"/>
          </a:xfrm>
        </p:spPr>
        <p:txBody>
          <a:bodyPr/>
          <a:lstStyle/>
          <a:p>
            <a:r>
              <a:rPr lang="ko-KR" altLang="en-US" dirty="0" smtClean="0"/>
              <a:t>인덱싱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자료구조의 요소를 사용할 수 있게 해줌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변수이름</a:t>
            </a:r>
            <a:r>
              <a:rPr lang="en-US" altLang="ko-KR" dirty="0" smtClean="0"/>
              <a:t>[</a:t>
            </a:r>
            <a:r>
              <a:rPr lang="ko-KR" altLang="en-US" dirty="0" smtClean="0"/>
              <a:t>인덱스 번호</a:t>
            </a:r>
            <a:r>
              <a:rPr lang="en-US" altLang="ko-KR" dirty="0" smtClean="0"/>
              <a:t>] </a:t>
            </a:r>
            <a:r>
              <a:rPr lang="ko-KR" altLang="en-US" dirty="0" smtClean="0"/>
              <a:t>형태로 사용하며 인덱스 번호는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 번호가 음수로 표현되면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리스트의 끝에서부터의 순서를 의미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가장 마지막 요소가 </a:t>
            </a:r>
            <a:r>
              <a:rPr lang="en-US" altLang="ko-KR" dirty="0" smtClean="0"/>
              <a:t>-1</a:t>
            </a:r>
            <a:r>
              <a:rPr lang="ko-KR" altLang="en-US" dirty="0" smtClean="0"/>
              <a:t>로 표시됨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리스트의 요소가 리스트인 경우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09600" y="3378457"/>
            <a:ext cx="11443021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 = [1, 2, 3, </a:t>
            </a:r>
            <a:r>
              <a:rPr kumimoji="0" lang="en-US" altLang="ko-KR" dirty="0">
                <a:latin typeface="Consolas" panose="020B0609020204030204" pitchFamily="49" charset="0"/>
              </a:rPr>
              <a:t>"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abc</a:t>
            </a:r>
            <a:r>
              <a:rPr kumimoji="0" lang="en-US" altLang="ko-KR" dirty="0">
                <a:latin typeface="Consolas" panose="020B0609020204030204" pitchFamily="49" charset="0"/>
              </a:rPr>
              <a:t>"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]             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리스트의 요소는 종류에 관계없이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print(a[0], a[1], a[2], a[3])     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리스트의 요소들을 앞에서부터 출력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print(a[-1], a[-2], a[-3], a[-4]) 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리스트의 요소들을 거꾸로 출력</a:t>
            </a: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448500" y="5562005"/>
            <a:ext cx="7007604" cy="83099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 = [[1, 2], [3, </a:t>
            </a:r>
            <a:r>
              <a:rPr kumimoji="0" lang="en-US" altLang="ko-KR" dirty="0">
                <a:latin typeface="Consolas" panose="020B0609020204030204" pitchFamily="49" charset="0"/>
              </a:rPr>
              <a:t>"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abc</a:t>
            </a:r>
            <a:r>
              <a:rPr kumimoji="0" lang="en-US" altLang="ko-KR" dirty="0" smtClean="0">
                <a:latin typeface="Consolas" panose="020B0609020204030204" pitchFamily="49" charset="0"/>
              </a:rPr>
              <a:t>"] ] 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print(a[0][0], a[0][1], a[1][0], a[1][1])</a:t>
            </a:r>
          </a:p>
        </p:txBody>
      </p:sp>
    </p:spTree>
    <p:extLst>
      <p:ext uri="{BB962C8B-B14F-4D97-AF65-F5344CB8AC3E}">
        <p14:creationId xmlns:p14="http://schemas.microsoft.com/office/powerpoint/2010/main" val="7119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min, max </a:t>
            </a:r>
            <a:r>
              <a:rPr lang="ko-KR" altLang="en-US" dirty="0" smtClean="0"/>
              <a:t>함수에 리스트가 매개 변수로 전달되면 리스트에 있는 요소 중에서 가장 작은 값과 가장 큰 값을 각각 반환함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 bwMode="auto">
          <a:xfrm>
            <a:off x="378903" y="247360"/>
            <a:ext cx="1143419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9pPr>
          </a:lstStyle>
          <a:p>
            <a:r>
              <a:rPr lang="ko-KR" altLang="en-US" sz="4000" kern="0" dirty="0" smtClean="0"/>
              <a:t>실습 </a:t>
            </a:r>
            <a:r>
              <a:rPr lang="en-US" altLang="ko-KR" sz="4000" kern="0" dirty="0" smtClean="0"/>
              <a:t>#13-06 </a:t>
            </a:r>
            <a:r>
              <a:rPr lang="ko-KR" altLang="en-US" sz="4000" kern="0" dirty="0" smtClean="0"/>
              <a:t>거북이가 구역에 들어가면 알려주기</a:t>
            </a:r>
            <a:endParaRPr lang="ko-KR" altLang="en-US" sz="4000" kern="0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055615" y="2255297"/>
            <a:ext cx="3692554" cy="120186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a = [ 1, 3, 2, 5, 4 ]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min(a)   # 1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max(a)   # 5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2938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268413"/>
            <a:ext cx="11203496" cy="4862512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#13-05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x1, y1, x2, y2</a:t>
            </a:r>
            <a:r>
              <a:rPr lang="ko-KR" altLang="en-US" dirty="0" smtClean="0"/>
              <a:t>로 전달했던 매개 변수를 좌표를 나타내는 리스트 형태 즉 </a:t>
            </a:r>
            <a:r>
              <a:rPr lang="en-US" altLang="ko-KR" dirty="0" smtClean="0"/>
              <a:t>[x1, y1], [x2, y2] </a:t>
            </a:r>
            <a:r>
              <a:rPr lang="ko-KR" altLang="en-US" dirty="0" smtClean="0"/>
              <a:t>처럼 묶어서 처리하기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실습 </a:t>
            </a:r>
            <a:r>
              <a:rPr lang="en-US" altLang="ko-KR" dirty="0" smtClean="0"/>
              <a:t>#13-05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isInTrap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drawRectWithFill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아래처럼 수정하기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 bwMode="auto">
          <a:xfrm>
            <a:off x="378903" y="247360"/>
            <a:ext cx="1143419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9pPr>
          </a:lstStyle>
          <a:p>
            <a:r>
              <a:rPr lang="ko-KR" altLang="en-US" sz="4000" kern="0" dirty="0" smtClean="0"/>
              <a:t>실습 </a:t>
            </a:r>
            <a:r>
              <a:rPr lang="en-US" altLang="ko-KR" sz="4000" kern="0" dirty="0" smtClean="0"/>
              <a:t>#13-06 </a:t>
            </a:r>
            <a:r>
              <a:rPr lang="ko-KR" altLang="en-US" sz="4000" kern="0" dirty="0" smtClean="0"/>
              <a:t>거북이가 구역에 들어가면 알려주기</a:t>
            </a:r>
            <a:endParaRPr lang="ko-KR" altLang="en-US" sz="4000" kern="0" dirty="0"/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1579925" y="2305185"/>
            <a:ext cx="9032147" cy="238526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4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checkTrap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oldpos</a:t>
            </a:r>
            <a:r>
              <a:rPr lang="en-US" altLang="ko-KR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p </a:t>
            </a:r>
            <a:r>
              <a:rPr lang="en-US" altLang="ko-KR" dirty="0">
                <a:latin typeface="Consolas" panose="020B0609020204030204" pitchFamily="49" charset="0"/>
              </a:rPr>
              <a:t>= t1.pos()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if </a:t>
            </a:r>
            <a:r>
              <a:rPr lang="en-US" altLang="ko-KR" dirty="0" err="1" smtClean="0">
                <a:latin typeface="Consolas" panose="020B0609020204030204" pitchFamily="49" charset="0"/>
              </a:rPr>
              <a:t>isInTrap</a:t>
            </a:r>
            <a:r>
              <a:rPr lang="en-US" altLang="ko-KR" dirty="0" smtClean="0">
                <a:latin typeface="Consolas" panose="020B0609020204030204" pitchFamily="49" charset="0"/>
              </a:rPr>
              <a:t>(p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trapstart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trapend</a:t>
            </a:r>
            <a:r>
              <a:rPr lang="en-US" altLang="ko-KR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sound.play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drawRectWithFill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trapstart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trapend</a:t>
            </a:r>
            <a:r>
              <a:rPr lang="en-US" altLang="ko-KR" dirty="0">
                <a:latin typeface="Consolas" panose="020B0609020204030204" pitchFamily="49" charset="0"/>
              </a:rPr>
              <a:t>, "red") 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moveTo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oldpos</a:t>
            </a:r>
            <a:r>
              <a:rPr lang="en-US" altLang="ko-KR" dirty="0" smtClean="0">
                <a:latin typeface="Consolas" panose="020B0609020204030204" pitchFamily="49" charset="0"/>
              </a:rPr>
              <a:t>[0</a:t>
            </a:r>
            <a:r>
              <a:rPr lang="en-US" altLang="ko-KR" dirty="0">
                <a:latin typeface="Consolas" panose="020B0609020204030204" pitchFamily="49" charset="0"/>
              </a:rPr>
              <a:t>], </a:t>
            </a:r>
            <a:r>
              <a:rPr lang="en-US" altLang="ko-KR" dirty="0" err="1">
                <a:latin typeface="Consolas" panose="020B0609020204030204" pitchFamily="49" charset="0"/>
              </a:rPr>
              <a:t>oldpos</a:t>
            </a:r>
            <a:r>
              <a:rPr lang="en-US" altLang="ko-KR" dirty="0">
                <a:latin typeface="Consolas" panose="020B0609020204030204" pitchFamily="49" charset="0"/>
              </a:rPr>
              <a:t>[1</a:t>
            </a:r>
            <a:r>
              <a:rPr lang="en-US" altLang="ko-KR" dirty="0" smtClean="0">
                <a:latin typeface="Consolas" panose="020B0609020204030204" pitchFamily="49" charset="0"/>
              </a:rPr>
              <a:t>])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730927" y="5727224"/>
            <a:ext cx="7488573" cy="80740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4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isInTrap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pos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xstart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xend</a:t>
            </a:r>
            <a:r>
              <a:rPr lang="en-US" altLang="ko-KR" dirty="0" smtClean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def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drawRectWithFill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xstart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xend</a:t>
            </a:r>
            <a:r>
              <a:rPr lang="en-US" altLang="ko-KR" dirty="0" smtClean="0">
                <a:latin typeface="Consolas" panose="020B0609020204030204" pitchFamily="49" charset="0"/>
              </a:rPr>
              <a:t>, color):</a:t>
            </a:r>
          </a:p>
        </p:txBody>
      </p:sp>
    </p:spTree>
    <p:extLst>
      <p:ext uri="{BB962C8B-B14F-4D97-AF65-F5344CB8AC3E}">
        <p14:creationId xmlns:p14="http://schemas.microsoft.com/office/powerpoint/2010/main" val="26733352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0391" y="277813"/>
            <a:ext cx="11505234" cy="774700"/>
          </a:xfrm>
        </p:spPr>
        <p:txBody>
          <a:bodyPr/>
          <a:lstStyle/>
          <a:p>
            <a:r>
              <a:rPr lang="ko-KR" altLang="en-US" sz="4000" dirty="0"/>
              <a:t>실습 </a:t>
            </a:r>
            <a:r>
              <a:rPr lang="en-US" altLang="ko-KR" sz="4000" dirty="0"/>
              <a:t>#</a:t>
            </a:r>
            <a:r>
              <a:rPr lang="en-US" altLang="ko-KR" sz="4000" dirty="0" smtClean="0"/>
              <a:t>13-06 </a:t>
            </a:r>
            <a:r>
              <a:rPr lang="ko-KR" altLang="en-US" sz="4000" dirty="0"/>
              <a:t>거북이가 구역에 들어가면 알려주기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09599" y="1209690"/>
            <a:ext cx="10564537" cy="420987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turtle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pyglet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sound = "MandatoryEvacuationShort.wav"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trapstart</a:t>
            </a:r>
            <a:r>
              <a:rPr lang="en-US" altLang="ko-KR" dirty="0">
                <a:latin typeface="Consolas" panose="020B0609020204030204" pitchFamily="49" charset="0"/>
              </a:rPr>
              <a:t> = [3, 51]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trapend</a:t>
            </a:r>
            <a:r>
              <a:rPr lang="en-US" altLang="ko-KR" dirty="0">
                <a:latin typeface="Consolas" panose="020B0609020204030204" pitchFamily="49" charset="0"/>
              </a:rPr>
              <a:t> = [58, -27]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movepixel</a:t>
            </a:r>
            <a:r>
              <a:rPr lang="en-US" altLang="ko-KR" dirty="0">
                <a:latin typeface="Consolas" panose="020B0609020204030204" pitchFamily="49" charset="0"/>
              </a:rPr>
              <a:t> = 10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win = </a:t>
            </a:r>
            <a:r>
              <a:rPr lang="en-US" altLang="ko-KR" dirty="0" err="1">
                <a:latin typeface="Consolas" panose="020B0609020204030204" pitchFamily="49" charset="0"/>
              </a:rPr>
              <a:t>turtle.Screen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t1 = </a:t>
            </a:r>
            <a:r>
              <a:rPr lang="en-US" altLang="ko-KR" dirty="0" err="1">
                <a:latin typeface="Consolas" panose="020B0609020204030204" pitchFamily="49" charset="0"/>
              </a:rPr>
              <a:t>turtle.Turtle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sound = </a:t>
            </a:r>
            <a:r>
              <a:rPr lang="en-US" altLang="ko-KR" dirty="0" err="1">
                <a:latin typeface="Consolas" panose="020B0609020204030204" pitchFamily="49" charset="0"/>
              </a:rPr>
              <a:t>pyglet.media.load</a:t>
            </a:r>
            <a:r>
              <a:rPr lang="en-US" altLang="ko-KR" dirty="0">
                <a:latin typeface="Consolas" panose="020B0609020204030204" pitchFamily="49" charset="0"/>
              </a:rPr>
              <a:t>(sound, streaming = False)</a:t>
            </a:r>
          </a:p>
        </p:txBody>
      </p:sp>
    </p:spTree>
    <p:extLst>
      <p:ext uri="{BB962C8B-B14F-4D97-AF65-F5344CB8AC3E}">
        <p14:creationId xmlns:p14="http://schemas.microsoft.com/office/powerpoint/2010/main" val="1193134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505" y="277813"/>
            <a:ext cx="11434193" cy="774700"/>
          </a:xfrm>
        </p:spPr>
        <p:txBody>
          <a:bodyPr/>
          <a:lstStyle/>
          <a:p>
            <a:r>
              <a:rPr lang="ko-KR" altLang="en-US" sz="4000" dirty="0"/>
              <a:t>실습 </a:t>
            </a:r>
            <a:r>
              <a:rPr lang="en-US" altLang="ko-KR" sz="4000" dirty="0"/>
              <a:t>#</a:t>
            </a:r>
            <a:r>
              <a:rPr lang="en-US" altLang="ko-KR" sz="4000" dirty="0" smtClean="0"/>
              <a:t>13-06 </a:t>
            </a:r>
            <a:r>
              <a:rPr lang="ko-KR" altLang="en-US" sz="4000" dirty="0"/>
              <a:t>거북이가 구역에 들어가면 알려주기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09599" y="1209690"/>
            <a:ext cx="10564537" cy="514653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4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isInTrap</a:t>
            </a:r>
            <a:r>
              <a:rPr lang="en-US" altLang="ko-KR" dirty="0" smtClean="0">
                <a:latin typeface="Consolas" panose="020B0609020204030204" pitchFamily="49" charset="0"/>
              </a:rPr>
              <a:t>(x</a:t>
            </a:r>
            <a:r>
              <a:rPr lang="en-US" altLang="ko-KR" dirty="0">
                <a:latin typeface="Consolas" panose="020B0609020204030204" pitchFamily="49" charset="0"/>
              </a:rPr>
              <a:t>, y, x1, y1, x2, y2):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minx </a:t>
            </a:r>
            <a:r>
              <a:rPr lang="en-US" altLang="ko-KR" dirty="0">
                <a:latin typeface="Consolas" panose="020B0609020204030204" pitchFamily="49" charset="0"/>
              </a:rPr>
              <a:t>= min(x1, x2)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maxx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max(x1, x2)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miny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min(y1, y2)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maxy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max(y1, y2)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if </a:t>
            </a:r>
            <a:r>
              <a:rPr lang="en-US" altLang="ko-KR" dirty="0">
                <a:latin typeface="Consolas" panose="020B0609020204030204" pitchFamily="49" charset="0"/>
              </a:rPr>
              <a:t>x &gt;= minx and x &lt;= </a:t>
            </a:r>
            <a:r>
              <a:rPr lang="en-US" altLang="ko-KR" dirty="0" err="1">
                <a:latin typeface="Consolas" panose="020B0609020204030204" pitchFamily="49" charset="0"/>
              </a:rPr>
              <a:t>maxx</a:t>
            </a:r>
            <a:r>
              <a:rPr lang="en-US" altLang="ko-KR" dirty="0">
                <a:latin typeface="Consolas" panose="020B0609020204030204" pitchFamily="49" charset="0"/>
              </a:rPr>
              <a:t> and y &gt;= </a:t>
            </a:r>
            <a:r>
              <a:rPr lang="en-US" altLang="ko-KR" dirty="0" err="1">
                <a:latin typeface="Consolas" panose="020B0609020204030204" pitchFamily="49" charset="0"/>
              </a:rPr>
              <a:t>miny</a:t>
            </a:r>
            <a:r>
              <a:rPr lang="en-US" altLang="ko-KR" dirty="0">
                <a:latin typeface="Consolas" panose="020B0609020204030204" pitchFamily="49" charset="0"/>
              </a:rPr>
              <a:t> and y &lt;= </a:t>
            </a:r>
            <a:r>
              <a:rPr lang="en-US" altLang="ko-KR" dirty="0" err="1">
                <a:latin typeface="Consolas" panose="020B0609020204030204" pitchFamily="49" charset="0"/>
              </a:rPr>
              <a:t>maxy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return </a:t>
            </a:r>
            <a:r>
              <a:rPr lang="en-US" altLang="ko-KR" dirty="0"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return </a:t>
            </a:r>
            <a:r>
              <a:rPr lang="en-US" altLang="ko-KR" dirty="0">
                <a:latin typeface="Consolas" panose="020B0609020204030204" pitchFamily="49" charset="0"/>
              </a:rPr>
              <a:t>False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     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moveTo</a:t>
            </a:r>
            <a:r>
              <a:rPr lang="en-US" altLang="ko-KR" dirty="0">
                <a:latin typeface="Consolas" panose="020B0609020204030204" pitchFamily="49" charset="0"/>
              </a:rPr>
              <a:t>(x, y):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t1.penup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t1.goto(x</a:t>
            </a:r>
            <a:r>
              <a:rPr lang="en-US" altLang="ko-KR" dirty="0">
                <a:latin typeface="Consolas" panose="020B0609020204030204" pitchFamily="49" charset="0"/>
              </a:rPr>
              <a:t>, y)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t1.pendown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303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 bwMode="auto">
          <a:xfrm>
            <a:off x="377505" y="277813"/>
            <a:ext cx="1143419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9pPr>
          </a:lstStyle>
          <a:p>
            <a:r>
              <a:rPr lang="ko-KR" altLang="en-US" sz="4000" kern="0" dirty="0" smtClean="0"/>
              <a:t>실습 </a:t>
            </a:r>
            <a:r>
              <a:rPr lang="en-US" altLang="ko-KR" sz="4000" kern="0" dirty="0" smtClean="0"/>
              <a:t>#</a:t>
            </a:r>
            <a:r>
              <a:rPr lang="en-US" altLang="ko-KR" sz="4000" kern="0" dirty="0" smtClean="0"/>
              <a:t>13-06 </a:t>
            </a:r>
            <a:r>
              <a:rPr lang="ko-KR" altLang="en-US" sz="4000" kern="0" dirty="0" smtClean="0"/>
              <a:t>거북이가 구역에 들어가면 알려주기</a:t>
            </a:r>
            <a:endParaRPr lang="ko-KR" altLang="en-US" sz="4000" kern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09599" y="1209690"/>
            <a:ext cx="7569667" cy="533684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drawRectWithFill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xstart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xend</a:t>
            </a:r>
            <a:r>
              <a:rPr lang="en-US" altLang="ko-KR" dirty="0">
                <a:latin typeface="Consolas" panose="020B0609020204030204" pitchFamily="49" charset="0"/>
              </a:rPr>
              <a:t>, color):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moveTo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xstart</a:t>
            </a:r>
            <a:r>
              <a:rPr lang="en-US" altLang="ko-KR" dirty="0" smtClean="0">
                <a:latin typeface="Consolas" panose="020B0609020204030204" pitchFamily="49" charset="0"/>
              </a:rPr>
              <a:t>[0</a:t>
            </a:r>
            <a:r>
              <a:rPr lang="en-US" altLang="ko-KR" dirty="0">
                <a:latin typeface="Consolas" panose="020B0609020204030204" pitchFamily="49" charset="0"/>
              </a:rPr>
              <a:t>], </a:t>
            </a:r>
            <a:r>
              <a:rPr lang="en-US" altLang="ko-KR" dirty="0" err="1">
                <a:latin typeface="Consolas" panose="020B0609020204030204" pitchFamily="49" charset="0"/>
              </a:rPr>
              <a:t>xstart</a:t>
            </a:r>
            <a:r>
              <a:rPr lang="en-US" altLang="ko-KR" dirty="0">
                <a:latin typeface="Consolas" panose="020B0609020204030204" pitchFamily="49" charset="0"/>
              </a:rPr>
              <a:t>[1])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t1.fillcolor(color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t1.begin_fill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t1.goto(</a:t>
            </a:r>
            <a:r>
              <a:rPr lang="en-US" altLang="ko-KR" dirty="0" err="1" smtClean="0">
                <a:latin typeface="Consolas" panose="020B0609020204030204" pitchFamily="49" charset="0"/>
              </a:rPr>
              <a:t>xend</a:t>
            </a:r>
            <a:r>
              <a:rPr lang="en-US" altLang="ko-KR" dirty="0" smtClean="0">
                <a:latin typeface="Consolas" panose="020B0609020204030204" pitchFamily="49" charset="0"/>
              </a:rPr>
              <a:t>[0</a:t>
            </a:r>
            <a:r>
              <a:rPr lang="en-US" altLang="ko-KR" dirty="0">
                <a:latin typeface="Consolas" panose="020B0609020204030204" pitchFamily="49" charset="0"/>
              </a:rPr>
              <a:t>], </a:t>
            </a:r>
            <a:r>
              <a:rPr lang="en-US" altLang="ko-KR" dirty="0" err="1">
                <a:latin typeface="Consolas" panose="020B0609020204030204" pitchFamily="49" charset="0"/>
              </a:rPr>
              <a:t>xstart</a:t>
            </a:r>
            <a:r>
              <a:rPr lang="en-US" altLang="ko-KR" dirty="0">
                <a:latin typeface="Consolas" panose="020B0609020204030204" pitchFamily="49" charset="0"/>
              </a:rPr>
              <a:t>[1])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t1.goto(</a:t>
            </a:r>
            <a:r>
              <a:rPr lang="en-US" altLang="ko-KR" dirty="0" err="1" smtClean="0">
                <a:latin typeface="Consolas" panose="020B0609020204030204" pitchFamily="49" charset="0"/>
              </a:rPr>
              <a:t>xend</a:t>
            </a:r>
            <a:r>
              <a:rPr lang="en-US" altLang="ko-KR" dirty="0" smtClean="0">
                <a:latin typeface="Consolas" panose="020B0609020204030204" pitchFamily="49" charset="0"/>
              </a:rPr>
              <a:t>[0</a:t>
            </a:r>
            <a:r>
              <a:rPr lang="en-US" altLang="ko-KR" dirty="0">
                <a:latin typeface="Consolas" panose="020B0609020204030204" pitchFamily="49" charset="0"/>
              </a:rPr>
              <a:t>], </a:t>
            </a:r>
            <a:r>
              <a:rPr lang="en-US" altLang="ko-KR" dirty="0" err="1">
                <a:latin typeface="Consolas" panose="020B0609020204030204" pitchFamily="49" charset="0"/>
              </a:rPr>
              <a:t>xend</a:t>
            </a:r>
            <a:r>
              <a:rPr lang="en-US" altLang="ko-KR" dirty="0">
                <a:latin typeface="Consolas" panose="020B0609020204030204" pitchFamily="49" charset="0"/>
              </a:rPr>
              <a:t>[1])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t1.goto(</a:t>
            </a:r>
            <a:r>
              <a:rPr lang="en-US" altLang="ko-KR" dirty="0" err="1" smtClean="0">
                <a:latin typeface="Consolas" panose="020B0609020204030204" pitchFamily="49" charset="0"/>
              </a:rPr>
              <a:t>xstart</a:t>
            </a:r>
            <a:r>
              <a:rPr lang="en-US" altLang="ko-KR" dirty="0" smtClean="0">
                <a:latin typeface="Consolas" panose="020B0609020204030204" pitchFamily="49" charset="0"/>
              </a:rPr>
              <a:t>[0</a:t>
            </a:r>
            <a:r>
              <a:rPr lang="en-US" altLang="ko-KR" dirty="0">
                <a:latin typeface="Consolas" panose="020B0609020204030204" pitchFamily="49" charset="0"/>
              </a:rPr>
              <a:t>], </a:t>
            </a:r>
            <a:r>
              <a:rPr lang="en-US" altLang="ko-KR" dirty="0" err="1">
                <a:latin typeface="Consolas" panose="020B0609020204030204" pitchFamily="49" charset="0"/>
              </a:rPr>
              <a:t>xend</a:t>
            </a:r>
            <a:r>
              <a:rPr lang="en-US" altLang="ko-KR" dirty="0">
                <a:latin typeface="Consolas" panose="020B0609020204030204" pitchFamily="49" charset="0"/>
              </a:rPr>
              <a:t>[1])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t1.goto(</a:t>
            </a:r>
            <a:r>
              <a:rPr lang="en-US" altLang="ko-KR" dirty="0" err="1" smtClean="0">
                <a:latin typeface="Consolas" panose="020B0609020204030204" pitchFamily="49" charset="0"/>
              </a:rPr>
              <a:t>xstart</a:t>
            </a:r>
            <a:r>
              <a:rPr lang="en-US" altLang="ko-KR" dirty="0" smtClean="0">
                <a:latin typeface="Consolas" panose="020B0609020204030204" pitchFamily="49" charset="0"/>
              </a:rPr>
              <a:t>[0</a:t>
            </a:r>
            <a:r>
              <a:rPr lang="en-US" altLang="ko-KR" dirty="0">
                <a:latin typeface="Consolas" panose="020B0609020204030204" pitchFamily="49" charset="0"/>
              </a:rPr>
              <a:t>], </a:t>
            </a:r>
            <a:r>
              <a:rPr lang="en-US" altLang="ko-KR" dirty="0" err="1" smtClean="0">
                <a:latin typeface="Consolas" panose="020B0609020204030204" pitchFamily="49" charset="0"/>
              </a:rPr>
              <a:t>xstart</a:t>
            </a:r>
            <a:r>
              <a:rPr lang="en-US" altLang="ko-KR" dirty="0" smtClean="0">
                <a:latin typeface="Consolas" panose="020B0609020204030204" pitchFamily="49" charset="0"/>
              </a:rPr>
              <a:t>[1])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t1.end_fill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def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mousegoto</a:t>
            </a:r>
            <a:r>
              <a:rPr lang="en-US" altLang="ko-KR" dirty="0">
                <a:latin typeface="Consolas" panose="020B0609020204030204" pitchFamily="49" charset="0"/>
              </a:rPr>
              <a:t>(x, y):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moveTo</a:t>
            </a:r>
            <a:r>
              <a:rPr lang="en-US" altLang="ko-KR" dirty="0" smtClean="0">
                <a:latin typeface="Consolas" panose="020B0609020204030204" pitchFamily="49" charset="0"/>
              </a:rPr>
              <a:t>(x</a:t>
            </a:r>
            <a:r>
              <a:rPr lang="en-US" altLang="ko-KR" dirty="0">
                <a:latin typeface="Consolas" panose="020B0609020204030204" pitchFamily="49" charset="0"/>
              </a:rPr>
              <a:t>, y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36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기반 프로그램의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이벤트 처리 함수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키보드 처리 함수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인자 없는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마우스 처리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인자 두 개를 취하는 함수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마우스 이벤트가 발생한 캔버스 영역의 </a:t>
            </a:r>
            <a:r>
              <a:rPr lang="en-US" altLang="ko-KR" dirty="0" smtClean="0"/>
              <a:t>x, y </a:t>
            </a:r>
            <a:r>
              <a:rPr lang="ko-KR" altLang="en-US" dirty="0" smtClean="0"/>
              <a:t>좌표가 전달됨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예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880563" y="3099505"/>
            <a:ext cx="3496780" cy="83099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keyup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t1.forward(50)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880563" y="5617600"/>
            <a:ext cx="3496780" cy="83099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mousegoto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(x, y):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t1.goto(x, y)</a:t>
            </a:r>
          </a:p>
        </p:txBody>
      </p:sp>
    </p:spTree>
    <p:extLst>
      <p:ext uri="{BB962C8B-B14F-4D97-AF65-F5344CB8AC3E}">
        <p14:creationId xmlns:p14="http://schemas.microsoft.com/office/powerpoint/2010/main" val="13541606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09599" y="1209690"/>
            <a:ext cx="10564537" cy="481978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checkTrap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oldpos</a:t>
            </a:r>
            <a:r>
              <a:rPr lang="en-US" altLang="ko-KR" dirty="0"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 </a:t>
            </a:r>
            <a:r>
              <a:rPr lang="en-US" altLang="ko-KR" dirty="0">
                <a:latin typeface="Consolas" panose="020B0609020204030204" pitchFamily="49" charset="0"/>
              </a:rPr>
              <a:t>= t1.pos()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if </a:t>
            </a:r>
            <a:r>
              <a:rPr lang="en-US" altLang="ko-KR" dirty="0" err="1" smtClean="0">
                <a:latin typeface="Consolas" panose="020B0609020204030204" pitchFamily="49" charset="0"/>
              </a:rPr>
              <a:t>isInTrap</a:t>
            </a:r>
            <a:r>
              <a:rPr lang="en-US" altLang="ko-KR" dirty="0" smtClean="0">
                <a:latin typeface="Consolas" panose="020B0609020204030204" pitchFamily="49" charset="0"/>
              </a:rPr>
              <a:t>(p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trapstart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trapend</a:t>
            </a:r>
            <a:r>
              <a:rPr lang="en-US" altLang="ko-KR" dirty="0"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sound.play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drawRectWithFill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trapstart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trapend</a:t>
            </a:r>
            <a:r>
              <a:rPr lang="en-US" altLang="ko-KR" dirty="0">
                <a:latin typeface="Consolas" panose="020B0609020204030204" pitchFamily="49" charset="0"/>
              </a:rPr>
              <a:t>, "red") 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moveTo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oldpos</a:t>
            </a:r>
            <a:r>
              <a:rPr lang="en-US" altLang="ko-KR" dirty="0" smtClean="0">
                <a:latin typeface="Consolas" panose="020B0609020204030204" pitchFamily="49" charset="0"/>
              </a:rPr>
              <a:t>[0</a:t>
            </a:r>
            <a:r>
              <a:rPr lang="en-US" altLang="ko-KR" dirty="0">
                <a:latin typeface="Consolas" panose="020B0609020204030204" pitchFamily="49" charset="0"/>
              </a:rPr>
              <a:t>], </a:t>
            </a:r>
            <a:r>
              <a:rPr lang="en-US" altLang="ko-KR" dirty="0" err="1">
                <a:latin typeface="Consolas" panose="020B0609020204030204" pitchFamily="49" charset="0"/>
              </a:rPr>
              <a:t>oldpos</a:t>
            </a:r>
            <a:r>
              <a:rPr lang="en-US" altLang="ko-KR" dirty="0">
                <a:latin typeface="Consolas" panose="020B0609020204030204" pitchFamily="49" charset="0"/>
              </a:rPr>
              <a:t>[1])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keyup</a:t>
            </a:r>
            <a:r>
              <a:rPr lang="en-US" altLang="ko-KR" dirty="0">
                <a:latin typeface="Consolas" panose="020B0609020204030204" pitchFamily="49" charset="0"/>
              </a:rPr>
              <a:t>():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 </a:t>
            </a:r>
            <a:r>
              <a:rPr lang="en-US" altLang="ko-KR" dirty="0">
                <a:latin typeface="Consolas" panose="020B0609020204030204" pitchFamily="49" charset="0"/>
              </a:rPr>
              <a:t>= t1.pos()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t1.goto(p[0</a:t>
            </a:r>
            <a:r>
              <a:rPr lang="en-US" altLang="ko-KR" dirty="0">
                <a:latin typeface="Consolas" panose="020B0609020204030204" pitchFamily="49" charset="0"/>
              </a:rPr>
              <a:t>], p[1] + </a:t>
            </a:r>
            <a:r>
              <a:rPr lang="en-US" altLang="ko-KR" dirty="0" err="1">
                <a:latin typeface="Consolas" panose="020B0609020204030204" pitchFamily="49" charset="0"/>
              </a:rPr>
              <a:t>movepixel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checkTrap</a:t>
            </a:r>
            <a:r>
              <a:rPr lang="en-US" altLang="ko-KR" dirty="0" smtClean="0">
                <a:latin typeface="Consolas" panose="020B0609020204030204" pitchFamily="49" charset="0"/>
              </a:rPr>
              <a:t>(p) # </a:t>
            </a:r>
            <a:r>
              <a:rPr lang="en-US" altLang="ko-KR" dirty="0" err="1" smtClean="0">
                <a:latin typeface="Consolas" panose="020B0609020204030204" pitchFamily="49" charset="0"/>
              </a:rPr>
              <a:t>pos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</a:rPr>
              <a:t>함수의 결과물은 리스트 형태로 취급 가능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378903" y="247360"/>
            <a:ext cx="1143419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9pPr>
          </a:lstStyle>
          <a:p>
            <a:r>
              <a:rPr lang="ko-KR" altLang="en-US" sz="4000" kern="0" dirty="0" smtClean="0"/>
              <a:t>실습 </a:t>
            </a:r>
            <a:r>
              <a:rPr lang="en-US" altLang="ko-KR" sz="4000" kern="0" dirty="0" smtClean="0"/>
              <a:t>#</a:t>
            </a:r>
            <a:r>
              <a:rPr lang="en-US" altLang="ko-KR" sz="4000" kern="0" dirty="0" smtClean="0"/>
              <a:t>13-06 </a:t>
            </a:r>
            <a:r>
              <a:rPr lang="ko-KR" altLang="en-US" sz="4000" kern="0" dirty="0" smtClean="0"/>
              <a:t>거북이가 구역에 들어가면 알려주기</a:t>
            </a:r>
            <a:endParaRPr lang="ko-KR" altLang="en-US" sz="4000" kern="0" dirty="0"/>
          </a:p>
        </p:txBody>
      </p:sp>
    </p:spTree>
    <p:extLst>
      <p:ext uri="{BB962C8B-B14F-4D97-AF65-F5344CB8AC3E}">
        <p14:creationId xmlns:p14="http://schemas.microsoft.com/office/powerpoint/2010/main" val="19402117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3462" y="1192912"/>
            <a:ext cx="6185484" cy="539327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4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keyleft</a:t>
            </a:r>
            <a:r>
              <a:rPr lang="en-US" altLang="ko-KR" dirty="0"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 </a:t>
            </a:r>
            <a:r>
              <a:rPr lang="en-US" altLang="ko-KR" dirty="0">
                <a:latin typeface="Consolas" panose="020B0609020204030204" pitchFamily="49" charset="0"/>
              </a:rPr>
              <a:t>= t1.pos()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t1.goto(p[0</a:t>
            </a:r>
            <a:r>
              <a:rPr lang="en-US" altLang="ko-KR" dirty="0">
                <a:latin typeface="Consolas" panose="020B0609020204030204" pitchFamily="49" charset="0"/>
              </a:rPr>
              <a:t>] - </a:t>
            </a:r>
            <a:r>
              <a:rPr lang="en-US" altLang="ko-KR" dirty="0" err="1">
                <a:latin typeface="Consolas" panose="020B0609020204030204" pitchFamily="49" charset="0"/>
              </a:rPr>
              <a:t>movepixel</a:t>
            </a:r>
            <a:r>
              <a:rPr lang="en-US" altLang="ko-KR" dirty="0">
                <a:latin typeface="Consolas" panose="020B0609020204030204" pitchFamily="49" charset="0"/>
              </a:rPr>
              <a:t>, p[1])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checkTrap</a:t>
            </a:r>
            <a:r>
              <a:rPr lang="en-US" altLang="ko-KR" dirty="0" smtClean="0">
                <a:latin typeface="Consolas" panose="020B0609020204030204" pitchFamily="49" charset="0"/>
              </a:rPr>
              <a:t>(p)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keyright</a:t>
            </a:r>
            <a:r>
              <a:rPr lang="en-US" altLang="ko-KR" dirty="0"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 </a:t>
            </a:r>
            <a:r>
              <a:rPr lang="en-US" altLang="ko-KR" dirty="0">
                <a:latin typeface="Consolas" panose="020B0609020204030204" pitchFamily="49" charset="0"/>
              </a:rPr>
              <a:t>= t1.pos()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t1.goto(p[0</a:t>
            </a:r>
            <a:r>
              <a:rPr lang="en-US" altLang="ko-KR" dirty="0">
                <a:latin typeface="Consolas" panose="020B0609020204030204" pitchFamily="49" charset="0"/>
              </a:rPr>
              <a:t>] + </a:t>
            </a:r>
            <a:r>
              <a:rPr lang="en-US" altLang="ko-KR" dirty="0" err="1">
                <a:latin typeface="Consolas" panose="020B0609020204030204" pitchFamily="49" charset="0"/>
              </a:rPr>
              <a:t>movepixel</a:t>
            </a:r>
            <a:r>
              <a:rPr lang="en-US" altLang="ko-KR" dirty="0">
                <a:latin typeface="Consolas" panose="020B0609020204030204" pitchFamily="49" charset="0"/>
              </a:rPr>
              <a:t>, p[1])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checkTrap</a:t>
            </a:r>
            <a:r>
              <a:rPr lang="en-US" altLang="ko-KR" dirty="0" smtClean="0">
                <a:latin typeface="Consolas" panose="020B0609020204030204" pitchFamily="49" charset="0"/>
              </a:rPr>
              <a:t>(p)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 err="1" smtClean="0">
                <a:latin typeface="Consolas" panose="020B0609020204030204" pitchFamily="49" charset="0"/>
              </a:rPr>
              <a:t>def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keydown</a:t>
            </a:r>
            <a:r>
              <a:rPr lang="en-US" altLang="ko-KR" dirty="0" smtClean="0"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 = t1.pos()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t1.goto(p[0], p[1] - </a:t>
            </a:r>
            <a:r>
              <a:rPr lang="en-US" altLang="ko-KR" dirty="0" err="1" smtClean="0">
                <a:latin typeface="Consolas" panose="020B0609020204030204" pitchFamily="49" charset="0"/>
              </a:rPr>
              <a:t>movepixel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checkTrap</a:t>
            </a:r>
            <a:r>
              <a:rPr lang="en-US" altLang="ko-KR" dirty="0" smtClean="0">
                <a:latin typeface="Consolas" panose="020B0609020204030204" pitchFamily="49" charset="0"/>
              </a:rPr>
              <a:t>(p)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378903" y="247360"/>
            <a:ext cx="1143419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9pPr>
          </a:lstStyle>
          <a:p>
            <a:r>
              <a:rPr lang="ko-KR" altLang="en-US" sz="4000" kern="0" dirty="0" smtClean="0"/>
              <a:t>실습 </a:t>
            </a:r>
            <a:r>
              <a:rPr lang="en-US" altLang="ko-KR" sz="4000" kern="0" dirty="0" smtClean="0"/>
              <a:t>#</a:t>
            </a:r>
            <a:r>
              <a:rPr lang="en-US" altLang="ko-KR" sz="4000" kern="0" dirty="0" smtClean="0"/>
              <a:t>13-06 </a:t>
            </a:r>
            <a:r>
              <a:rPr lang="ko-KR" altLang="en-US" sz="4000" kern="0" dirty="0" smtClean="0"/>
              <a:t>거북이가 구역에 들어가면 알려주기</a:t>
            </a:r>
            <a:endParaRPr lang="ko-KR" altLang="en-US" sz="4000" kern="0" dirty="0"/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6318306" y="1192912"/>
            <a:ext cx="5325613" cy="396313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480"/>
              </a:lnSpc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def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addKeys</a:t>
            </a:r>
            <a:r>
              <a:rPr lang="en-US" altLang="ko-KR" dirty="0" smtClean="0"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win.onkey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keyup</a:t>
            </a:r>
            <a:r>
              <a:rPr lang="en-US" altLang="ko-KR" dirty="0">
                <a:latin typeface="Consolas" panose="020B0609020204030204" pitchFamily="49" charset="0"/>
              </a:rPr>
              <a:t>, "Up")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win.onkey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keyleft</a:t>
            </a:r>
            <a:r>
              <a:rPr lang="en-US" altLang="ko-KR" dirty="0">
                <a:latin typeface="Consolas" panose="020B0609020204030204" pitchFamily="49" charset="0"/>
              </a:rPr>
              <a:t>, "Left")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win.onkey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keyright</a:t>
            </a:r>
            <a:r>
              <a:rPr lang="en-US" altLang="ko-KR" dirty="0">
                <a:latin typeface="Consolas" panose="020B0609020204030204" pitchFamily="49" charset="0"/>
              </a:rPr>
              <a:t>, "Right")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win.onkey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keydown</a:t>
            </a:r>
            <a:r>
              <a:rPr lang="en-US" altLang="ko-KR" dirty="0">
                <a:latin typeface="Consolas" panose="020B0609020204030204" pitchFamily="49" charset="0"/>
              </a:rPr>
              <a:t>, "Down")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win.onkey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win.bye</a:t>
            </a:r>
            <a:r>
              <a:rPr lang="en-US" altLang="ko-KR" dirty="0">
                <a:latin typeface="Consolas" panose="020B0609020204030204" pitchFamily="49" charset="0"/>
              </a:rPr>
              <a:t>, "q</a:t>
            </a:r>
            <a:r>
              <a:rPr lang="en-US" altLang="ko-KR" dirty="0" smtClean="0">
                <a:latin typeface="Consolas" panose="020B0609020204030204" pitchFamily="49" charset="0"/>
              </a:rPr>
              <a:t>")</a:t>
            </a:r>
          </a:p>
          <a:p>
            <a:pPr>
              <a:lnSpc>
                <a:spcPts val="2480"/>
              </a:lnSpc>
              <a:buNone/>
            </a:pPr>
            <a:endParaRPr lang="en-US" altLang="ko-KR" dirty="0"/>
          </a:p>
          <a:p>
            <a:pPr>
              <a:lnSpc>
                <a:spcPts val="24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addMouse</a:t>
            </a:r>
            <a:r>
              <a:rPr lang="en-US" altLang="ko-KR" dirty="0"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win.onclick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mousegoto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480"/>
              </a:lnSpc>
              <a:buNone/>
            </a:pP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0269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 bwMode="auto">
          <a:xfrm>
            <a:off x="378903" y="247360"/>
            <a:ext cx="1143419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9pPr>
          </a:lstStyle>
          <a:p>
            <a:r>
              <a:rPr lang="ko-KR" altLang="en-US" sz="4000" kern="0" dirty="0" smtClean="0"/>
              <a:t>실습 </a:t>
            </a:r>
            <a:r>
              <a:rPr lang="en-US" altLang="ko-KR" sz="4000" kern="0" dirty="0" smtClean="0"/>
              <a:t>#</a:t>
            </a:r>
            <a:r>
              <a:rPr lang="en-US" altLang="ko-KR" sz="4000" kern="0" dirty="0" smtClean="0"/>
              <a:t>13-06 </a:t>
            </a:r>
            <a:r>
              <a:rPr lang="ko-KR" altLang="en-US" sz="4000" kern="0" dirty="0" smtClean="0"/>
              <a:t>거북이가 구역에 들어가면 알려주기</a:t>
            </a:r>
            <a:endParaRPr lang="ko-KR" altLang="en-US" sz="4000" kern="0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609600" y="1268413"/>
            <a:ext cx="6185484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t1.speed(1)</a:t>
            </a:r>
          </a:p>
          <a:p>
            <a:pPr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win.bgpic</a:t>
            </a:r>
            <a:r>
              <a:rPr lang="en-US" altLang="ko-KR" dirty="0">
                <a:latin typeface="Consolas" panose="020B0609020204030204" pitchFamily="49" charset="0"/>
              </a:rPr>
              <a:t>("maze2.gif")</a:t>
            </a:r>
          </a:p>
          <a:p>
            <a:pPr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addKeys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addMouse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win.listen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turtle.mainloop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534516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만약 미로에서 함정을 여러 개 만든다면 어떻게 할까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함정을 리스트로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사각형 </a:t>
            </a:r>
            <a:r>
              <a:rPr lang="ko-KR" altLang="en-US" dirty="0" smtClean="0"/>
              <a:t>영역을 표현할 때 </a:t>
            </a:r>
            <a:r>
              <a:rPr lang="en-US" altLang="ko-KR" dirty="0" smtClean="0"/>
              <a:t>x1, y1, x2, y2</a:t>
            </a:r>
            <a:r>
              <a:rPr lang="ko-KR" altLang="en-US" dirty="0"/>
              <a:t> </a:t>
            </a:r>
            <a:r>
              <a:rPr lang="ko-KR" altLang="en-US" dirty="0" smtClean="0"/>
              <a:t>형태로 해서 각각 왼쪽 상단과 오른쪽 하단의 좌표를 지정함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[x1</a:t>
            </a:r>
            <a:r>
              <a:rPr lang="en-US" altLang="ko-KR" dirty="0" smtClean="0"/>
              <a:t>, </a:t>
            </a:r>
            <a:r>
              <a:rPr lang="en-US" altLang="ko-KR" dirty="0" smtClean="0"/>
              <a:t>y1, x2</a:t>
            </a:r>
            <a:r>
              <a:rPr lang="en-US" altLang="ko-KR" dirty="0" smtClean="0"/>
              <a:t>, </a:t>
            </a:r>
            <a:r>
              <a:rPr lang="en-US" altLang="ko-KR" dirty="0" smtClean="0"/>
              <a:t>y2]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378903" y="458988"/>
            <a:ext cx="1143419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9pPr>
          </a:lstStyle>
          <a:p>
            <a:r>
              <a:rPr lang="ko-KR" altLang="en-US" sz="4000" kern="0" dirty="0" smtClean="0"/>
              <a:t>실습 </a:t>
            </a:r>
            <a:r>
              <a:rPr lang="en-US" altLang="ko-KR" sz="4000" kern="0" dirty="0" smtClean="0"/>
              <a:t>#13-07 </a:t>
            </a:r>
            <a:r>
              <a:rPr lang="ko-KR" altLang="en-US" sz="4000" kern="0" dirty="0" smtClean="0"/>
              <a:t>사각형 </a:t>
            </a:r>
            <a:r>
              <a:rPr lang="ko-KR" altLang="en-US" sz="4000" kern="0" dirty="0"/>
              <a:t>모양의 함정을 리스트로 표현하기</a:t>
            </a:r>
            <a:endParaRPr lang="ko-KR" altLang="en-US" sz="4000" kern="0" dirty="0"/>
          </a:p>
        </p:txBody>
      </p:sp>
    </p:spTree>
    <p:extLst>
      <p:ext uri="{BB962C8B-B14F-4D97-AF65-F5344CB8AC3E}">
        <p14:creationId xmlns:p14="http://schemas.microsoft.com/office/powerpoint/2010/main" val="7211578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69576" y="1322718"/>
            <a:ext cx="10646607" cy="440479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lnSpc>
                <a:spcPts val="248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trap = [3, 51, 58, -27]</a:t>
            </a:r>
          </a:p>
          <a:p>
            <a:pPr latinLnBrk="0">
              <a:lnSpc>
                <a:spcPts val="248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lnSpc>
                <a:spcPts val="248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isInTrap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pos</a:t>
            </a:r>
            <a:r>
              <a:rPr kumimoji="0" lang="en-US" altLang="ko-KR" dirty="0" smtClean="0">
                <a:latin typeface="Consolas" panose="020B0609020204030204" pitchFamily="49" charset="0"/>
              </a:rPr>
              <a:t>,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rect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minx </a:t>
            </a:r>
            <a:r>
              <a:rPr lang="en-US" altLang="ko-KR" dirty="0">
                <a:latin typeface="Consolas" panose="020B0609020204030204" pitchFamily="49" charset="0"/>
              </a:rPr>
              <a:t>= min(</a:t>
            </a:r>
            <a:r>
              <a:rPr lang="en-US" altLang="ko-KR" dirty="0" err="1">
                <a:latin typeface="Consolas" panose="020B0609020204030204" pitchFamily="49" charset="0"/>
              </a:rPr>
              <a:t>rect</a:t>
            </a:r>
            <a:r>
              <a:rPr lang="en-US" altLang="ko-KR" dirty="0">
                <a:latin typeface="Consolas" panose="020B0609020204030204" pitchFamily="49" charset="0"/>
              </a:rPr>
              <a:t>[0], </a:t>
            </a:r>
            <a:r>
              <a:rPr lang="en-US" altLang="ko-KR" dirty="0" err="1">
                <a:latin typeface="Consolas" panose="020B0609020204030204" pitchFamily="49" charset="0"/>
              </a:rPr>
              <a:t>rect</a:t>
            </a:r>
            <a:r>
              <a:rPr lang="en-US" altLang="ko-KR" dirty="0">
                <a:latin typeface="Consolas" panose="020B0609020204030204" pitchFamily="49" charset="0"/>
              </a:rPr>
              <a:t>[2])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maxx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max(</a:t>
            </a:r>
            <a:r>
              <a:rPr lang="en-US" altLang="ko-KR" dirty="0" err="1">
                <a:latin typeface="Consolas" panose="020B0609020204030204" pitchFamily="49" charset="0"/>
              </a:rPr>
              <a:t>rect</a:t>
            </a:r>
            <a:r>
              <a:rPr lang="en-US" altLang="ko-KR" dirty="0">
                <a:latin typeface="Consolas" panose="020B0609020204030204" pitchFamily="49" charset="0"/>
              </a:rPr>
              <a:t>[0], </a:t>
            </a:r>
            <a:r>
              <a:rPr lang="en-US" altLang="ko-KR" dirty="0" err="1">
                <a:latin typeface="Consolas" panose="020B0609020204030204" pitchFamily="49" charset="0"/>
              </a:rPr>
              <a:t>rect</a:t>
            </a:r>
            <a:r>
              <a:rPr lang="en-US" altLang="ko-KR" dirty="0">
                <a:latin typeface="Consolas" panose="020B0609020204030204" pitchFamily="49" charset="0"/>
              </a:rPr>
              <a:t>[2])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miny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min(</a:t>
            </a:r>
            <a:r>
              <a:rPr lang="en-US" altLang="ko-KR" dirty="0" err="1">
                <a:latin typeface="Consolas" panose="020B0609020204030204" pitchFamily="49" charset="0"/>
              </a:rPr>
              <a:t>rect</a:t>
            </a:r>
            <a:r>
              <a:rPr lang="en-US" altLang="ko-KR" dirty="0">
                <a:latin typeface="Consolas" panose="020B0609020204030204" pitchFamily="49" charset="0"/>
              </a:rPr>
              <a:t>[1], </a:t>
            </a:r>
            <a:r>
              <a:rPr lang="en-US" altLang="ko-KR" dirty="0" err="1">
                <a:latin typeface="Consolas" panose="020B0609020204030204" pitchFamily="49" charset="0"/>
              </a:rPr>
              <a:t>rect</a:t>
            </a:r>
            <a:r>
              <a:rPr lang="en-US" altLang="ko-KR" dirty="0">
                <a:latin typeface="Consolas" panose="020B0609020204030204" pitchFamily="49" charset="0"/>
              </a:rPr>
              <a:t>[3])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maxy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max(</a:t>
            </a:r>
            <a:r>
              <a:rPr lang="en-US" altLang="ko-KR" dirty="0" err="1">
                <a:latin typeface="Consolas" panose="020B0609020204030204" pitchFamily="49" charset="0"/>
              </a:rPr>
              <a:t>rect</a:t>
            </a:r>
            <a:r>
              <a:rPr lang="en-US" altLang="ko-KR" dirty="0">
                <a:latin typeface="Consolas" panose="020B0609020204030204" pitchFamily="49" charset="0"/>
              </a:rPr>
              <a:t>[1], </a:t>
            </a:r>
            <a:r>
              <a:rPr lang="en-US" altLang="ko-KR" dirty="0" err="1">
                <a:latin typeface="Consolas" panose="020B0609020204030204" pitchFamily="49" charset="0"/>
              </a:rPr>
              <a:t>rect</a:t>
            </a:r>
            <a:r>
              <a:rPr lang="en-US" altLang="ko-KR" dirty="0">
                <a:latin typeface="Consolas" panose="020B0609020204030204" pitchFamily="49" charset="0"/>
              </a:rPr>
              <a:t>[3])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if </a:t>
            </a:r>
            <a:r>
              <a:rPr lang="en-US" altLang="ko-KR" dirty="0" err="1">
                <a:latin typeface="Consolas" panose="020B0609020204030204" pitchFamily="49" charset="0"/>
              </a:rPr>
              <a:t>pos</a:t>
            </a:r>
            <a:r>
              <a:rPr lang="en-US" altLang="ko-KR" dirty="0">
                <a:latin typeface="Consolas" panose="020B0609020204030204" pitchFamily="49" charset="0"/>
              </a:rPr>
              <a:t>[0] &gt;= minx and </a:t>
            </a:r>
            <a:r>
              <a:rPr lang="en-US" altLang="ko-KR" dirty="0" err="1">
                <a:latin typeface="Consolas" panose="020B0609020204030204" pitchFamily="49" charset="0"/>
              </a:rPr>
              <a:t>pos</a:t>
            </a:r>
            <a:r>
              <a:rPr lang="en-US" altLang="ko-KR" dirty="0">
                <a:latin typeface="Consolas" panose="020B0609020204030204" pitchFamily="49" charset="0"/>
              </a:rPr>
              <a:t>[0] &lt;= </a:t>
            </a:r>
            <a:r>
              <a:rPr lang="en-US" altLang="ko-KR" dirty="0" err="1">
                <a:latin typeface="Consolas" panose="020B0609020204030204" pitchFamily="49" charset="0"/>
              </a:rPr>
              <a:t>maxx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and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pos</a:t>
            </a:r>
            <a:r>
              <a:rPr lang="en-US" altLang="ko-KR" dirty="0">
                <a:latin typeface="Consolas" panose="020B0609020204030204" pitchFamily="49" charset="0"/>
              </a:rPr>
              <a:t>[1] &gt;= </a:t>
            </a:r>
            <a:r>
              <a:rPr lang="en-US" altLang="ko-KR" dirty="0" err="1">
                <a:latin typeface="Consolas" panose="020B0609020204030204" pitchFamily="49" charset="0"/>
              </a:rPr>
              <a:t>miny</a:t>
            </a:r>
            <a:r>
              <a:rPr lang="en-US" altLang="ko-KR" dirty="0">
                <a:latin typeface="Consolas" panose="020B0609020204030204" pitchFamily="49" charset="0"/>
              </a:rPr>
              <a:t> and </a:t>
            </a:r>
            <a:r>
              <a:rPr lang="en-US" altLang="ko-KR" dirty="0" err="1" smtClean="0">
                <a:latin typeface="Consolas" panose="020B0609020204030204" pitchFamily="49" charset="0"/>
              </a:rPr>
              <a:t>pos</a:t>
            </a:r>
            <a:r>
              <a:rPr lang="en-US" altLang="ko-KR" dirty="0" smtClean="0">
                <a:latin typeface="Consolas" panose="020B0609020204030204" pitchFamily="49" charset="0"/>
              </a:rPr>
              <a:t>[1</a:t>
            </a:r>
            <a:r>
              <a:rPr lang="en-US" altLang="ko-KR" dirty="0">
                <a:latin typeface="Consolas" panose="020B0609020204030204" pitchFamily="49" charset="0"/>
              </a:rPr>
              <a:t>] &lt;= </a:t>
            </a:r>
            <a:r>
              <a:rPr lang="en-US" altLang="ko-KR" dirty="0" err="1">
                <a:latin typeface="Consolas" panose="020B0609020204030204" pitchFamily="49" charset="0"/>
              </a:rPr>
              <a:t>maxy</a:t>
            </a:r>
            <a:r>
              <a:rPr lang="en-US" altLang="ko-KR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return </a:t>
            </a:r>
            <a:r>
              <a:rPr lang="en-US" altLang="ko-KR" dirty="0"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return False</a:t>
            </a:r>
            <a:r>
              <a:rPr lang="en-US" altLang="ko-KR" dirty="0"/>
              <a:t>  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378903" y="458988"/>
            <a:ext cx="1143419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9pPr>
          </a:lstStyle>
          <a:p>
            <a:r>
              <a:rPr lang="ko-KR" altLang="en-US" sz="4000" kern="0" dirty="0" smtClean="0"/>
              <a:t>실습 </a:t>
            </a:r>
            <a:r>
              <a:rPr lang="en-US" altLang="ko-KR" sz="4000" kern="0" dirty="0" smtClean="0"/>
              <a:t>#13-07 </a:t>
            </a:r>
            <a:r>
              <a:rPr lang="ko-KR" altLang="en-US" sz="4000" kern="0" dirty="0" smtClean="0"/>
              <a:t>사각형 </a:t>
            </a:r>
            <a:r>
              <a:rPr lang="ko-KR" altLang="en-US" sz="4000" kern="0" dirty="0"/>
              <a:t>모양의 함정을 리스트로 표현하기</a:t>
            </a:r>
            <a:endParaRPr lang="ko-KR" altLang="en-US" sz="4000" kern="0" dirty="0"/>
          </a:p>
        </p:txBody>
      </p:sp>
    </p:spTree>
    <p:extLst>
      <p:ext uri="{BB962C8B-B14F-4D97-AF65-F5344CB8AC3E}">
        <p14:creationId xmlns:p14="http://schemas.microsoft.com/office/powerpoint/2010/main" val="41749424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82134" y="1268413"/>
            <a:ext cx="6056368" cy="376359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480"/>
              </a:lnSpc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drawRectWithFill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rect</a:t>
            </a:r>
            <a:r>
              <a:rPr lang="en-US" altLang="ko-KR" dirty="0">
                <a:latin typeface="Consolas" panose="020B0609020204030204" pitchFamily="49" charset="0"/>
              </a:rPr>
              <a:t>, color):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moveTo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rect</a:t>
            </a:r>
            <a:r>
              <a:rPr lang="en-US" altLang="ko-KR" dirty="0" smtClean="0">
                <a:latin typeface="Consolas" panose="020B0609020204030204" pitchFamily="49" charset="0"/>
              </a:rPr>
              <a:t>[0], </a:t>
            </a:r>
            <a:r>
              <a:rPr lang="en-US" altLang="ko-KR" dirty="0" err="1" smtClean="0">
                <a:latin typeface="Consolas" panose="020B0609020204030204" pitchFamily="49" charset="0"/>
              </a:rPr>
              <a:t>rect</a:t>
            </a:r>
            <a:r>
              <a:rPr lang="en-US" altLang="ko-KR" dirty="0" smtClean="0">
                <a:latin typeface="Consolas" panose="020B0609020204030204" pitchFamily="49" charset="0"/>
              </a:rPr>
              <a:t>[1</a:t>
            </a:r>
            <a:r>
              <a:rPr lang="en-US" altLang="ko-KR" dirty="0"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t1.fillcolor(color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t1.begin_fill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t1.goto(</a:t>
            </a:r>
            <a:r>
              <a:rPr lang="en-US" altLang="ko-KR" dirty="0" err="1" smtClean="0">
                <a:latin typeface="Consolas" panose="020B0609020204030204" pitchFamily="49" charset="0"/>
              </a:rPr>
              <a:t>rect</a:t>
            </a:r>
            <a:r>
              <a:rPr lang="en-US" altLang="ko-KR" dirty="0" smtClean="0">
                <a:latin typeface="Consolas" panose="020B0609020204030204" pitchFamily="49" charset="0"/>
              </a:rPr>
              <a:t>[2</a:t>
            </a:r>
            <a:r>
              <a:rPr lang="en-US" altLang="ko-KR" dirty="0">
                <a:latin typeface="Consolas" panose="020B0609020204030204" pitchFamily="49" charset="0"/>
              </a:rPr>
              <a:t>], </a:t>
            </a:r>
            <a:r>
              <a:rPr lang="en-US" altLang="ko-KR" dirty="0" err="1">
                <a:latin typeface="Consolas" panose="020B0609020204030204" pitchFamily="49" charset="0"/>
              </a:rPr>
              <a:t>rect</a:t>
            </a:r>
            <a:r>
              <a:rPr lang="en-US" altLang="ko-KR" dirty="0">
                <a:latin typeface="Consolas" panose="020B0609020204030204" pitchFamily="49" charset="0"/>
              </a:rPr>
              <a:t>[1])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t1.goto(</a:t>
            </a:r>
            <a:r>
              <a:rPr lang="en-US" altLang="ko-KR" dirty="0" err="1" smtClean="0">
                <a:latin typeface="Consolas" panose="020B0609020204030204" pitchFamily="49" charset="0"/>
              </a:rPr>
              <a:t>rect</a:t>
            </a:r>
            <a:r>
              <a:rPr lang="en-US" altLang="ko-KR" dirty="0" smtClean="0">
                <a:latin typeface="Consolas" panose="020B0609020204030204" pitchFamily="49" charset="0"/>
              </a:rPr>
              <a:t>[2</a:t>
            </a:r>
            <a:r>
              <a:rPr lang="en-US" altLang="ko-KR" dirty="0">
                <a:latin typeface="Consolas" panose="020B0609020204030204" pitchFamily="49" charset="0"/>
              </a:rPr>
              <a:t>], </a:t>
            </a:r>
            <a:r>
              <a:rPr lang="en-US" altLang="ko-KR" dirty="0" err="1">
                <a:latin typeface="Consolas" panose="020B0609020204030204" pitchFamily="49" charset="0"/>
              </a:rPr>
              <a:t>rect</a:t>
            </a:r>
            <a:r>
              <a:rPr lang="en-US" altLang="ko-KR" dirty="0">
                <a:latin typeface="Consolas" panose="020B0609020204030204" pitchFamily="49" charset="0"/>
              </a:rPr>
              <a:t>[3])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t1.goto(</a:t>
            </a:r>
            <a:r>
              <a:rPr lang="en-US" altLang="ko-KR" dirty="0" err="1" smtClean="0">
                <a:latin typeface="Consolas" panose="020B0609020204030204" pitchFamily="49" charset="0"/>
              </a:rPr>
              <a:t>rect</a:t>
            </a:r>
            <a:r>
              <a:rPr lang="en-US" altLang="ko-KR" dirty="0" smtClean="0">
                <a:latin typeface="Consolas" panose="020B0609020204030204" pitchFamily="49" charset="0"/>
              </a:rPr>
              <a:t>[0</a:t>
            </a:r>
            <a:r>
              <a:rPr lang="en-US" altLang="ko-KR" dirty="0">
                <a:latin typeface="Consolas" panose="020B0609020204030204" pitchFamily="49" charset="0"/>
              </a:rPr>
              <a:t>], </a:t>
            </a:r>
            <a:r>
              <a:rPr lang="en-US" altLang="ko-KR" dirty="0" err="1">
                <a:latin typeface="Consolas" panose="020B0609020204030204" pitchFamily="49" charset="0"/>
              </a:rPr>
              <a:t>rect</a:t>
            </a:r>
            <a:r>
              <a:rPr lang="en-US" altLang="ko-KR" dirty="0">
                <a:latin typeface="Consolas" panose="020B0609020204030204" pitchFamily="49" charset="0"/>
              </a:rPr>
              <a:t>[3])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t1.goto(</a:t>
            </a:r>
            <a:r>
              <a:rPr lang="en-US" altLang="ko-KR" dirty="0" err="1" smtClean="0">
                <a:latin typeface="Consolas" panose="020B0609020204030204" pitchFamily="49" charset="0"/>
              </a:rPr>
              <a:t>rect</a:t>
            </a:r>
            <a:r>
              <a:rPr lang="en-US" altLang="ko-KR" dirty="0" smtClean="0">
                <a:latin typeface="Consolas" panose="020B0609020204030204" pitchFamily="49" charset="0"/>
              </a:rPr>
              <a:t>[0</a:t>
            </a:r>
            <a:r>
              <a:rPr lang="en-US" altLang="ko-KR" dirty="0">
                <a:latin typeface="Consolas" panose="020B0609020204030204" pitchFamily="49" charset="0"/>
              </a:rPr>
              <a:t>], </a:t>
            </a:r>
            <a:r>
              <a:rPr lang="en-US" altLang="ko-KR" dirty="0" err="1" smtClean="0">
                <a:latin typeface="Consolas" panose="020B0609020204030204" pitchFamily="49" charset="0"/>
              </a:rPr>
              <a:t>rect</a:t>
            </a:r>
            <a:r>
              <a:rPr lang="en-US" altLang="ko-KR" dirty="0" smtClean="0">
                <a:latin typeface="Consolas" panose="020B0609020204030204" pitchFamily="49" charset="0"/>
              </a:rPr>
              <a:t>[1])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t1.end_fill()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6336741" y="1268413"/>
            <a:ext cx="5673125" cy="238526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480"/>
              </a:lnSpc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def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checkTrap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oldpos</a:t>
            </a:r>
            <a:r>
              <a:rPr lang="en-US" altLang="ko-KR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 </a:t>
            </a:r>
            <a:r>
              <a:rPr lang="en-US" altLang="ko-KR" dirty="0">
                <a:latin typeface="Consolas" panose="020B0609020204030204" pitchFamily="49" charset="0"/>
              </a:rPr>
              <a:t>= t1.pos()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if </a:t>
            </a:r>
            <a:r>
              <a:rPr lang="en-US" altLang="ko-KR" dirty="0" err="1" smtClean="0">
                <a:latin typeface="Consolas" panose="020B0609020204030204" pitchFamily="49" charset="0"/>
              </a:rPr>
              <a:t>isInTrap</a:t>
            </a:r>
            <a:r>
              <a:rPr lang="en-US" altLang="ko-KR" dirty="0" smtClean="0">
                <a:latin typeface="Consolas" panose="020B0609020204030204" pitchFamily="49" charset="0"/>
              </a:rPr>
              <a:t>(p</a:t>
            </a:r>
            <a:r>
              <a:rPr lang="en-US" altLang="ko-KR" dirty="0">
                <a:latin typeface="Consolas" panose="020B0609020204030204" pitchFamily="49" charset="0"/>
              </a:rPr>
              <a:t>, trap):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sound.play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drawRectWithFill</a:t>
            </a:r>
            <a:r>
              <a:rPr lang="en-US" altLang="ko-KR" dirty="0" smtClean="0">
                <a:latin typeface="Consolas" panose="020B0609020204030204" pitchFamily="49" charset="0"/>
              </a:rPr>
              <a:t>(trap</a:t>
            </a:r>
            <a:r>
              <a:rPr lang="en-US" altLang="ko-KR" dirty="0">
                <a:latin typeface="Consolas" panose="020B0609020204030204" pitchFamily="49" charset="0"/>
              </a:rPr>
              <a:t>, "red</a:t>
            </a:r>
            <a:r>
              <a:rPr lang="en-US" altLang="ko-KR" dirty="0" smtClean="0">
                <a:latin typeface="Consolas" panose="020B0609020204030204" pitchFamily="49" charset="0"/>
              </a:rPr>
              <a:t>")</a:t>
            </a:r>
          </a:p>
          <a:p>
            <a:pPr>
              <a:lnSpc>
                <a:spcPts val="2480"/>
              </a:lnSpc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moveTo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oldpos</a:t>
            </a:r>
            <a:r>
              <a:rPr lang="en-US" altLang="ko-KR" dirty="0" smtClean="0">
                <a:latin typeface="Consolas" panose="020B0609020204030204" pitchFamily="49" charset="0"/>
              </a:rPr>
              <a:t>[0</a:t>
            </a:r>
            <a:r>
              <a:rPr lang="en-US" altLang="ko-KR" dirty="0">
                <a:latin typeface="Consolas" panose="020B0609020204030204" pitchFamily="49" charset="0"/>
              </a:rPr>
              <a:t>], </a:t>
            </a:r>
            <a:r>
              <a:rPr lang="en-US" altLang="ko-KR" dirty="0" err="1">
                <a:latin typeface="Consolas" panose="020B0609020204030204" pitchFamily="49" charset="0"/>
              </a:rPr>
              <a:t>oldpos</a:t>
            </a:r>
            <a:r>
              <a:rPr lang="en-US" altLang="ko-KR" dirty="0">
                <a:latin typeface="Consolas" panose="020B0609020204030204" pitchFamily="49" charset="0"/>
              </a:rPr>
              <a:t>[1</a:t>
            </a:r>
            <a:r>
              <a:rPr lang="en-US" altLang="ko-KR" dirty="0" smtClean="0">
                <a:latin typeface="Consolas" panose="020B0609020204030204" pitchFamily="49" charset="0"/>
              </a:rPr>
              <a:t>])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390478" y="458988"/>
            <a:ext cx="1143419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9pPr>
          </a:lstStyle>
          <a:p>
            <a:r>
              <a:rPr lang="ko-KR" altLang="en-US" sz="4000" kern="0" dirty="0" smtClean="0"/>
              <a:t>실습 </a:t>
            </a:r>
            <a:r>
              <a:rPr lang="en-US" altLang="ko-KR" sz="4000" kern="0" dirty="0" smtClean="0"/>
              <a:t>#13-07 </a:t>
            </a:r>
            <a:r>
              <a:rPr lang="ko-KR" altLang="en-US" sz="4000" kern="0" dirty="0" smtClean="0"/>
              <a:t>사각형 </a:t>
            </a:r>
            <a:r>
              <a:rPr lang="ko-KR" altLang="en-US" sz="4000" kern="0" dirty="0"/>
              <a:t>모양의 함정을 리스트로 표현하기</a:t>
            </a:r>
            <a:endParaRPr lang="ko-KR" altLang="en-US" sz="4000" kern="0" dirty="0"/>
          </a:p>
        </p:txBody>
      </p:sp>
    </p:spTree>
    <p:extLst>
      <p:ext uri="{BB962C8B-B14F-4D97-AF65-F5344CB8AC3E}">
        <p14:creationId xmlns:p14="http://schemas.microsoft.com/office/powerpoint/2010/main" val="15126402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반복문</a:t>
            </a:r>
            <a:r>
              <a:rPr lang="ko-KR" altLang="en-US" dirty="0" smtClean="0"/>
              <a:t>과 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0617"/>
            <a:ext cx="10972800" cy="4950307"/>
          </a:xfrm>
        </p:spPr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err="1" smtClean="0"/>
              <a:t>반복문</a:t>
            </a:r>
            <a:endParaRPr lang="en-US" altLang="ko-KR" dirty="0"/>
          </a:p>
          <a:p>
            <a:pPr lvl="1"/>
            <a:r>
              <a:rPr lang="ko-KR" altLang="en-US" dirty="0" smtClean="0"/>
              <a:t>가장 자주 활용되는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계수 반복형 </a:t>
            </a:r>
            <a:r>
              <a:rPr lang="en-US" altLang="ko-KR" dirty="0" smtClean="0"/>
              <a:t>(</a:t>
            </a:r>
            <a:r>
              <a:rPr lang="ko-KR" altLang="en-US" dirty="0" smtClean="0"/>
              <a:t>특정 계수 만큼 반복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기본적인 문법은 아래와 같음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&lt;object&gt;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시퀀스형</a:t>
            </a:r>
            <a:r>
              <a:rPr lang="ko-KR" altLang="en-US" dirty="0" smtClean="0"/>
              <a:t> 객체이어야 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등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&lt;object&gt;</a:t>
            </a:r>
            <a:r>
              <a:rPr lang="ko-KR" altLang="en-US" dirty="0" smtClean="0"/>
              <a:t>의 아이템들은 각각 </a:t>
            </a:r>
            <a:r>
              <a:rPr lang="en-US" altLang="ko-KR" dirty="0" smtClean="0"/>
              <a:t>&lt;target&gt;</a:t>
            </a:r>
            <a:r>
              <a:rPr lang="ko-KR" altLang="en-US" dirty="0" smtClean="0"/>
              <a:t>에 치환되고 </a:t>
            </a:r>
            <a:r>
              <a:rPr lang="en-US" altLang="ko-KR" dirty="0" smtClean="0"/>
              <a:t>&lt;statements&gt;</a:t>
            </a:r>
            <a:r>
              <a:rPr lang="ko-KR" altLang="en-US" dirty="0" smtClean="0"/>
              <a:t>를 수행하게 됨</a:t>
            </a:r>
            <a:endParaRPr lang="en-US" altLang="ko-KR" dirty="0"/>
          </a:p>
          <a:p>
            <a:pPr lvl="1"/>
            <a:r>
              <a:rPr lang="ko-KR" altLang="en-US" dirty="0" smtClean="0"/>
              <a:t>반복 횟수는 </a:t>
            </a:r>
            <a:r>
              <a:rPr lang="en-US" altLang="ko-KR" dirty="0" smtClean="0"/>
              <a:t>&lt;object&gt;</a:t>
            </a:r>
            <a:r>
              <a:rPr lang="ko-KR" altLang="en-US" dirty="0" smtClean="0"/>
              <a:t>의 크기 혹은 아이템의 </a:t>
            </a:r>
            <a:r>
              <a:rPr lang="ko-KR" altLang="en-US" dirty="0" err="1" smtClean="0"/>
              <a:t>갯수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&lt;object&gt; </a:t>
            </a:r>
            <a:r>
              <a:rPr lang="ko-KR" altLang="en-US" dirty="0" smtClean="0"/>
              <a:t>다음의 </a:t>
            </a:r>
            <a:r>
              <a:rPr lang="en-US" altLang="ko-KR" dirty="0" smtClean="0"/>
              <a:t>‘:’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블록의 시작을 의미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57501" y="3044521"/>
            <a:ext cx="8488604" cy="83099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for &lt;target&gt; in &lt;object&gt;: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&lt;statements&gt;</a:t>
            </a:r>
          </a:p>
        </p:txBody>
      </p:sp>
    </p:spTree>
    <p:extLst>
      <p:ext uri="{BB962C8B-B14F-4D97-AF65-F5344CB8AC3E}">
        <p14:creationId xmlns:p14="http://schemas.microsoft.com/office/powerpoint/2010/main" val="26849812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반복문과 리스트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33550" y="1272805"/>
            <a:ext cx="10124899" cy="83099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for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in [1, 2, 3, 4, 5]: # 1, 2, 3, 4, 5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에 대해서 반복하며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  print(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              </a:t>
            </a:r>
            <a:r>
              <a:rPr kumimoji="0" lang="en-US" altLang="ko-KR" dirty="0">
                <a:latin typeface="Consolas" panose="020B0609020204030204" pitchFamily="49" charset="0"/>
              </a:rPr>
              <a:t>#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i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에 치환하고</a:t>
            </a:r>
            <a:r>
              <a:rPr kumimoji="0" lang="en-US" altLang="ko-KR" dirty="0" smtClean="0">
                <a:latin typeface="Consolas" panose="020B0609020204030204" pitchFamily="49" charset="0"/>
              </a:rPr>
              <a:t>,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화면에 출력함</a:t>
            </a:r>
            <a:endParaRPr kumimoji="0"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033550" y="2235077"/>
            <a:ext cx="10124899" cy="193899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# coordinates</a:t>
            </a:r>
            <a:r>
              <a:rPr kumimoji="0" lang="ko-KR" altLang="en-US" dirty="0">
                <a:latin typeface="Consolas" panose="020B0609020204030204" pitchFamily="49" charset="0"/>
              </a:rPr>
              <a:t>의 요소에 해당되는 리스트를 </a:t>
            </a:r>
            <a:r>
              <a:rPr kumimoji="0" lang="en-US" altLang="ko-KR" dirty="0" err="1">
                <a:latin typeface="Consolas" panose="020B0609020204030204" pitchFamily="49" charset="0"/>
              </a:rPr>
              <a:t>coord</a:t>
            </a:r>
            <a:r>
              <a:rPr kumimoji="0" lang="ko-KR" altLang="en-US" dirty="0">
                <a:latin typeface="Consolas" panose="020B0609020204030204" pitchFamily="49" charset="0"/>
              </a:rPr>
              <a:t>에 치환하고</a:t>
            </a:r>
            <a:r>
              <a:rPr kumimoji="0" lang="en-US" altLang="ko-KR" dirty="0">
                <a:latin typeface="Consolas" panose="020B0609020204030204" pitchFamily="49" charset="0"/>
              </a:rPr>
              <a:t>, 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화면에 </a:t>
            </a:r>
            <a:r>
              <a:rPr kumimoji="0" lang="ko-KR" altLang="en-US" dirty="0">
                <a:latin typeface="Consolas" panose="020B0609020204030204" pitchFamily="49" charset="0"/>
              </a:rPr>
              <a:t>출력함</a:t>
            </a: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coordinates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= [[1, 2], [3, 4]]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for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coord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in coordinates: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print(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coord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</a:t>
            </a:r>
            <a:endParaRPr kumimoji="0"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6345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9367" y="1268413"/>
            <a:ext cx="7045919" cy="4862512"/>
          </a:xfrm>
        </p:spPr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/>
              <a:t> </a:t>
            </a:r>
            <a:r>
              <a:rPr lang="ko-KR" altLang="en-US" dirty="0" smtClean="0"/>
              <a:t>개의 함정을 만들기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isInTrap</a:t>
            </a:r>
            <a:r>
              <a:rPr lang="ko-KR" altLang="en-US" dirty="0" smtClean="0"/>
              <a:t>을 이용하는 </a:t>
            </a:r>
            <a:r>
              <a:rPr lang="en-US" altLang="ko-KR" dirty="0" err="1" smtClean="0"/>
              <a:t>isInTraps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작성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isInTraps</a:t>
            </a:r>
            <a:r>
              <a:rPr lang="ko-KR" altLang="en-US" dirty="0" smtClean="0"/>
              <a:t>는 함정의 리스트를 매개 변수로 받아 사용자가 어떤 함정이던 빠지면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값을 반환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 bwMode="auto">
          <a:xfrm>
            <a:off x="378903" y="215920"/>
            <a:ext cx="1143419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9pPr>
          </a:lstStyle>
          <a:p>
            <a:r>
              <a:rPr lang="ko-KR" altLang="en-US" sz="4000" kern="0" dirty="0" smtClean="0"/>
              <a:t>실습 </a:t>
            </a:r>
            <a:r>
              <a:rPr lang="en-US" altLang="ko-KR" sz="4000" kern="0" dirty="0" smtClean="0"/>
              <a:t>#13-08 </a:t>
            </a:r>
            <a:r>
              <a:rPr lang="ko-KR" altLang="en-US" sz="4000" kern="0" dirty="0" smtClean="0"/>
              <a:t>함정을 여러 개 만들기</a:t>
            </a:r>
            <a:endParaRPr lang="ko-KR" altLang="en-US" sz="4000" kern="0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935793" y="1799729"/>
            <a:ext cx="5997442" cy="193899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traps = [ [3, 51, 58, -27],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      [173, -8, 228, -61], 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      [-116, 113, -60, 57],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      [-173, -241, -117, -297],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        [173, 229, 230, 179] ] </a:t>
            </a: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286" y="1268413"/>
            <a:ext cx="4856714" cy="48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684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0" y="1268413"/>
            <a:ext cx="5940874" cy="400725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drawRectWithFill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rect</a:t>
            </a:r>
            <a:r>
              <a:rPr lang="en-US" altLang="ko-KR" dirty="0">
                <a:latin typeface="Consolas" panose="020B0609020204030204" pitchFamily="49" charset="0"/>
              </a:rPr>
              <a:t>, color):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moveTo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rect</a:t>
            </a:r>
            <a:r>
              <a:rPr lang="en-US" altLang="ko-KR" dirty="0" smtClean="0">
                <a:latin typeface="Consolas" panose="020B0609020204030204" pitchFamily="49" charset="0"/>
              </a:rPr>
              <a:t>[0</a:t>
            </a:r>
            <a:r>
              <a:rPr lang="en-US" altLang="ko-KR" dirty="0">
                <a:latin typeface="Consolas" panose="020B0609020204030204" pitchFamily="49" charset="0"/>
              </a:rPr>
              <a:t>], </a:t>
            </a:r>
            <a:r>
              <a:rPr lang="en-US" altLang="ko-KR" dirty="0" err="1">
                <a:latin typeface="Consolas" panose="020B0609020204030204" pitchFamily="49" charset="0"/>
              </a:rPr>
              <a:t>rect</a:t>
            </a:r>
            <a:r>
              <a:rPr lang="en-US" altLang="ko-KR" dirty="0">
                <a:latin typeface="Consolas" panose="020B0609020204030204" pitchFamily="49" charset="0"/>
              </a:rPr>
              <a:t>[1])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t1.fillcolor(color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t1.begin_fill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t1.goto(</a:t>
            </a:r>
            <a:r>
              <a:rPr lang="en-US" altLang="ko-KR" dirty="0" err="1" smtClean="0">
                <a:latin typeface="Consolas" panose="020B0609020204030204" pitchFamily="49" charset="0"/>
              </a:rPr>
              <a:t>rect</a:t>
            </a:r>
            <a:r>
              <a:rPr lang="en-US" altLang="ko-KR" dirty="0" smtClean="0">
                <a:latin typeface="Consolas" panose="020B0609020204030204" pitchFamily="49" charset="0"/>
              </a:rPr>
              <a:t>[2</a:t>
            </a:r>
            <a:r>
              <a:rPr lang="en-US" altLang="ko-KR" dirty="0">
                <a:latin typeface="Consolas" panose="020B0609020204030204" pitchFamily="49" charset="0"/>
              </a:rPr>
              <a:t>], </a:t>
            </a:r>
            <a:r>
              <a:rPr lang="en-US" altLang="ko-KR" dirty="0" err="1">
                <a:latin typeface="Consolas" panose="020B0609020204030204" pitchFamily="49" charset="0"/>
              </a:rPr>
              <a:t>rect</a:t>
            </a:r>
            <a:r>
              <a:rPr lang="en-US" altLang="ko-KR" dirty="0">
                <a:latin typeface="Consolas" panose="020B0609020204030204" pitchFamily="49" charset="0"/>
              </a:rPr>
              <a:t>[1])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t1.goto(</a:t>
            </a:r>
            <a:r>
              <a:rPr lang="en-US" altLang="ko-KR" dirty="0" err="1" smtClean="0">
                <a:latin typeface="Consolas" panose="020B0609020204030204" pitchFamily="49" charset="0"/>
              </a:rPr>
              <a:t>rect</a:t>
            </a:r>
            <a:r>
              <a:rPr lang="en-US" altLang="ko-KR" dirty="0" smtClean="0">
                <a:latin typeface="Consolas" panose="020B0609020204030204" pitchFamily="49" charset="0"/>
              </a:rPr>
              <a:t>[2</a:t>
            </a:r>
            <a:r>
              <a:rPr lang="en-US" altLang="ko-KR" dirty="0">
                <a:latin typeface="Consolas" panose="020B0609020204030204" pitchFamily="49" charset="0"/>
              </a:rPr>
              <a:t>], </a:t>
            </a:r>
            <a:r>
              <a:rPr lang="en-US" altLang="ko-KR" dirty="0" err="1">
                <a:latin typeface="Consolas" panose="020B0609020204030204" pitchFamily="49" charset="0"/>
              </a:rPr>
              <a:t>rect</a:t>
            </a:r>
            <a:r>
              <a:rPr lang="en-US" altLang="ko-KR" dirty="0">
                <a:latin typeface="Consolas" panose="020B0609020204030204" pitchFamily="49" charset="0"/>
              </a:rPr>
              <a:t>[3])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t1.goto(</a:t>
            </a:r>
            <a:r>
              <a:rPr lang="en-US" altLang="ko-KR" dirty="0" err="1" smtClean="0">
                <a:latin typeface="Consolas" panose="020B0609020204030204" pitchFamily="49" charset="0"/>
              </a:rPr>
              <a:t>rect</a:t>
            </a:r>
            <a:r>
              <a:rPr lang="en-US" altLang="ko-KR" dirty="0" smtClean="0">
                <a:latin typeface="Consolas" panose="020B0609020204030204" pitchFamily="49" charset="0"/>
              </a:rPr>
              <a:t>[0</a:t>
            </a:r>
            <a:r>
              <a:rPr lang="en-US" altLang="ko-KR" dirty="0">
                <a:latin typeface="Consolas" panose="020B0609020204030204" pitchFamily="49" charset="0"/>
              </a:rPr>
              <a:t>], </a:t>
            </a:r>
            <a:r>
              <a:rPr lang="en-US" altLang="ko-KR" dirty="0" err="1">
                <a:latin typeface="Consolas" panose="020B0609020204030204" pitchFamily="49" charset="0"/>
              </a:rPr>
              <a:t>rect</a:t>
            </a:r>
            <a:r>
              <a:rPr lang="en-US" altLang="ko-KR" dirty="0">
                <a:latin typeface="Consolas" panose="020B0609020204030204" pitchFamily="49" charset="0"/>
              </a:rPr>
              <a:t>[3])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t1.goto(</a:t>
            </a:r>
            <a:r>
              <a:rPr lang="en-US" altLang="ko-KR" dirty="0" err="1" smtClean="0">
                <a:latin typeface="Consolas" panose="020B0609020204030204" pitchFamily="49" charset="0"/>
              </a:rPr>
              <a:t>rect</a:t>
            </a:r>
            <a:r>
              <a:rPr lang="en-US" altLang="ko-KR" dirty="0" smtClean="0">
                <a:latin typeface="Consolas" panose="020B0609020204030204" pitchFamily="49" charset="0"/>
              </a:rPr>
              <a:t>[0</a:t>
            </a:r>
            <a:r>
              <a:rPr lang="en-US" altLang="ko-KR" dirty="0">
                <a:latin typeface="Consolas" panose="020B0609020204030204" pitchFamily="49" charset="0"/>
              </a:rPr>
              <a:t>], </a:t>
            </a:r>
            <a:r>
              <a:rPr lang="en-US" altLang="ko-KR" dirty="0" err="1">
                <a:latin typeface="Consolas" panose="020B0609020204030204" pitchFamily="49" charset="0"/>
              </a:rPr>
              <a:t>rect</a:t>
            </a:r>
            <a:r>
              <a:rPr lang="en-US" altLang="ko-KR" dirty="0">
                <a:latin typeface="Consolas" panose="020B0609020204030204" pitchFamily="49" charset="0"/>
              </a:rPr>
              <a:t>[1])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t1.end_fill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5940874" y="1268413"/>
            <a:ext cx="6073648" cy="312085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def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checkTrap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oldpos</a:t>
            </a:r>
            <a:r>
              <a:rPr lang="en-US" altLang="ko-KR" dirty="0"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p </a:t>
            </a:r>
            <a:r>
              <a:rPr lang="en-US" altLang="ko-KR" dirty="0">
                <a:latin typeface="Consolas" panose="020B0609020204030204" pitchFamily="49" charset="0"/>
              </a:rPr>
              <a:t>= t1.pos()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if </a:t>
            </a:r>
            <a:r>
              <a:rPr lang="en-US" altLang="ko-KR" dirty="0" err="1">
                <a:latin typeface="Consolas" panose="020B0609020204030204" pitchFamily="49" charset="0"/>
              </a:rPr>
              <a:t>isInTraps</a:t>
            </a:r>
            <a:r>
              <a:rPr lang="en-US" altLang="ko-KR" dirty="0">
                <a:latin typeface="Consolas" panose="020B0609020204030204" pitchFamily="49" charset="0"/>
              </a:rPr>
              <a:t>(p, traps):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sound.play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for </a:t>
            </a:r>
            <a:r>
              <a:rPr lang="en-US" altLang="ko-KR" dirty="0">
                <a:latin typeface="Consolas" panose="020B0609020204030204" pitchFamily="49" charset="0"/>
              </a:rPr>
              <a:t>trap in traps: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drawRectWithFill</a:t>
            </a:r>
            <a:r>
              <a:rPr lang="en-US" altLang="ko-KR" dirty="0" smtClean="0">
                <a:latin typeface="Consolas" panose="020B0609020204030204" pitchFamily="49" charset="0"/>
              </a:rPr>
              <a:t>(trap, "</a:t>
            </a:r>
            <a:r>
              <a:rPr lang="en-US" altLang="ko-KR" dirty="0">
                <a:latin typeface="Consolas" panose="020B0609020204030204" pitchFamily="49" charset="0"/>
              </a:rPr>
              <a:t>red</a:t>
            </a:r>
            <a:r>
              <a:rPr lang="en-US" altLang="ko-KR" dirty="0" smtClean="0">
                <a:latin typeface="Consolas" panose="020B0609020204030204" pitchFamily="49" charset="0"/>
              </a:rPr>
              <a:t>")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moveTo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oldpos</a:t>
            </a:r>
            <a:r>
              <a:rPr lang="en-US" altLang="ko-KR" dirty="0" smtClean="0">
                <a:latin typeface="Consolas" panose="020B0609020204030204" pitchFamily="49" charset="0"/>
              </a:rPr>
              <a:t>[0</a:t>
            </a:r>
            <a:r>
              <a:rPr lang="en-US" altLang="ko-KR" dirty="0">
                <a:latin typeface="Consolas" panose="020B0609020204030204" pitchFamily="49" charset="0"/>
              </a:rPr>
              <a:t>], </a:t>
            </a:r>
            <a:r>
              <a:rPr lang="en-US" altLang="ko-KR" dirty="0" err="1">
                <a:latin typeface="Consolas" panose="020B0609020204030204" pitchFamily="49" charset="0"/>
              </a:rPr>
              <a:t>oldpos</a:t>
            </a:r>
            <a:r>
              <a:rPr lang="en-US" altLang="ko-KR" dirty="0">
                <a:latin typeface="Consolas" panose="020B0609020204030204" pitchFamily="49" charset="0"/>
              </a:rPr>
              <a:t>[1])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378903" y="215920"/>
            <a:ext cx="1143419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新細明體" pitchFamily="18" charset="-12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Garamond" pitchFamily="18" charset="0"/>
                <a:ea typeface="新細明體" pitchFamily="18" charset="-120"/>
              </a:defRPr>
            </a:lvl9pPr>
          </a:lstStyle>
          <a:p>
            <a:r>
              <a:rPr lang="ko-KR" altLang="en-US" sz="4000" kern="0" dirty="0" smtClean="0"/>
              <a:t>실습 </a:t>
            </a:r>
            <a:r>
              <a:rPr lang="en-US" altLang="ko-KR" sz="4000" kern="0" dirty="0" smtClean="0"/>
              <a:t>#13-08 </a:t>
            </a:r>
            <a:r>
              <a:rPr lang="ko-KR" altLang="en-US" sz="4000" kern="0" dirty="0" smtClean="0"/>
              <a:t>함정을 여러 개 만들기</a:t>
            </a:r>
            <a:endParaRPr lang="ko-KR" altLang="en-US" sz="4000" kern="0" dirty="0"/>
          </a:p>
        </p:txBody>
      </p:sp>
    </p:spTree>
    <p:extLst>
      <p:ext uri="{BB962C8B-B14F-4D97-AF65-F5344CB8AC3E}">
        <p14:creationId xmlns:p14="http://schemas.microsoft.com/office/powerpoint/2010/main" val="321647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기반 프로그램의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이벤트와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처리 함수를 연결 </a:t>
            </a:r>
            <a:r>
              <a:rPr lang="en-US" altLang="ko-KR" dirty="0" smtClean="0"/>
              <a:t>(binding)</a:t>
            </a:r>
            <a:endParaRPr lang="en-US" altLang="ko-KR" dirty="0"/>
          </a:p>
          <a:p>
            <a:pPr lvl="1"/>
            <a:r>
              <a:rPr lang="ko-KR" altLang="en-US" dirty="0"/>
              <a:t>키보드 이벤트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마우스 이벤트 처리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27558" y="2201883"/>
            <a:ext cx="10644200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win.onkey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이벤트</a:t>
            </a:r>
            <a:r>
              <a:rPr kumimoji="0" lang="en-US" altLang="ko-KR" dirty="0" smtClean="0">
                <a:latin typeface="Consolas" panose="020B0609020204030204" pitchFamily="49" charset="0"/>
              </a:rPr>
              <a:t>_</a:t>
            </a:r>
            <a:r>
              <a:rPr kumimoji="0" lang="ko-KR" altLang="en-US" dirty="0" err="1" smtClean="0">
                <a:latin typeface="Consolas" panose="020B0609020204030204" pitchFamily="49" charset="0"/>
              </a:rPr>
              <a:t>핸들러</a:t>
            </a:r>
            <a:r>
              <a:rPr kumimoji="0" lang="en-US" altLang="ko-KR" dirty="0" smtClean="0">
                <a:latin typeface="Consolas" panose="020B0609020204030204" pitchFamily="49" charset="0"/>
              </a:rPr>
              <a:t>_</a:t>
            </a:r>
            <a:r>
              <a:rPr kumimoji="0" lang="ko-KR" altLang="en-US" dirty="0" smtClean="0">
                <a:latin typeface="Consolas" panose="020B0609020204030204" pitchFamily="49" charset="0"/>
              </a:rPr>
              <a:t>함수</a:t>
            </a:r>
            <a:r>
              <a:rPr kumimoji="0" lang="en-US" altLang="ko-KR" dirty="0" smtClean="0">
                <a:latin typeface="Consolas" panose="020B0609020204030204" pitchFamily="49" charset="0"/>
              </a:rPr>
              <a:t>,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키</a:t>
            </a:r>
            <a:r>
              <a:rPr kumimoji="0" lang="en-US" altLang="ko-KR" dirty="0" smtClean="0">
                <a:latin typeface="Consolas" panose="020B0609020204030204" pitchFamily="49" charset="0"/>
              </a:rPr>
              <a:t>_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이름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 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키가 눌렸다 떨어질 때</a:t>
            </a: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427557" y="3915337"/>
            <a:ext cx="10644201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win.onclick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</a:t>
            </a:r>
            <a:r>
              <a:rPr kumimoji="0" lang="ko-KR" altLang="en-US" dirty="0">
                <a:latin typeface="Consolas" panose="020B0609020204030204" pitchFamily="49" charset="0"/>
              </a:rPr>
              <a:t>이벤트</a:t>
            </a:r>
            <a:r>
              <a:rPr kumimoji="0" lang="en-US" altLang="ko-KR" dirty="0">
                <a:latin typeface="Consolas" panose="020B0609020204030204" pitchFamily="49" charset="0"/>
              </a:rPr>
              <a:t>_</a:t>
            </a:r>
            <a:r>
              <a:rPr kumimoji="0" lang="ko-KR" altLang="en-US" dirty="0" err="1">
                <a:latin typeface="Consolas" panose="020B0609020204030204" pitchFamily="49" charset="0"/>
              </a:rPr>
              <a:t>핸들러</a:t>
            </a:r>
            <a:r>
              <a:rPr kumimoji="0" lang="en-US" altLang="ko-KR" dirty="0">
                <a:latin typeface="Consolas" panose="020B0609020204030204" pitchFamily="49" charset="0"/>
              </a:rPr>
              <a:t>_</a:t>
            </a:r>
            <a:r>
              <a:rPr kumimoji="0" lang="ko-KR" altLang="en-US" dirty="0">
                <a:latin typeface="Consolas" panose="020B0609020204030204" pitchFamily="49" charset="0"/>
              </a:rPr>
              <a:t>함수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 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마우스 버튼을 클릭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(click)</a:t>
            </a:r>
            <a:r>
              <a:rPr kumimoji="0" lang="ko-KR" altLang="en-US" dirty="0" smtClean="0">
                <a:latin typeface="Consolas" panose="020B0609020204030204" pitchFamily="49" charset="0"/>
              </a:rPr>
              <a:t>할 </a:t>
            </a:r>
            <a:r>
              <a:rPr kumimoji="0" lang="ko-KR" altLang="en-US" dirty="0" err="1" smtClean="0">
                <a:latin typeface="Consolas" panose="020B0609020204030204" pitchFamily="49" charset="0"/>
              </a:rPr>
              <a:t>떄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win.onrelease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</a:t>
            </a:r>
            <a:r>
              <a:rPr kumimoji="0" lang="ko-KR" altLang="en-US" dirty="0">
                <a:latin typeface="Consolas" panose="020B0609020204030204" pitchFamily="49" charset="0"/>
              </a:rPr>
              <a:t>이벤트</a:t>
            </a:r>
            <a:r>
              <a:rPr kumimoji="0" lang="en-US" altLang="ko-KR" dirty="0">
                <a:latin typeface="Consolas" panose="020B0609020204030204" pitchFamily="49" charset="0"/>
              </a:rPr>
              <a:t>_</a:t>
            </a:r>
            <a:r>
              <a:rPr kumimoji="0" lang="ko-KR" altLang="en-US" dirty="0" err="1">
                <a:latin typeface="Consolas" panose="020B0609020204030204" pitchFamily="49" charset="0"/>
              </a:rPr>
              <a:t>핸들러</a:t>
            </a:r>
            <a:r>
              <a:rPr kumimoji="0" lang="en-US" altLang="ko-KR" dirty="0">
                <a:latin typeface="Consolas" panose="020B0609020204030204" pitchFamily="49" charset="0"/>
              </a:rPr>
              <a:t>_</a:t>
            </a:r>
            <a:r>
              <a:rPr kumimoji="0" lang="ko-KR" altLang="en-US" dirty="0">
                <a:latin typeface="Consolas" panose="020B0609020204030204" pitchFamily="49" charset="0"/>
              </a:rPr>
              <a:t>함수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 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마우스 버튼이 눌렸다 떨어질 때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win.ondrag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</a:t>
            </a:r>
            <a:r>
              <a:rPr kumimoji="0" lang="ko-KR" altLang="en-US" dirty="0">
                <a:latin typeface="Consolas" panose="020B0609020204030204" pitchFamily="49" charset="0"/>
              </a:rPr>
              <a:t>이벤트</a:t>
            </a:r>
            <a:r>
              <a:rPr kumimoji="0" lang="en-US" altLang="ko-KR" dirty="0">
                <a:latin typeface="Consolas" panose="020B0609020204030204" pitchFamily="49" charset="0"/>
              </a:rPr>
              <a:t>_</a:t>
            </a:r>
            <a:r>
              <a:rPr kumimoji="0" lang="ko-KR" altLang="en-US" dirty="0" err="1">
                <a:latin typeface="Consolas" panose="020B0609020204030204" pitchFamily="49" charset="0"/>
              </a:rPr>
              <a:t>핸들러</a:t>
            </a:r>
            <a:r>
              <a:rPr kumimoji="0" lang="en-US" altLang="ko-KR" dirty="0">
                <a:latin typeface="Consolas" panose="020B0609020204030204" pitchFamily="49" charset="0"/>
              </a:rPr>
              <a:t>_</a:t>
            </a:r>
            <a:r>
              <a:rPr kumimoji="0" lang="ko-KR" altLang="en-US" dirty="0">
                <a:latin typeface="Consolas" panose="020B0609020204030204" pitchFamily="49" charset="0"/>
              </a:rPr>
              <a:t>함수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 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마우스 버튼이 눌린 채 움직일 때</a:t>
            </a: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1427557" y="3058610"/>
            <a:ext cx="10644201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win.onkey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keyup</a:t>
            </a:r>
            <a:r>
              <a:rPr kumimoji="0" lang="en-US" altLang="ko-KR" dirty="0" smtClean="0">
                <a:latin typeface="Consolas" panose="020B0609020204030204" pitchFamily="49" charset="0"/>
              </a:rPr>
              <a:t>, "Up") 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위쪽 화살표 키가 눌리면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keyup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함수 실행</a:t>
            </a: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1427557" y="5778041"/>
            <a:ext cx="10644201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win.onclick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mousegoto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 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버튼이 클릭되면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mousegoto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함수 실행</a:t>
            </a:r>
            <a:endParaRPr kumimoji="0"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639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연결하기</a:t>
            </a:r>
            <a:endParaRPr lang="en-US" altLang="ko-KR" dirty="0"/>
          </a:p>
          <a:p>
            <a:pPr lvl="1"/>
            <a:r>
              <a:rPr lang="en-US" altLang="ko-KR" b="1" dirty="0"/>
              <a:t>+ </a:t>
            </a:r>
            <a:r>
              <a:rPr lang="ko-KR" altLang="en-US" dirty="0"/>
              <a:t>연산자를 이용해서 </a:t>
            </a:r>
            <a:r>
              <a:rPr lang="ko-KR" altLang="en-US" dirty="0" smtClean="0"/>
              <a:t>리스트와 리스트를 연결할 </a:t>
            </a:r>
            <a:r>
              <a:rPr lang="ko-KR" altLang="en-US" dirty="0"/>
              <a:t>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반복하기</a:t>
            </a:r>
            <a:endParaRPr lang="en-US" altLang="ko-KR" dirty="0"/>
          </a:p>
          <a:p>
            <a:pPr lvl="1"/>
            <a:r>
              <a:rPr lang="en-US" altLang="ko-KR" b="1" dirty="0"/>
              <a:t>*</a:t>
            </a:r>
            <a:r>
              <a:rPr lang="en-US" altLang="ko-KR" dirty="0"/>
              <a:t> </a:t>
            </a:r>
            <a:r>
              <a:rPr lang="ko-KR" altLang="en-US" dirty="0"/>
              <a:t>연산자를 이용해서 반복된 리스트 생성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935792" y="5280602"/>
            <a:ext cx="10646607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 = [1, 2]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b = a * 4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print(b)                      # [1, 2, 1, 2, 1, 2, 1, 2]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935792" y="2262716"/>
            <a:ext cx="10646607" cy="15696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 = [1, 2, 3]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b = ["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abc</a:t>
            </a:r>
            <a:r>
              <a:rPr kumimoji="0" lang="en-US" altLang="ko-KR" dirty="0" smtClean="0">
                <a:latin typeface="Consolas" panose="020B0609020204030204" pitchFamily="49" charset="0"/>
              </a:rPr>
              <a:t>", 4, 5]             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리스트의 요소는 종류에 관계없이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c = a + b                     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두 개의 리스트를 붙여서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c</a:t>
            </a:r>
            <a:r>
              <a:rPr kumimoji="0" lang="ko-KR" altLang="en-US" dirty="0" smtClean="0">
                <a:latin typeface="Consolas" panose="020B0609020204030204" pitchFamily="49" charset="0"/>
              </a:rPr>
              <a:t>에 저장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print(c)                      # [1, 2, 3, "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abc</a:t>
            </a:r>
            <a:r>
              <a:rPr kumimoji="0" lang="en-US" altLang="ko-KR" dirty="0" smtClean="0">
                <a:latin typeface="Consolas" panose="020B0609020204030204" pitchFamily="49" charset="0"/>
              </a:rPr>
              <a:t>", 4, 5]</a:t>
            </a:r>
          </a:p>
        </p:txBody>
      </p:sp>
    </p:spTree>
    <p:extLst>
      <p:ext uri="{BB962C8B-B14F-4D97-AF65-F5344CB8AC3E}">
        <p14:creationId xmlns:p14="http://schemas.microsoft.com/office/powerpoint/2010/main" val="20527528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값이 저장된 리스트의 요소 수정</a:t>
            </a:r>
            <a:endParaRPr lang="en-US" altLang="ko-KR" dirty="0" smtClean="0"/>
          </a:p>
          <a:p>
            <a:pPr lvl="1"/>
            <a:r>
              <a:rPr lang="ko-KR" altLang="en-US" dirty="0"/>
              <a:t>한 개의 요소를 수정할 때에는 아래와 같이 수정</a:t>
            </a:r>
            <a:endParaRPr lang="en-US" altLang="ko-KR" dirty="0"/>
          </a:p>
          <a:p>
            <a:pPr lvl="1"/>
            <a:r>
              <a:rPr lang="ko-KR" altLang="en-US" b="1" dirty="0"/>
              <a:t>리스트이름</a:t>
            </a:r>
            <a:r>
              <a:rPr lang="en-US" altLang="ko-KR" b="1" dirty="0"/>
              <a:t>[</a:t>
            </a:r>
            <a:r>
              <a:rPr lang="ko-KR" altLang="en-US" b="1" dirty="0"/>
              <a:t>인덱스</a:t>
            </a:r>
            <a:r>
              <a:rPr lang="en-US" altLang="ko-KR" b="1" dirty="0"/>
              <a:t>] = </a:t>
            </a:r>
            <a:r>
              <a:rPr lang="ko-KR" altLang="en-US" b="1" dirty="0"/>
              <a:t>새로운 </a:t>
            </a:r>
            <a:r>
              <a:rPr lang="ko-KR" altLang="en-US" b="1" dirty="0" smtClean="0"/>
              <a:t>값</a:t>
            </a:r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/>
              <a:t>개 이상의 요소를 수정하거나 여러 개의 새로운 값들을 일정 부분에 삽입하고자 할 때에는 아래와 같이 수정</a:t>
            </a:r>
            <a:endParaRPr lang="en-US" altLang="ko-KR" dirty="0"/>
          </a:p>
          <a:p>
            <a:pPr lvl="1"/>
            <a:r>
              <a:rPr lang="ko-KR" altLang="en-US" b="1" dirty="0"/>
              <a:t>리스트이름</a:t>
            </a:r>
            <a:r>
              <a:rPr lang="en-US" altLang="ko-KR" b="1" dirty="0"/>
              <a:t>[</a:t>
            </a:r>
            <a:r>
              <a:rPr lang="ko-KR" altLang="en-US" b="1" dirty="0"/>
              <a:t>시작인덱스</a:t>
            </a:r>
            <a:r>
              <a:rPr lang="en-US" altLang="ko-KR" b="1" dirty="0"/>
              <a:t>:</a:t>
            </a:r>
            <a:r>
              <a:rPr lang="ko-KR" altLang="en-US" b="1" dirty="0" err="1"/>
              <a:t>끝인덱스</a:t>
            </a:r>
            <a:r>
              <a:rPr lang="en-US" altLang="ko-KR" b="1" dirty="0"/>
              <a:t>] = </a:t>
            </a:r>
            <a:r>
              <a:rPr lang="ko-KR" altLang="en-US" b="1" dirty="0"/>
              <a:t>새로운 값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244575" y="2669257"/>
            <a:ext cx="10337825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a = [1, 2, 3, "</a:t>
            </a:r>
            <a:r>
              <a:rPr kumimoji="0" lang="en-US" altLang="ko-KR" dirty="0" err="1">
                <a:latin typeface="Consolas" panose="020B0609020204030204" pitchFamily="49" charset="0"/>
              </a:rPr>
              <a:t>abc</a:t>
            </a:r>
            <a:r>
              <a:rPr kumimoji="0" lang="en-US" altLang="ko-KR" dirty="0">
                <a:latin typeface="Consolas" panose="020B0609020204030204" pitchFamily="49" charset="0"/>
              </a:rPr>
              <a:t>" ] 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a[2] = 4                      # [1, 2, 4, "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abc</a:t>
            </a:r>
            <a:r>
              <a:rPr kumimoji="0" lang="en-US" altLang="ko-KR" dirty="0" smtClean="0">
                <a:latin typeface="Consolas" panose="020B0609020204030204" pitchFamily="49" charset="0"/>
              </a:rPr>
              <a:t>"]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a[3] = ['ab', 'a', '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']     # [1, 2, 3, ['ab', 'a', '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']]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394085" y="5270430"/>
            <a:ext cx="11188315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a = [1, 2, 3, "</a:t>
            </a:r>
            <a:r>
              <a:rPr kumimoji="0" lang="en-US" altLang="ko-KR" dirty="0" err="1">
                <a:latin typeface="Consolas" panose="020B0609020204030204" pitchFamily="49" charset="0"/>
              </a:rPr>
              <a:t>abc</a:t>
            </a:r>
            <a:r>
              <a:rPr kumimoji="0" lang="en-US" altLang="ko-KR" dirty="0">
                <a:latin typeface="Consolas" panose="020B0609020204030204" pitchFamily="49" charset="0"/>
              </a:rPr>
              <a:t>" ] 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a[1:2] = ['g', 'h']           # [1, 'g', 'h', 3, "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abc</a:t>
            </a:r>
            <a:r>
              <a:rPr kumimoji="0" lang="en-US" altLang="ko-KR" dirty="0" smtClean="0">
                <a:latin typeface="Consolas" panose="020B0609020204030204" pitchFamily="49" charset="0"/>
              </a:rPr>
              <a:t>"]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a[2:4] = ['ab', 'a', '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']   # [1, 'g', 'ab', 'a', '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', "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abc</a:t>
            </a:r>
            <a:r>
              <a:rPr kumimoji="0" lang="en-US" altLang="ko-KR" dirty="0" smtClean="0">
                <a:latin typeface="Consolas" panose="020B0609020204030204" pitchFamily="49" charset="0"/>
              </a:rPr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31224843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요소 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범위 삭제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리스트이름</a:t>
            </a:r>
            <a:r>
              <a:rPr lang="en-US" altLang="ko-KR" b="1" dirty="0" smtClean="0"/>
              <a:t>[</a:t>
            </a:r>
            <a:r>
              <a:rPr lang="ko-KR" altLang="en-US" b="1" dirty="0" smtClean="0"/>
              <a:t>시작인덱스</a:t>
            </a:r>
            <a:r>
              <a:rPr lang="en-US" altLang="ko-KR" b="1" dirty="0" smtClean="0"/>
              <a:t>:</a:t>
            </a:r>
            <a:r>
              <a:rPr lang="ko-KR" altLang="en-US" b="1" dirty="0" err="1" smtClean="0"/>
              <a:t>끝인덱스</a:t>
            </a:r>
            <a:r>
              <a:rPr lang="en-US" altLang="ko-KR" b="1" dirty="0" smtClean="0"/>
              <a:t>] = []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r>
              <a:rPr lang="en-US" altLang="ko-KR" b="1" dirty="0" smtClean="0"/>
              <a:t>del </a:t>
            </a:r>
            <a:r>
              <a:rPr lang="ko-KR" altLang="en-US" b="1" dirty="0" smtClean="0"/>
              <a:t>함수 사용해서 특정 요소 삭제</a:t>
            </a:r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442398" y="2732088"/>
            <a:ext cx="10282570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a = [1, 2, 3, "</a:t>
            </a:r>
            <a:r>
              <a:rPr kumimoji="0" lang="en-US" altLang="ko-KR" dirty="0" err="1">
                <a:latin typeface="Consolas" panose="020B0609020204030204" pitchFamily="49" charset="0"/>
              </a:rPr>
              <a:t>abc</a:t>
            </a:r>
            <a:r>
              <a:rPr kumimoji="0" lang="en-US" altLang="ko-KR" dirty="0" smtClean="0">
                <a:latin typeface="Consolas" panose="020B0609020204030204" pitchFamily="49" charset="0"/>
              </a:rPr>
              <a:t>", 'g', 'h'] 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a[1:2] = []           # [1, 3, "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abc</a:t>
            </a:r>
            <a:r>
              <a:rPr kumimoji="0" lang="en-US" altLang="ko-KR" dirty="0" smtClean="0">
                <a:latin typeface="Consolas" panose="020B0609020204030204" pitchFamily="49" charset="0"/>
              </a:rPr>
              <a:t>", 'g', 'h']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a[2:4] = []           # [1, 3, 'h']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1442398" y="4878104"/>
            <a:ext cx="10282570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a = [1, 2, 3, "</a:t>
            </a:r>
            <a:r>
              <a:rPr kumimoji="0" lang="en-US" altLang="ko-KR" dirty="0" err="1">
                <a:latin typeface="Consolas" panose="020B0609020204030204" pitchFamily="49" charset="0"/>
              </a:rPr>
              <a:t>abc</a:t>
            </a:r>
            <a:r>
              <a:rPr kumimoji="0" lang="en-US" altLang="ko-KR" dirty="0" smtClean="0">
                <a:latin typeface="Consolas" panose="020B0609020204030204" pitchFamily="49" charset="0"/>
              </a:rPr>
              <a:t>", 'g', 'h'] 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del a[1]              # a[1:2] = [], [1, 3, "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abc</a:t>
            </a:r>
            <a:r>
              <a:rPr kumimoji="0" lang="en-US" altLang="ko-KR" dirty="0" smtClean="0">
                <a:latin typeface="Consolas" panose="020B0609020204030204" pitchFamily="49" charset="0"/>
              </a:rPr>
              <a:t>", 'g', 'h']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del a[2:4]            # a[2:4] = [], [1, 3, 'h']</a:t>
            </a:r>
          </a:p>
        </p:txBody>
      </p:sp>
    </p:spTree>
    <p:extLst>
      <p:ext uri="{BB962C8B-B14F-4D97-AF65-F5344CB8AC3E}">
        <p14:creationId xmlns:p14="http://schemas.microsoft.com/office/powerpoint/2010/main" val="383476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요소 확인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요소가 있는 지 확인하고 위치 확인은 </a:t>
            </a:r>
            <a:r>
              <a:rPr lang="en-US" altLang="ko-KR" b="1" dirty="0" smtClean="0"/>
              <a:t>index(x)</a:t>
            </a:r>
            <a:r>
              <a:rPr lang="ko-KR" altLang="en-US" b="1" dirty="0" smtClean="0"/>
              <a:t>함수 활용</a:t>
            </a:r>
            <a:r>
              <a:rPr lang="en-US" altLang="ko-KR" b="1" dirty="0" smtClean="0"/>
              <a:t>. x</a:t>
            </a:r>
            <a:r>
              <a:rPr lang="ko-KR" altLang="en-US" b="1" dirty="0" smtClean="0"/>
              <a:t>는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값</a:t>
            </a:r>
            <a:endParaRPr lang="en-US" altLang="ko-KR" b="1" dirty="0" smtClean="0"/>
          </a:p>
          <a:p>
            <a:pPr lvl="1"/>
            <a:endParaRPr lang="en-US" altLang="ko-KR" b="1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b="1" dirty="0" smtClean="0"/>
              <a:t>단순하게 요소가 리스트에 있는 지 확인은 </a:t>
            </a:r>
            <a:r>
              <a:rPr lang="en-US" altLang="ko-KR" b="1" dirty="0" smtClean="0"/>
              <a:t>in </a:t>
            </a:r>
            <a:r>
              <a:rPr lang="ko-KR" altLang="en-US" b="1" dirty="0" smtClean="0"/>
              <a:t>활용</a:t>
            </a:r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57423" y="2276598"/>
            <a:ext cx="9689278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a =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[4, 8, 7, 2, 1] 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a.index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(8)         # 1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a.index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(1)         # 4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457423" y="3950572"/>
            <a:ext cx="9689278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a =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[4, 8, 7, 2, 1] 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8 in a         # True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9 in a         # False</a:t>
            </a:r>
          </a:p>
        </p:txBody>
      </p:sp>
    </p:spTree>
    <p:extLst>
      <p:ext uri="{BB962C8B-B14F-4D97-AF65-F5344CB8AC3E}">
        <p14:creationId xmlns:p14="http://schemas.microsoft.com/office/powerpoint/2010/main" val="377283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리스트에 요소 삽입</a:t>
            </a:r>
            <a:endParaRPr lang="en-US" altLang="ko-KR" dirty="0"/>
          </a:p>
          <a:p>
            <a:pPr lvl="1"/>
            <a:r>
              <a:rPr lang="ko-KR" altLang="en-US" b="1" dirty="0"/>
              <a:t>요소 삽입은 </a:t>
            </a:r>
            <a:r>
              <a:rPr lang="en-US" altLang="ko-KR" b="1" dirty="0"/>
              <a:t>insert(x, y)</a:t>
            </a:r>
            <a:r>
              <a:rPr lang="ko-KR" altLang="en-US" b="1" dirty="0"/>
              <a:t>함수 활용</a:t>
            </a:r>
            <a:r>
              <a:rPr lang="en-US" altLang="ko-KR" b="1" dirty="0"/>
              <a:t>. x index</a:t>
            </a:r>
            <a:r>
              <a:rPr lang="ko-KR" altLang="en-US" b="1" dirty="0"/>
              <a:t> 위치에 </a:t>
            </a:r>
            <a:r>
              <a:rPr lang="en-US" altLang="ko-KR" b="1" dirty="0"/>
              <a:t>y </a:t>
            </a:r>
            <a:r>
              <a:rPr lang="ko-KR" altLang="en-US" b="1" dirty="0"/>
              <a:t>값 </a:t>
            </a:r>
            <a:r>
              <a:rPr lang="ko-KR" altLang="en-US" b="1" dirty="0" smtClean="0"/>
              <a:t>삽입</a:t>
            </a:r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r>
              <a:rPr lang="ko-KR" altLang="en-US" dirty="0"/>
              <a:t>리스트 요소 제거</a:t>
            </a:r>
            <a:endParaRPr lang="en-US" altLang="ko-KR" dirty="0"/>
          </a:p>
          <a:p>
            <a:pPr lvl="1"/>
            <a:r>
              <a:rPr lang="ko-KR" altLang="en-US" dirty="0"/>
              <a:t>리스트의 요소를 제거하려면 </a:t>
            </a:r>
            <a:r>
              <a:rPr lang="en-US" altLang="ko-KR" dirty="0"/>
              <a:t>remove(x)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리스트에서 첫 번째로 나오는 </a:t>
            </a:r>
            <a:r>
              <a:rPr lang="en-US" altLang="ko-KR" dirty="0"/>
              <a:t>x </a:t>
            </a:r>
            <a:r>
              <a:rPr lang="ko-KR" altLang="en-US" dirty="0"/>
              <a:t>제거</a:t>
            </a:r>
            <a:endParaRPr lang="en-US" altLang="ko-KR" dirty="0"/>
          </a:p>
          <a:p>
            <a:pPr lvl="1"/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398429" y="2232416"/>
            <a:ext cx="9689278" cy="120032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a =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[4, 8, 7, 2, 1] 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a.insert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(2, 5)         # [4, 8, 5, 7, 2, 1]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a.insert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(1, [1, 6])    # [4, [1, 6], 8, 5, 7, 2, 1]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398429" y="5023386"/>
            <a:ext cx="9689278" cy="15696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 = [1, 3, 5, 7, 9, 7, 5, 3, 1]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a.remove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(5)           # [</a:t>
            </a:r>
            <a:r>
              <a:rPr kumimoji="0" lang="en-US" altLang="ko-KR" dirty="0">
                <a:latin typeface="Consolas" panose="020B0609020204030204" pitchFamily="49" charset="0"/>
              </a:rPr>
              <a:t>1, 3,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7</a:t>
            </a:r>
            <a:r>
              <a:rPr kumimoji="0" lang="en-US" altLang="ko-KR" dirty="0">
                <a:latin typeface="Consolas" panose="020B0609020204030204" pitchFamily="49" charset="0"/>
              </a:rPr>
              <a:t>, 9, 7, 5, 3, 1</a:t>
            </a:r>
            <a:r>
              <a:rPr kumimoji="0" lang="en-US" altLang="ko-KR" dirty="0" smtClean="0">
                <a:latin typeface="Consolas" panose="020B0609020204030204" pitchFamily="49" charset="0"/>
              </a:rPr>
              <a:t>]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a.remove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(3)           # [1, 7, 9, 7, 5, 3, 1]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a.remove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(3)           # [1, 7, 9, 7, 5, 1]</a:t>
            </a:r>
            <a:endParaRPr kumimoji="0"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651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리스트에 포함된 요소 </a:t>
            </a:r>
            <a:r>
              <a:rPr lang="en-US" altLang="ko-KR" dirty="0"/>
              <a:t>x</a:t>
            </a:r>
            <a:r>
              <a:rPr lang="ko-KR" altLang="en-US" dirty="0"/>
              <a:t>의 개수 세기 </a:t>
            </a:r>
            <a:endParaRPr lang="en-US" altLang="ko-KR" dirty="0"/>
          </a:p>
          <a:p>
            <a:pPr lvl="1"/>
            <a:r>
              <a:rPr lang="en-US" altLang="ko-KR" dirty="0"/>
              <a:t>count(x) </a:t>
            </a:r>
            <a:r>
              <a:rPr lang="ko-KR" altLang="en-US" dirty="0"/>
              <a:t>함수 활용</a:t>
            </a:r>
            <a:endParaRPr lang="en-US" altLang="ko-KR" dirty="0"/>
          </a:p>
          <a:p>
            <a:pPr lvl="1"/>
            <a:r>
              <a:rPr lang="ko-KR" altLang="en-US" dirty="0"/>
              <a:t>리스트에서 </a:t>
            </a:r>
            <a:r>
              <a:rPr lang="en-US" altLang="ko-KR" dirty="0"/>
              <a:t>x</a:t>
            </a:r>
            <a:r>
              <a:rPr lang="ko-KR" altLang="en-US" dirty="0"/>
              <a:t>의 개수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499799" y="2638543"/>
            <a:ext cx="5358201" cy="15696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 = [1, 5, 7, 5, 7, 5, 3, 1]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a.count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(5)            # 3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a.count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(3)            # 1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a.count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(7)            # 2</a:t>
            </a:r>
            <a:endParaRPr kumimoji="0"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0331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슬라이싱</a:t>
            </a:r>
            <a:endParaRPr lang="en-US" altLang="ko-KR" dirty="0"/>
          </a:p>
          <a:p>
            <a:pPr lvl="1"/>
            <a:r>
              <a:rPr lang="en-US" altLang="ko-KR" b="1" dirty="0"/>
              <a:t>[</a:t>
            </a:r>
            <a:r>
              <a:rPr lang="ko-KR" altLang="en-US" b="1" dirty="0"/>
              <a:t>시작인덱스</a:t>
            </a:r>
            <a:r>
              <a:rPr lang="en-US" altLang="ko-KR" b="1" dirty="0"/>
              <a:t>:</a:t>
            </a:r>
            <a:r>
              <a:rPr lang="ko-KR" altLang="en-US" b="1" dirty="0" err="1"/>
              <a:t>끝인덱스</a:t>
            </a:r>
            <a:r>
              <a:rPr lang="en-US" altLang="ko-KR" b="1" dirty="0"/>
              <a:t>]</a:t>
            </a:r>
          </a:p>
          <a:p>
            <a:pPr lvl="1"/>
            <a:r>
              <a:rPr lang="ko-KR" altLang="en-US" dirty="0"/>
              <a:t>시작 인덱스에 해당되는 요소부터 </a:t>
            </a:r>
            <a:r>
              <a:rPr lang="ko-KR" altLang="en-US" dirty="0" err="1"/>
              <a:t>끝인덱스</a:t>
            </a:r>
            <a:r>
              <a:rPr lang="ko-KR" altLang="en-US" dirty="0"/>
              <a:t> </a:t>
            </a:r>
            <a:r>
              <a:rPr lang="en-US" altLang="ko-KR" dirty="0"/>
              <a:t>- 1 </a:t>
            </a:r>
            <a:r>
              <a:rPr lang="ko-KR" altLang="en-US" dirty="0"/>
              <a:t>까지의 요소들을 포함하는 리스트 참조</a:t>
            </a:r>
            <a:endParaRPr lang="en-US" altLang="ko-KR" dirty="0"/>
          </a:p>
          <a:p>
            <a:pPr lvl="1"/>
            <a:r>
              <a:rPr lang="ko-KR" altLang="en-US" dirty="0"/>
              <a:t>시작인덱스가 생략되면 인덱스 </a:t>
            </a:r>
            <a:r>
              <a:rPr lang="en-US" altLang="ko-KR" dirty="0"/>
              <a:t>0</a:t>
            </a:r>
            <a:r>
              <a:rPr lang="ko-KR" altLang="en-US" dirty="0"/>
              <a:t>에 해당되는 요소부터</a:t>
            </a:r>
            <a:r>
              <a:rPr lang="en-US" altLang="ko-KR" dirty="0"/>
              <a:t>, </a:t>
            </a:r>
            <a:r>
              <a:rPr lang="ko-KR" altLang="en-US" dirty="0" err="1"/>
              <a:t>끝인덱스가</a:t>
            </a:r>
            <a:r>
              <a:rPr lang="ko-KR" altLang="en-US" dirty="0"/>
              <a:t> 생략되면 마지막 요소까지로 처리</a:t>
            </a:r>
          </a:p>
          <a:p>
            <a:endParaRPr lang="en-US" altLang="ko-KR" dirty="0" smtClean="0"/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737420" y="3971336"/>
            <a:ext cx="10235380" cy="193899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 = [1, 2, 3, </a:t>
            </a:r>
            <a:r>
              <a:rPr kumimoji="0" lang="en-US" altLang="ko-KR" dirty="0">
                <a:latin typeface="Consolas" panose="020B0609020204030204" pitchFamily="49" charset="0"/>
              </a:rPr>
              <a:t>"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abc</a:t>
            </a:r>
            <a:r>
              <a:rPr kumimoji="0" lang="en-US" altLang="ko-KR" dirty="0" smtClean="0">
                <a:latin typeface="Consolas" panose="020B0609020204030204" pitchFamily="49" charset="0"/>
              </a:rPr>
              <a:t>", 4, 5 ] 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리스트의 요소는 종류에 관계없이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a[2:4]                      # [3, "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abc</a:t>
            </a:r>
            <a:r>
              <a:rPr kumimoji="0" lang="en-US" altLang="ko-KR" dirty="0" smtClean="0">
                <a:latin typeface="Consolas" panose="020B0609020204030204" pitchFamily="49" charset="0"/>
              </a:rPr>
              <a:t>"]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a[:3]                       # [1, 2, 3]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a[2:]                       # [3, "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abc</a:t>
            </a:r>
            <a:r>
              <a:rPr kumimoji="0" lang="en-US" altLang="ko-KR" dirty="0" smtClean="0">
                <a:latin typeface="Consolas" panose="020B0609020204030204" pitchFamily="49" charset="0"/>
              </a:rPr>
              <a:t>", 4, 5]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a[:]                        # [1, 2, 3, "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abc</a:t>
            </a:r>
            <a:r>
              <a:rPr kumimoji="0" lang="en-US" altLang="ko-KR" dirty="0" smtClean="0">
                <a:latin typeface="Consolas" panose="020B0609020204030204" pitchFamily="49" charset="0"/>
              </a:rPr>
              <a:t>", 4, 5]</a:t>
            </a:r>
          </a:p>
        </p:txBody>
      </p:sp>
    </p:spTree>
    <p:extLst>
      <p:ext uri="{BB962C8B-B14F-4D97-AF65-F5344CB8AC3E}">
        <p14:creationId xmlns:p14="http://schemas.microsoft.com/office/powerpoint/2010/main" val="77449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확장 </a:t>
            </a:r>
            <a:r>
              <a:rPr lang="ko-KR" altLang="en-US" dirty="0" err="1"/>
              <a:t>슬라이싱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시작인덱스</a:t>
            </a:r>
            <a:r>
              <a:rPr lang="en-US" altLang="ko-KR" dirty="0"/>
              <a:t>:</a:t>
            </a:r>
            <a:r>
              <a:rPr lang="ko-KR" altLang="en-US" dirty="0" err="1"/>
              <a:t>끝인덱스</a:t>
            </a:r>
            <a:r>
              <a:rPr lang="en-US" altLang="ko-KR" dirty="0"/>
              <a:t>:</a:t>
            </a:r>
            <a:r>
              <a:rPr lang="ko-KR" altLang="en-US" dirty="0"/>
              <a:t>스텝</a:t>
            </a:r>
            <a:r>
              <a:rPr lang="en-US" altLang="ko-KR" dirty="0"/>
              <a:t>]</a:t>
            </a:r>
          </a:p>
          <a:p>
            <a:pPr lvl="1"/>
            <a:r>
              <a:rPr lang="ko-KR" altLang="en-US" dirty="0"/>
              <a:t>시작인덱스부터 </a:t>
            </a:r>
            <a:r>
              <a:rPr lang="ko-KR" altLang="en-US" dirty="0" err="1"/>
              <a:t>끝인덱스</a:t>
            </a:r>
            <a:r>
              <a:rPr lang="ko-KR" altLang="en-US" dirty="0"/>
              <a:t> </a:t>
            </a:r>
            <a:r>
              <a:rPr lang="en-US" altLang="ko-KR" dirty="0"/>
              <a:t>– 1</a:t>
            </a:r>
            <a:r>
              <a:rPr lang="ko-KR" altLang="en-US" dirty="0"/>
              <a:t>까지 스텝만큼 건너뛰면서 리스트 참조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251360" y="2884061"/>
            <a:ext cx="9986911" cy="1938992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 = [1, 2, 3, "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abc</a:t>
            </a:r>
            <a:r>
              <a:rPr kumimoji="0" lang="en-US" altLang="ko-KR" dirty="0" smtClean="0">
                <a:latin typeface="Consolas" panose="020B0609020204030204" pitchFamily="49" charset="0"/>
              </a:rPr>
              <a:t>", 4, 5] # </a:t>
            </a:r>
            <a:r>
              <a:rPr kumimoji="0" lang="ko-KR" altLang="en-US" dirty="0" smtClean="0">
                <a:latin typeface="Consolas" panose="020B0609020204030204" pitchFamily="49" charset="0"/>
              </a:rPr>
              <a:t>리스트의 요소는 종류에 관계없이</a:t>
            </a: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a[2:5:2]                   # [3, 4]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a[2:6:2</a:t>
            </a:r>
            <a:r>
              <a:rPr kumimoji="0" lang="en-US" altLang="ko-KR" dirty="0">
                <a:latin typeface="Consolas" panose="020B0609020204030204" pitchFamily="49" charset="0"/>
              </a:rPr>
              <a:t>]                  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# </a:t>
            </a:r>
            <a:r>
              <a:rPr kumimoji="0" lang="en-US" altLang="ko-KR" dirty="0">
                <a:latin typeface="Consolas" panose="020B0609020204030204" pitchFamily="49" charset="0"/>
              </a:rPr>
              <a:t>[3, 4]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a[:3:2]                    # [1, 3]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a[2::2]                    # [3, 4]</a:t>
            </a:r>
          </a:p>
        </p:txBody>
      </p:sp>
    </p:spTree>
    <p:extLst>
      <p:ext uri="{BB962C8B-B14F-4D97-AF65-F5344CB8AC3E}">
        <p14:creationId xmlns:p14="http://schemas.microsoft.com/office/powerpoint/2010/main" val="20862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기반 프로그램의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사용자의 입력을 기다리는 상태로 만듦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사용자가 윈도우를 닫을 때까지 대기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938200" y="1824378"/>
            <a:ext cx="7165564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win.listen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938199" y="2842008"/>
            <a:ext cx="7165565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turtle.mainloop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3669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1582400" cy="77470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#13-01 </a:t>
            </a:r>
            <a:r>
              <a:rPr lang="ko-KR" altLang="en-US" dirty="0" smtClean="0"/>
              <a:t>키보드 방향키로 거북이 이동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 방향키에 따라 거북이를 이동시키고 회전시키기</a:t>
            </a:r>
            <a:endParaRPr lang="en-US" altLang="ko-KR" dirty="0" smtClean="0"/>
          </a:p>
          <a:p>
            <a:r>
              <a:rPr lang="ko-KR" altLang="en-US" dirty="0" smtClean="0"/>
              <a:t>문자 </a:t>
            </a:r>
            <a:r>
              <a:rPr lang="en-US" altLang="ko-KR" dirty="0" smtClean="0"/>
              <a:t>'q'</a:t>
            </a:r>
            <a:r>
              <a:rPr lang="ko-KR" altLang="en-US" dirty="0" smtClean="0"/>
              <a:t>를 누르면 끝내기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대문자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소문자를 구별함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938199" y="2842008"/>
            <a:ext cx="3934743" cy="341632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import turtle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win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turtle.Screen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t1 =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turtle.Turtle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keyup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pt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= t1.pos()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print("up",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pt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t1.write(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pt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t1.forward(45)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5201541" y="2472676"/>
            <a:ext cx="3934743" cy="415498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keyleft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t1.left(45)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 smtClean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keyright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t1.right(45)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keydown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pt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= t1.pos()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print("down",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pt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t1.write(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pt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smtClean="0">
                <a:latin typeface="Consolas" panose="020B0609020204030204" pitchFamily="49" charset="0"/>
              </a:rPr>
              <a:t>  t1.back(45)</a:t>
            </a:r>
          </a:p>
        </p:txBody>
      </p:sp>
    </p:spTree>
    <p:extLst>
      <p:ext uri="{BB962C8B-B14F-4D97-AF65-F5344CB8AC3E}">
        <p14:creationId xmlns:p14="http://schemas.microsoft.com/office/powerpoint/2010/main" val="256854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#13-01 </a:t>
            </a:r>
            <a:r>
              <a:rPr lang="ko-KR" altLang="en-US" dirty="0"/>
              <a:t>키보드 방향키로 거북이 이동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010068" y="1268413"/>
            <a:ext cx="5300555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addKeys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win.onkey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keyup</a:t>
            </a:r>
            <a:r>
              <a:rPr kumimoji="0" lang="en-US" altLang="ko-KR" dirty="0" smtClean="0">
                <a:latin typeface="Consolas" panose="020B0609020204030204" pitchFamily="49" charset="0"/>
              </a:rPr>
              <a:t>, "Up")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win.onkey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keyleft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, "Left")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win.onkey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keyright</a:t>
            </a:r>
            <a:r>
              <a:rPr kumimoji="0" lang="en-US" altLang="ko-KR" dirty="0" smtClean="0">
                <a:latin typeface="Consolas" panose="020B0609020204030204" pitchFamily="49" charset="0"/>
              </a:rPr>
              <a:t>, "Right")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win.onkey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keydown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, "Down")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win.onkey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win.bye</a:t>
            </a:r>
            <a:r>
              <a:rPr kumimoji="0" lang="en-US" altLang="ko-KR" dirty="0" smtClean="0">
                <a:latin typeface="Consolas" panose="020B0609020204030204" pitchFamily="49" charset="0"/>
              </a:rPr>
              <a:t>, "q")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def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gamePlay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addKeys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win.listen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>
                <a:latin typeface="Consolas" panose="020B0609020204030204" pitchFamily="49" charset="0"/>
              </a:rPr>
              <a:t> </a:t>
            </a:r>
            <a:r>
              <a:rPr kumimoji="0" lang="en-US" altLang="ko-KR" dirty="0" smtClean="0">
                <a:latin typeface="Consolas" panose="020B0609020204030204" pitchFamily="49" charset="0"/>
              </a:rPr>
              <a:t> </a:t>
            </a:r>
            <a:r>
              <a:rPr kumimoji="0" lang="en-US" altLang="ko-KR" dirty="0" err="1" smtClean="0">
                <a:latin typeface="Consolas" panose="020B0609020204030204" pitchFamily="49" charset="0"/>
              </a:rPr>
              <a:t>turtle.mainloop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dirty="0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dirty="0" err="1" smtClean="0">
                <a:latin typeface="Consolas" panose="020B0609020204030204" pitchFamily="49" charset="0"/>
              </a:rPr>
              <a:t>gamePlay</a:t>
            </a:r>
            <a:r>
              <a:rPr kumimoji="0" lang="en-US" altLang="ko-KR" dirty="0" smtClean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150531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Char char="•"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Char char="•"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lecture1-ch1</Template>
  <TotalTime>8732</TotalTime>
  <Words>4599</Words>
  <Application>Microsoft Office PowerPoint</Application>
  <PresentationFormat>와이드스크린</PresentationFormat>
  <Paragraphs>831</Paragraphs>
  <Slides>67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6" baseType="lpstr">
      <vt:lpstr>MingLiU</vt:lpstr>
      <vt:lpstr>新細明體</vt:lpstr>
      <vt:lpstr>맑은 고딕</vt:lpstr>
      <vt:lpstr>Book Antiqua</vt:lpstr>
      <vt:lpstr>Consolas</vt:lpstr>
      <vt:lpstr>Garamond</vt:lpstr>
      <vt:lpstr>Times New Roman</vt:lpstr>
      <vt:lpstr>Wingdings</vt:lpstr>
      <vt:lpstr>Level</vt:lpstr>
      <vt:lpstr>PowerPoint 프레젠테이션</vt:lpstr>
      <vt:lpstr>이벤트 기반 (Event Driven) 프로그래밍</vt:lpstr>
      <vt:lpstr>이벤트 (Event)</vt:lpstr>
      <vt:lpstr>이벤트 기반 프로그램의 구성</vt:lpstr>
      <vt:lpstr>이벤트 기반 프로그램의 구성</vt:lpstr>
      <vt:lpstr>이벤트 기반 프로그램의 구성</vt:lpstr>
      <vt:lpstr>이벤트 기반 프로그램의 구성</vt:lpstr>
      <vt:lpstr>실습 #13-01 키보드 방향키로 거북이 이동</vt:lpstr>
      <vt:lpstr>실습 #13-01 키보드 방향키로 거북이 이동</vt:lpstr>
      <vt:lpstr>실습 #13-02 마우스가 클릭하는 위치로 이동</vt:lpstr>
      <vt:lpstr>실습 #13-03 키보드, 마우스로 미로 게임 하기</vt:lpstr>
      <vt:lpstr>실습 #13-04 거북이가 구역에 들어가면 알려주기</vt:lpstr>
      <vt:lpstr>실습 #13-04 거북이가 구역에 들어가면 알려주기</vt:lpstr>
      <vt:lpstr>실습 #13-04 거북이가 구역에 들어가면 알려주기</vt:lpstr>
      <vt:lpstr>실습 #13-04 거북이가 구역에 들어가면 알려주기</vt:lpstr>
      <vt:lpstr>PowerPoint 프레젠테이션</vt:lpstr>
      <vt:lpstr>실습 #13-04 거북이가 구역에 들어가면 알려주기</vt:lpstr>
      <vt:lpstr>PowerPoint 프레젠테이션</vt:lpstr>
      <vt:lpstr>PowerPoint 프레젠테이션</vt:lpstr>
      <vt:lpstr>실습 #13-04 거북이가 구역에 들어가면 알려주기</vt:lpstr>
      <vt:lpstr>실습 #13-04 거북이가 구역에 들어가면 알려주기</vt:lpstr>
      <vt:lpstr>실습 #13-04 거북이가 구역에 들어가면 알려주기</vt:lpstr>
      <vt:lpstr>PowerPoint 프레젠테이션</vt:lpstr>
      <vt:lpstr>PowerPoint 프레젠테이션</vt:lpstr>
      <vt:lpstr>PowerPoint 프레젠테이션</vt:lpstr>
      <vt:lpstr>PowerPoint 프레젠테이션</vt:lpstr>
      <vt:lpstr>파이썬으로 wav 파일 사운드 재생</vt:lpstr>
      <vt:lpstr>파이썬으로 wav 파일 사운드 재생</vt:lpstr>
      <vt:lpstr>파이썬으로 wav 파일 사운드 재생</vt:lpstr>
      <vt:lpstr>실습 #13-05 구역에 들어가면 알려주기</vt:lpstr>
      <vt:lpstr>실습 #13-05 거북이가 구역에 들어가면 알려주기</vt:lpstr>
      <vt:lpstr>실습 #13-05 거북이가 구역에 들어가면 알려주기</vt:lpstr>
      <vt:lpstr>PowerPoint 프레젠테이션</vt:lpstr>
      <vt:lpstr>PowerPoint 프레젠테이션</vt:lpstr>
      <vt:lpstr>PowerPoint 프레젠테이션</vt:lpstr>
      <vt:lpstr>PowerPoint 프레젠테이션</vt:lpstr>
      <vt:lpstr>리스트 (List)</vt:lpstr>
      <vt:lpstr>리스트 (List)</vt:lpstr>
      <vt:lpstr>리스트 (List)</vt:lpstr>
      <vt:lpstr>리스트 (List)</vt:lpstr>
      <vt:lpstr>리스트 (List)</vt:lpstr>
      <vt:lpstr>리스트 (List)</vt:lpstr>
      <vt:lpstr>리스트 (List)</vt:lpstr>
      <vt:lpstr>리스트 (List)</vt:lpstr>
      <vt:lpstr>PowerPoint 프레젠테이션</vt:lpstr>
      <vt:lpstr>PowerPoint 프레젠테이션</vt:lpstr>
      <vt:lpstr>실습 #13-06 거북이가 구역에 들어가면 알려주기</vt:lpstr>
      <vt:lpstr>실습 #13-06 거북이가 구역에 들어가면 알려주기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for 반복문과 리스트</vt:lpstr>
      <vt:lpstr>for 반복문과 리스트</vt:lpstr>
      <vt:lpstr>PowerPoint 프레젠테이션</vt:lpstr>
      <vt:lpstr>PowerPoint 프레젠테이션</vt:lpstr>
      <vt:lpstr>리스트 (List)</vt:lpstr>
      <vt:lpstr>리스트 (List)</vt:lpstr>
      <vt:lpstr>리스트 (List)</vt:lpstr>
      <vt:lpstr>리스트 (List)</vt:lpstr>
      <vt:lpstr>리스트 (List)</vt:lpstr>
      <vt:lpstr>리스트 (List)</vt:lpstr>
      <vt:lpstr>리스트 (List)</vt:lpstr>
      <vt:lpstr>리스트 (List)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II</dc:title>
  <dc:creator>Yongjoo Cho</dc:creator>
  <cp:lastModifiedBy>Windows User</cp:lastModifiedBy>
  <cp:revision>1845</cp:revision>
  <dcterms:created xsi:type="dcterms:W3CDTF">2016-06-18T02:05:47Z</dcterms:created>
  <dcterms:modified xsi:type="dcterms:W3CDTF">2017-06-04T14:08:05Z</dcterms:modified>
</cp:coreProperties>
</file>