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1996E77-F0D5-4898-A820-A9111BDC864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3903F6-0547-4D54-9BD8-0E99A3EA051C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54AA7E5-35F3-4D19-A6E6-651F03E89C69}">
      <dgm:prSet phldrT="[Text]"/>
      <dgm:spPr/>
      <dgm:t>
        <a:bodyPr/>
        <a:lstStyle/>
        <a:p>
          <a:r>
            <a:rPr lang="en-US"/>
            <a:t>Create a form to take the user name and address</a:t>
          </a:r>
        </a:p>
      </dgm:t>
    </dgm:pt>
    <dgm:pt modelId="{E3C8CF78-DA18-4E1B-8317-E945A5BA35B1}" type="parTrans" cxnId="{257EE2AC-479C-4F05-AF47-0E34FAD15611}">
      <dgm:prSet/>
      <dgm:spPr/>
      <dgm:t>
        <a:bodyPr/>
        <a:lstStyle/>
        <a:p>
          <a:endParaRPr lang="en-US"/>
        </a:p>
      </dgm:t>
    </dgm:pt>
    <dgm:pt modelId="{A8628433-C1F6-413D-B33A-455A2E9677EB}" type="sibTrans" cxnId="{257EE2AC-479C-4F05-AF47-0E34FAD15611}">
      <dgm:prSet/>
      <dgm:spPr/>
      <dgm:t>
        <a:bodyPr/>
        <a:lstStyle/>
        <a:p>
          <a:endParaRPr lang="en-US"/>
        </a:p>
      </dgm:t>
    </dgm:pt>
    <dgm:pt modelId="{952A6FAC-2490-4742-9E7C-F5D7D433E889}">
      <dgm:prSet phldrT="[Text]"/>
      <dgm:spPr/>
      <dgm:t>
        <a:bodyPr/>
        <a:lstStyle/>
        <a:p>
          <a:r>
            <a:rPr lang="en-US"/>
            <a:t>Add a POST request to your Flask app and access the submitted values	</a:t>
          </a:r>
        </a:p>
      </dgm:t>
    </dgm:pt>
    <dgm:pt modelId="{31BABE49-D2C4-4036-A3C6-A3451D11DEEA}" type="parTrans" cxnId="{42182318-CFE5-412D-8CDC-7A2252CF3782}">
      <dgm:prSet/>
      <dgm:spPr/>
      <dgm:t>
        <a:bodyPr/>
        <a:lstStyle/>
        <a:p>
          <a:endParaRPr lang="en-US"/>
        </a:p>
      </dgm:t>
    </dgm:pt>
    <dgm:pt modelId="{A9C21879-D369-4158-99DB-58688F74AE26}" type="sibTrans" cxnId="{42182318-CFE5-412D-8CDC-7A2252CF3782}">
      <dgm:prSet/>
      <dgm:spPr/>
      <dgm:t>
        <a:bodyPr/>
        <a:lstStyle/>
        <a:p>
          <a:endParaRPr lang="en-US"/>
        </a:p>
      </dgm:t>
    </dgm:pt>
    <dgm:pt modelId="{61485A80-0297-44F2-83F7-4896349D10DD}">
      <dgm:prSet phldrT="[Text]"/>
      <dgm:spPr/>
      <dgm:t>
        <a:bodyPr/>
        <a:lstStyle/>
        <a:p>
          <a:r>
            <a:rPr lang="en-US" dirty="0"/>
            <a:t>Use the request library to trigger an e-mail send to that user, set your own email as the sender</a:t>
          </a:r>
        </a:p>
      </dgm:t>
    </dgm:pt>
    <dgm:pt modelId="{E693AEBA-F352-46A5-9E4D-AF718AAAD8F3}" type="parTrans" cxnId="{220D3D84-C082-4866-B8EE-D04571EF5EBC}">
      <dgm:prSet/>
      <dgm:spPr/>
      <dgm:t>
        <a:bodyPr/>
        <a:lstStyle/>
        <a:p>
          <a:endParaRPr lang="en-US"/>
        </a:p>
      </dgm:t>
    </dgm:pt>
    <dgm:pt modelId="{EF035823-8CD1-492C-9928-2284BBDB7999}" type="sibTrans" cxnId="{220D3D84-C082-4866-B8EE-D04571EF5EBC}">
      <dgm:prSet/>
      <dgm:spPr/>
      <dgm:t>
        <a:bodyPr/>
        <a:lstStyle/>
        <a:p>
          <a:endParaRPr lang="en-US"/>
        </a:p>
      </dgm:t>
    </dgm:pt>
    <dgm:pt modelId="{6810F174-AC76-4BC2-9D7F-EBBB7FF7731D}" type="pres">
      <dgm:prSet presAssocID="{223903F6-0547-4D54-9BD8-0E99A3EA051C}" presName="outerComposite" presStyleCnt="0">
        <dgm:presLayoutVars>
          <dgm:chMax val="5"/>
          <dgm:dir/>
          <dgm:resizeHandles val="exact"/>
        </dgm:presLayoutVars>
      </dgm:prSet>
      <dgm:spPr/>
    </dgm:pt>
    <dgm:pt modelId="{7AA6E33D-B473-4ADF-8C32-E375330C8CE6}" type="pres">
      <dgm:prSet presAssocID="{223903F6-0547-4D54-9BD8-0E99A3EA051C}" presName="dummyMaxCanvas" presStyleCnt="0">
        <dgm:presLayoutVars/>
      </dgm:prSet>
      <dgm:spPr/>
    </dgm:pt>
    <dgm:pt modelId="{2070A41C-D8CA-460B-9011-2A6DA3E6E573}" type="pres">
      <dgm:prSet presAssocID="{223903F6-0547-4D54-9BD8-0E99A3EA051C}" presName="ThreeNodes_1" presStyleLbl="node1" presStyleIdx="0" presStyleCnt="3">
        <dgm:presLayoutVars>
          <dgm:bulletEnabled val="1"/>
        </dgm:presLayoutVars>
      </dgm:prSet>
      <dgm:spPr/>
    </dgm:pt>
    <dgm:pt modelId="{612A95E0-2D8C-42D6-8C68-AF9EFF20212F}" type="pres">
      <dgm:prSet presAssocID="{223903F6-0547-4D54-9BD8-0E99A3EA051C}" presName="ThreeNodes_2" presStyleLbl="node1" presStyleIdx="1" presStyleCnt="3">
        <dgm:presLayoutVars>
          <dgm:bulletEnabled val="1"/>
        </dgm:presLayoutVars>
      </dgm:prSet>
      <dgm:spPr/>
    </dgm:pt>
    <dgm:pt modelId="{9800044C-19F7-4AB6-BA06-0FD7843E0DAA}" type="pres">
      <dgm:prSet presAssocID="{223903F6-0547-4D54-9BD8-0E99A3EA051C}" presName="ThreeNodes_3" presStyleLbl="node1" presStyleIdx="2" presStyleCnt="3">
        <dgm:presLayoutVars>
          <dgm:bulletEnabled val="1"/>
        </dgm:presLayoutVars>
      </dgm:prSet>
      <dgm:spPr/>
    </dgm:pt>
    <dgm:pt modelId="{E7A0A75D-51EF-4D67-8633-F5F4A2ABC782}" type="pres">
      <dgm:prSet presAssocID="{223903F6-0547-4D54-9BD8-0E99A3EA051C}" presName="ThreeConn_1-2" presStyleLbl="fgAccFollowNode1" presStyleIdx="0" presStyleCnt="2">
        <dgm:presLayoutVars>
          <dgm:bulletEnabled val="1"/>
        </dgm:presLayoutVars>
      </dgm:prSet>
      <dgm:spPr/>
    </dgm:pt>
    <dgm:pt modelId="{542EB9DE-495A-456E-9CD1-F667BDEC28D7}" type="pres">
      <dgm:prSet presAssocID="{223903F6-0547-4D54-9BD8-0E99A3EA051C}" presName="ThreeConn_2-3" presStyleLbl="fgAccFollowNode1" presStyleIdx="1" presStyleCnt="2">
        <dgm:presLayoutVars>
          <dgm:bulletEnabled val="1"/>
        </dgm:presLayoutVars>
      </dgm:prSet>
      <dgm:spPr/>
    </dgm:pt>
    <dgm:pt modelId="{D984E4B8-2FCF-4A9F-AC05-F3016E071AFF}" type="pres">
      <dgm:prSet presAssocID="{223903F6-0547-4D54-9BD8-0E99A3EA051C}" presName="ThreeNodes_1_text" presStyleLbl="node1" presStyleIdx="2" presStyleCnt="3">
        <dgm:presLayoutVars>
          <dgm:bulletEnabled val="1"/>
        </dgm:presLayoutVars>
      </dgm:prSet>
      <dgm:spPr/>
    </dgm:pt>
    <dgm:pt modelId="{BB011547-3085-42E4-A499-F2427B92ECB7}" type="pres">
      <dgm:prSet presAssocID="{223903F6-0547-4D54-9BD8-0E99A3EA051C}" presName="ThreeNodes_2_text" presStyleLbl="node1" presStyleIdx="2" presStyleCnt="3">
        <dgm:presLayoutVars>
          <dgm:bulletEnabled val="1"/>
        </dgm:presLayoutVars>
      </dgm:prSet>
      <dgm:spPr/>
    </dgm:pt>
    <dgm:pt modelId="{3CEFB8B6-E030-4FA2-BABA-FC0366DFD183}" type="pres">
      <dgm:prSet presAssocID="{223903F6-0547-4D54-9BD8-0E99A3EA051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20D3D84-C082-4866-B8EE-D04571EF5EBC}" srcId="{223903F6-0547-4D54-9BD8-0E99A3EA051C}" destId="{61485A80-0297-44F2-83F7-4896349D10DD}" srcOrd="2" destOrd="0" parTransId="{E693AEBA-F352-46A5-9E4D-AF718AAAD8F3}" sibTransId="{EF035823-8CD1-492C-9928-2284BBDB7999}"/>
    <dgm:cxn modelId="{46506972-D3B6-41BD-A722-10F45CB587A1}" type="presOf" srcId="{61485A80-0297-44F2-83F7-4896349D10DD}" destId="{9800044C-19F7-4AB6-BA06-0FD7843E0DAA}" srcOrd="0" destOrd="0" presId="urn:microsoft.com/office/officeart/2005/8/layout/vProcess5"/>
    <dgm:cxn modelId="{257EE2AC-479C-4F05-AF47-0E34FAD15611}" srcId="{223903F6-0547-4D54-9BD8-0E99A3EA051C}" destId="{554AA7E5-35F3-4D19-A6E6-651F03E89C69}" srcOrd="0" destOrd="0" parTransId="{E3C8CF78-DA18-4E1B-8317-E945A5BA35B1}" sibTransId="{A8628433-C1F6-413D-B33A-455A2E9677EB}"/>
    <dgm:cxn modelId="{52C8DB8B-FBBB-4EAD-94F2-62D7CC9ADDED}" type="presOf" srcId="{223903F6-0547-4D54-9BD8-0E99A3EA051C}" destId="{6810F174-AC76-4BC2-9D7F-EBBB7FF7731D}" srcOrd="0" destOrd="0" presId="urn:microsoft.com/office/officeart/2005/8/layout/vProcess5"/>
    <dgm:cxn modelId="{95C5807B-98BD-4BAF-889B-A27A1DDE4946}" type="presOf" srcId="{A9C21879-D369-4158-99DB-58688F74AE26}" destId="{542EB9DE-495A-456E-9CD1-F667BDEC28D7}" srcOrd="0" destOrd="0" presId="urn:microsoft.com/office/officeart/2005/8/layout/vProcess5"/>
    <dgm:cxn modelId="{9D3FB108-F02F-4256-8803-FB123DA3A1B5}" type="presOf" srcId="{A8628433-C1F6-413D-B33A-455A2E9677EB}" destId="{E7A0A75D-51EF-4D67-8633-F5F4A2ABC782}" srcOrd="0" destOrd="0" presId="urn:microsoft.com/office/officeart/2005/8/layout/vProcess5"/>
    <dgm:cxn modelId="{380294CC-FE19-4507-B82D-0E5D166B5A1B}" type="presOf" srcId="{952A6FAC-2490-4742-9E7C-F5D7D433E889}" destId="{612A95E0-2D8C-42D6-8C68-AF9EFF20212F}" srcOrd="0" destOrd="0" presId="urn:microsoft.com/office/officeart/2005/8/layout/vProcess5"/>
    <dgm:cxn modelId="{4B5EAAA4-286C-4B91-9E52-393828CDC78D}" type="presOf" srcId="{61485A80-0297-44F2-83F7-4896349D10DD}" destId="{3CEFB8B6-E030-4FA2-BABA-FC0366DFD183}" srcOrd="1" destOrd="0" presId="urn:microsoft.com/office/officeart/2005/8/layout/vProcess5"/>
    <dgm:cxn modelId="{4B335C8A-506C-4ED9-8804-EE6333DF898C}" type="presOf" srcId="{952A6FAC-2490-4742-9E7C-F5D7D433E889}" destId="{BB011547-3085-42E4-A499-F2427B92ECB7}" srcOrd="1" destOrd="0" presId="urn:microsoft.com/office/officeart/2005/8/layout/vProcess5"/>
    <dgm:cxn modelId="{3255EBB2-20A5-40F2-B462-169FA386EA5E}" type="presOf" srcId="{554AA7E5-35F3-4D19-A6E6-651F03E89C69}" destId="{D984E4B8-2FCF-4A9F-AC05-F3016E071AFF}" srcOrd="1" destOrd="0" presId="urn:microsoft.com/office/officeart/2005/8/layout/vProcess5"/>
    <dgm:cxn modelId="{42182318-CFE5-412D-8CDC-7A2252CF3782}" srcId="{223903F6-0547-4D54-9BD8-0E99A3EA051C}" destId="{952A6FAC-2490-4742-9E7C-F5D7D433E889}" srcOrd="1" destOrd="0" parTransId="{31BABE49-D2C4-4036-A3C6-A3451D11DEEA}" sibTransId="{A9C21879-D369-4158-99DB-58688F74AE26}"/>
    <dgm:cxn modelId="{43928DE7-0610-4BC7-82A4-46F02D8FBA5A}" type="presOf" srcId="{554AA7E5-35F3-4D19-A6E6-651F03E89C69}" destId="{2070A41C-D8CA-460B-9011-2A6DA3E6E573}" srcOrd="0" destOrd="0" presId="urn:microsoft.com/office/officeart/2005/8/layout/vProcess5"/>
    <dgm:cxn modelId="{0829CE83-EF51-4D7E-B6A2-AEA5E37360CF}" type="presParOf" srcId="{6810F174-AC76-4BC2-9D7F-EBBB7FF7731D}" destId="{7AA6E33D-B473-4ADF-8C32-E375330C8CE6}" srcOrd="0" destOrd="0" presId="urn:microsoft.com/office/officeart/2005/8/layout/vProcess5"/>
    <dgm:cxn modelId="{10E95674-30D9-4A68-A5E0-BCFBB06AFCE0}" type="presParOf" srcId="{6810F174-AC76-4BC2-9D7F-EBBB7FF7731D}" destId="{2070A41C-D8CA-460B-9011-2A6DA3E6E573}" srcOrd="1" destOrd="0" presId="urn:microsoft.com/office/officeart/2005/8/layout/vProcess5"/>
    <dgm:cxn modelId="{1351542E-4A5C-4BF7-8A60-7643EB8CC5E3}" type="presParOf" srcId="{6810F174-AC76-4BC2-9D7F-EBBB7FF7731D}" destId="{612A95E0-2D8C-42D6-8C68-AF9EFF20212F}" srcOrd="2" destOrd="0" presId="urn:microsoft.com/office/officeart/2005/8/layout/vProcess5"/>
    <dgm:cxn modelId="{5D362EE8-8A6E-4328-A122-9D641EF0D2DF}" type="presParOf" srcId="{6810F174-AC76-4BC2-9D7F-EBBB7FF7731D}" destId="{9800044C-19F7-4AB6-BA06-0FD7843E0DAA}" srcOrd="3" destOrd="0" presId="urn:microsoft.com/office/officeart/2005/8/layout/vProcess5"/>
    <dgm:cxn modelId="{F015C47F-F3D7-4972-8944-D8C803E888C9}" type="presParOf" srcId="{6810F174-AC76-4BC2-9D7F-EBBB7FF7731D}" destId="{E7A0A75D-51EF-4D67-8633-F5F4A2ABC782}" srcOrd="4" destOrd="0" presId="urn:microsoft.com/office/officeart/2005/8/layout/vProcess5"/>
    <dgm:cxn modelId="{50396CBF-0C8B-47BC-89D5-237FD9447490}" type="presParOf" srcId="{6810F174-AC76-4BC2-9D7F-EBBB7FF7731D}" destId="{542EB9DE-495A-456E-9CD1-F667BDEC28D7}" srcOrd="5" destOrd="0" presId="urn:microsoft.com/office/officeart/2005/8/layout/vProcess5"/>
    <dgm:cxn modelId="{1913CBFD-F20C-470F-84A9-F16444DA4463}" type="presParOf" srcId="{6810F174-AC76-4BC2-9D7F-EBBB7FF7731D}" destId="{D984E4B8-2FCF-4A9F-AC05-F3016E071AFF}" srcOrd="6" destOrd="0" presId="urn:microsoft.com/office/officeart/2005/8/layout/vProcess5"/>
    <dgm:cxn modelId="{4E11EE16-1F83-4271-BA2C-473C581E0B72}" type="presParOf" srcId="{6810F174-AC76-4BC2-9D7F-EBBB7FF7731D}" destId="{BB011547-3085-42E4-A499-F2427B92ECB7}" srcOrd="7" destOrd="0" presId="urn:microsoft.com/office/officeart/2005/8/layout/vProcess5"/>
    <dgm:cxn modelId="{1B3ADF50-F114-44FB-8435-10E5611B6E16}" type="presParOf" srcId="{6810F174-AC76-4BC2-9D7F-EBBB7FF7731D}" destId="{3CEFB8B6-E030-4FA2-BABA-FC0366DFD18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0A41C-D8CA-460B-9011-2A6DA3E6E573}">
      <dsp:nvSpPr>
        <dsp:cNvPr id="0" name=""/>
        <dsp:cNvSpPr/>
      </dsp:nvSpPr>
      <dsp:spPr>
        <a:xfrm>
          <a:off x="0" y="0"/>
          <a:ext cx="6286672" cy="9785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a form to take the user name and address</a:t>
          </a:r>
        </a:p>
      </dsp:txBody>
      <dsp:txXfrm>
        <a:off x="28662" y="28662"/>
        <a:ext cx="5230696" cy="921266"/>
      </dsp:txXfrm>
    </dsp:sp>
    <dsp:sp modelId="{612A95E0-2D8C-42D6-8C68-AF9EFF20212F}">
      <dsp:nvSpPr>
        <dsp:cNvPr id="0" name=""/>
        <dsp:cNvSpPr/>
      </dsp:nvSpPr>
      <dsp:spPr>
        <a:xfrm>
          <a:off x="554706" y="1141688"/>
          <a:ext cx="6286672" cy="978590"/>
        </a:xfrm>
        <a:prstGeom prst="roundRect">
          <a:avLst>
            <a:gd name="adj" fmla="val 10000"/>
          </a:avLst>
        </a:prstGeom>
        <a:solidFill>
          <a:schemeClr val="accent4">
            <a:hueOff val="-1188603"/>
            <a:satOff val="21780"/>
            <a:lumOff val="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a POST request to your Flask app and access the submitted values	</a:t>
          </a:r>
        </a:p>
      </dsp:txBody>
      <dsp:txXfrm>
        <a:off x="583368" y="1170350"/>
        <a:ext cx="5038558" cy="921266"/>
      </dsp:txXfrm>
    </dsp:sp>
    <dsp:sp modelId="{9800044C-19F7-4AB6-BA06-0FD7843E0DAA}">
      <dsp:nvSpPr>
        <dsp:cNvPr id="0" name=""/>
        <dsp:cNvSpPr/>
      </dsp:nvSpPr>
      <dsp:spPr>
        <a:xfrm>
          <a:off x="1109412" y="2283377"/>
          <a:ext cx="6286672" cy="978590"/>
        </a:xfrm>
        <a:prstGeom prst="roundRect">
          <a:avLst>
            <a:gd name="adj" fmla="val 10000"/>
          </a:avLst>
        </a:prstGeom>
        <a:solidFill>
          <a:schemeClr val="accent4">
            <a:hueOff val="-2377205"/>
            <a:satOff val="43560"/>
            <a:lumOff val="54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 the request library to trigger an e-mail send to that user, set your own email as the sender</a:t>
          </a:r>
        </a:p>
      </dsp:txBody>
      <dsp:txXfrm>
        <a:off x="1138074" y="2312039"/>
        <a:ext cx="5038558" cy="921266"/>
      </dsp:txXfrm>
    </dsp:sp>
    <dsp:sp modelId="{E7A0A75D-51EF-4D67-8633-F5F4A2ABC782}">
      <dsp:nvSpPr>
        <dsp:cNvPr id="0" name=""/>
        <dsp:cNvSpPr/>
      </dsp:nvSpPr>
      <dsp:spPr>
        <a:xfrm>
          <a:off x="5650588" y="742097"/>
          <a:ext cx="636083" cy="63608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793707" y="742097"/>
        <a:ext cx="349845" cy="478652"/>
      </dsp:txXfrm>
    </dsp:sp>
    <dsp:sp modelId="{542EB9DE-495A-456E-9CD1-F667BDEC28D7}">
      <dsp:nvSpPr>
        <dsp:cNvPr id="0" name=""/>
        <dsp:cNvSpPr/>
      </dsp:nvSpPr>
      <dsp:spPr>
        <a:xfrm>
          <a:off x="6205294" y="1877262"/>
          <a:ext cx="636083" cy="63608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1770437"/>
            <a:satOff val="45949"/>
            <a:lumOff val="291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770437"/>
              <a:satOff val="45949"/>
              <a:lumOff val="29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348413" y="1877262"/>
        <a:ext cx="349845" cy="478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2AD38-B67D-4C69-B513-F740A2BBE1BA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FED7D-F943-41CF-9E0D-071E49F29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306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3430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0799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842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77999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2240494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864" y="119621"/>
            <a:ext cx="2370940" cy="5791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Shape 28"/>
          <p:cNvCxnSpPr/>
          <p:nvPr/>
        </p:nvCxnSpPr>
        <p:spPr>
          <a:xfrm>
            <a:off x="0" y="846662"/>
            <a:ext cx="12203999" cy="0"/>
          </a:xfrm>
          <a:prstGeom prst="straightConnector1">
            <a:avLst/>
          </a:prstGeom>
          <a:noFill/>
          <a:ln w="9525" cap="flat" cmpd="sng">
            <a:solidFill>
              <a:srgbClr val="C7213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umentation.mailgun.com/api-sending.html#send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weathermap.org/curre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ulk.openweathermap.org/sample/city.list.json.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ples.openweathermap.org/data/2.5/weather?q=London,uk&amp;appid=b1b15e88fa797225412429c1c50c122a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phy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witter.com/inde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youtu.be/s7wmiS2mSX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gun.com/signu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umentation.mailgun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allard/CodeFirst-Python_material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1524000" y="2799605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5550" b="0" i="0" u="none" strike="noStrike" cap="none" dirty="0">
                <a:solidFill>
                  <a:schemeClr val="accent4"/>
                </a:solidFill>
                <a:sym typeface="Calibri"/>
              </a:rPr>
              <a:t>Session 4</a:t>
            </a:r>
            <a:endParaRPr lang="en-US" sz="5550" dirty="0">
              <a:solidFill>
                <a:schemeClr val="accent4"/>
              </a:solidFill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5550" dirty="0">
                <a:solidFill>
                  <a:schemeClr val="accent4"/>
                </a:solidFill>
              </a:rPr>
              <a:t>Using external API’s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2863" y="870917"/>
            <a:ext cx="6106274" cy="14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65EB8"/>
                </a:solidFill>
              </a:rPr>
              <a:t>A few more things!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 Go to </a:t>
            </a:r>
            <a:r>
              <a:rPr lang="en-GB" dirty="0">
                <a:hlinkClick r:id="rId2"/>
              </a:rPr>
              <a:t>https://documentation.mailgun.com/api-sending.html#sending</a:t>
            </a:r>
            <a:r>
              <a:rPr lang="en-GB" dirty="0"/>
              <a:t> </a:t>
            </a:r>
            <a:endParaRPr lang="en-US" dirty="0"/>
          </a:p>
          <a:p>
            <a:pPr marL="177800" indent="0">
              <a:buNone/>
            </a:pPr>
            <a:endParaRPr lang="en-GB" dirty="0">
              <a:solidFill>
                <a:srgbClr val="000000"/>
              </a:solidFill>
            </a:endParaRPr>
          </a:p>
          <a:p>
            <a:r>
              <a:rPr lang="en-GB" dirty="0"/>
              <a:t> Can you figure out how to:</a:t>
            </a:r>
          </a:p>
          <a:p>
            <a:pPr lvl="1"/>
            <a:r>
              <a:rPr lang="en-GB" dirty="0"/>
              <a:t> Send email with HTML content?</a:t>
            </a:r>
          </a:p>
          <a:p>
            <a:pPr lvl="1"/>
            <a:r>
              <a:rPr lang="en-GB" dirty="0"/>
              <a:t> Attach files?</a:t>
            </a:r>
          </a:p>
          <a:p>
            <a:pPr lvl="1"/>
            <a:r>
              <a:rPr lang="en-GB" dirty="0"/>
              <a:t> Send the email at a specific time (queue)?</a:t>
            </a:r>
          </a:p>
          <a:p>
            <a:pPr lvl="1"/>
            <a:endParaRPr lang="en-GB" dirty="0"/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marL="6096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280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65EB8"/>
                </a:solidFill>
              </a:rPr>
              <a:t>Hands on time </a:t>
            </a:r>
            <a:endParaRPr lang="en-GB">
              <a:solidFill>
                <a:srgbClr val="666699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48589"/>
            <a:ext cx="10515599" cy="4843243"/>
          </a:xfrm>
        </p:spPr>
        <p:txBody>
          <a:bodyPr/>
          <a:lstStyle/>
          <a:p>
            <a:r>
              <a:rPr lang="en-GB"/>
              <a:t> Integrate the previous code in the context of your Flask app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0413188"/>
              </p:ext>
            </p:extLst>
          </p:nvPr>
        </p:nvGraphicFramePr>
        <p:xfrm>
          <a:off x="2032000" y="2876365"/>
          <a:ext cx="7396085" cy="3261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876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665EB8"/>
                </a:solidFill>
              </a:rPr>
              <a:t>Using API's to request data</a:t>
            </a:r>
            <a:r>
              <a:rPr lang="en-US">
                <a:solidFill>
                  <a:srgbClr val="A39ED4"/>
                </a:solidFill>
              </a:rPr>
              <a:t>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en-US"/>
              <a:t>We will be using the </a:t>
            </a:r>
            <a:r>
              <a:rPr lang="en-US" err="1"/>
              <a:t>OpenWeatherMap</a:t>
            </a:r>
            <a:r>
              <a:rPr lang="en-US"/>
              <a:t>:</a:t>
            </a:r>
          </a:p>
          <a:p>
            <a:pPr marL="177800" indent="0">
              <a:buNone/>
            </a:pPr>
            <a:endParaRPr lang="en-US">
              <a:solidFill>
                <a:srgbClr val="000000"/>
              </a:solidFill>
            </a:endParaRPr>
          </a:p>
          <a:p>
            <a:pPr marL="177800" indent="0">
              <a:buNone/>
            </a:pPr>
            <a:r>
              <a:rPr lang="en-US">
                <a:solidFill>
                  <a:schemeClr val="tx1"/>
                </a:solidFill>
                <a:hlinkClick r:id="rId3"/>
              </a:rPr>
              <a:t>http://openweathermap.org/current</a:t>
            </a:r>
          </a:p>
          <a:p>
            <a:pPr marL="17780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177800" indent="0">
              <a:buNone/>
            </a:pPr>
            <a:r>
              <a:rPr lang="en-US">
                <a:solidFill>
                  <a:schemeClr val="tx1"/>
                </a:solidFill>
              </a:rPr>
              <a:t>You need to create an API key so that you can access the data, for this lesson you can use mine</a:t>
            </a:r>
          </a:p>
          <a:p>
            <a:pPr marL="17780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177800" indent="0">
              <a:buNone/>
            </a:pPr>
            <a:r>
              <a:rPr lang="en-US">
                <a:solidFill>
                  <a:srgbClr val="762EB1"/>
                </a:solidFill>
              </a:rPr>
              <a:t>"84600bca7507293656495e8972aec659"</a:t>
            </a:r>
          </a:p>
        </p:txBody>
      </p:sp>
    </p:spTree>
    <p:extLst>
      <p:ext uri="{BB962C8B-B14F-4D97-AF65-F5344CB8AC3E}">
        <p14:creationId xmlns:p14="http://schemas.microsoft.com/office/powerpoint/2010/main" val="1874809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665EB8"/>
                </a:solidFill>
              </a:rPr>
              <a:t>Requesting data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 The basic elements you need:</a:t>
            </a:r>
            <a:endParaRPr lang="en-US">
              <a:solidFill>
                <a:srgbClr val="000000"/>
              </a:solidFill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 API ID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 City you want the data for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 The requests library </a:t>
            </a:r>
          </a:p>
          <a:p>
            <a:pPr marL="609600" lvl="1" indent="0">
              <a:buNone/>
            </a:pPr>
            <a:endParaRPr lang="en-US">
              <a:solidFill>
                <a:srgbClr val="000000"/>
              </a:solidFill>
            </a:endParaRPr>
          </a:p>
          <a:p>
            <a:pPr marL="609600" lvl="1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609600" lvl="1" indent="0">
              <a:buNone/>
            </a:pP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  <a:p>
            <a:pPr marL="609600" lvl="1" indent="0"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7771" y="4210823"/>
            <a:ext cx="11471818" cy="228009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A5A5"/>
                </a:solidFill>
                <a:effectLst/>
                <a:latin typeface="Lucida Console" panose="020B0609040504020204" pitchFamily="49" charset="0"/>
              </a:rPr>
              <a:t># our variables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A5A5A5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api_id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= "84600bca7507293656495e8972aec659"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city_id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= "London"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A5A5"/>
                </a:solidFill>
                <a:effectLst/>
                <a:latin typeface="Lucida Console" panose="020B0609040504020204" pitchFamily="49" charset="0"/>
              </a:rPr>
              <a:t> # Search for your city ID here: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A5A5"/>
                </a:solidFill>
                <a:effectLst/>
                <a:latin typeface="Lucida Console" panose="020B0609040504020204" pitchFamily="49" charset="0"/>
                <a:hlinkClick r:id="rId3"/>
              </a:rPr>
              <a:t>http://bulk.openweathermap.org/sample/city.list.json.g</a:t>
            </a:r>
            <a:endParaRPr lang="en-US" altLang="en-US" sz="1800">
              <a:solidFill>
                <a:srgbClr val="A5A5A5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mode =  "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json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" 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A5A5"/>
                </a:solidFill>
                <a:effectLst/>
                <a:latin typeface="Lucida Console" panose="020B0609040504020204" pitchFamily="49" charset="0"/>
              </a:rPr>
              <a:t>#html,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A5A5A5"/>
                </a:solidFill>
                <a:effectLst/>
                <a:latin typeface="Lucida Console" panose="020B0609040504020204" pitchFamily="49" charset="0"/>
              </a:rPr>
              <a:t>json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A5A5"/>
                </a:solidFill>
                <a:effectLst/>
                <a:latin typeface="Lucida Console" panose="020B0609040504020204" pitchFamily="49" charset="0"/>
              </a:rPr>
              <a:t>, xml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unit = 'metric' 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5A5A5"/>
                </a:solidFill>
                <a:effectLst/>
                <a:latin typeface="Lucida Console" panose="020B0609040504020204" pitchFamily="49" charset="0"/>
              </a:rPr>
              <a:t># For Fahrenheit use imperial, for Celsius use metric, and the default is Kelvin.</a:t>
            </a:r>
          </a:p>
        </p:txBody>
      </p:sp>
    </p:spTree>
    <p:extLst>
      <p:ext uri="{BB962C8B-B14F-4D97-AF65-F5344CB8AC3E}">
        <p14:creationId xmlns:p14="http://schemas.microsoft.com/office/powerpoint/2010/main" val="1766223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6825"/>
            <a:ext cx="10515599" cy="1325562"/>
          </a:xfrm>
        </p:spPr>
        <p:txBody>
          <a:bodyPr/>
          <a:lstStyle/>
          <a:p>
            <a:r>
              <a:rPr lang="en-US"/>
              <a:t>Enter the following </a:t>
            </a:r>
            <a:r>
              <a:rPr lang="en-US" err="1"/>
              <a:t>url</a:t>
            </a:r>
            <a:r>
              <a:rPr lang="en-US"/>
              <a:t> in your web browser: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540342"/>
            <a:ext cx="10515600" cy="3050958"/>
          </a:xfrm>
        </p:spPr>
        <p:txBody>
          <a:bodyPr/>
          <a:lstStyle/>
          <a:p>
            <a:pPr marL="177800" indent="0">
              <a:buNone/>
            </a:pPr>
            <a:r>
              <a:rPr lang="en-US" dirty="0">
                <a:solidFill>
                  <a:srgbClr val="D26C22"/>
                </a:solidFill>
                <a:hlinkClick r:id="rId3"/>
              </a:rPr>
              <a:t>api.openweathermap.org/data/2.5/</a:t>
            </a:r>
            <a:r>
              <a:rPr lang="en-US" dirty="0" err="1">
                <a:solidFill>
                  <a:srgbClr val="D26C22"/>
                </a:solidFill>
                <a:hlinkClick r:id="rId3"/>
              </a:rPr>
              <a:t>weather?q</a:t>
            </a:r>
            <a:r>
              <a:rPr lang="en-US" dirty="0">
                <a:solidFill>
                  <a:srgbClr val="D26C22"/>
                </a:solidFill>
                <a:hlinkClick r:id="rId3"/>
              </a:rPr>
              <a:t>=London</a:t>
            </a:r>
          </a:p>
        </p:txBody>
      </p:sp>
    </p:spTree>
    <p:extLst>
      <p:ext uri="{BB962C8B-B14F-4D97-AF65-F5344CB8AC3E}">
        <p14:creationId xmlns:p14="http://schemas.microsoft.com/office/powerpoint/2010/main" val="1349586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665EB8"/>
                </a:solidFill>
              </a:rPr>
              <a:t>Hands on</a:t>
            </a:r>
            <a:r>
              <a:rPr lang="en-US"/>
              <a:t> 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 Obtain the weather for different cities using the script you developed</a:t>
            </a:r>
          </a:p>
          <a:p>
            <a:r>
              <a:rPr lang="en-US"/>
              <a:t> Use your knowledge to use The </a:t>
            </a:r>
            <a:r>
              <a:rPr lang="en-US" err="1"/>
              <a:t>Giphy</a:t>
            </a:r>
            <a:r>
              <a:rPr lang="en-US"/>
              <a:t> API ( </a:t>
            </a:r>
            <a:r>
              <a:rPr lang="en-US">
                <a:solidFill>
                  <a:schemeClr val="tx1"/>
                </a:solidFill>
                <a:hlinkClick r:id="rId3"/>
              </a:rPr>
              <a:t>https://api.giphy.com</a:t>
            </a:r>
            <a:r>
              <a:rPr lang="en-US">
                <a:solidFill>
                  <a:schemeClr val="tx1"/>
                </a:solidFill>
              </a:rPr>
              <a:t>) to get the first GIF returned from doing a search for a user's favorite animal </a:t>
            </a:r>
            <a:endParaRPr lang="en-US">
              <a:solidFill>
                <a:schemeClr val="tx1"/>
              </a:solidFill>
              <a:hlinkClick r:id="rId3"/>
            </a:endParaRPr>
          </a:p>
          <a:p>
            <a:pPr marL="177800" indent="0">
              <a:buNone/>
            </a:pPr>
            <a:endParaRPr lang="en-US">
              <a:solidFill>
                <a:schemeClr val="tx1"/>
              </a:solid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027402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4"/>
                </a:solidFill>
              </a:rPr>
              <a:t>Using Twitter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Create a twitter account (make sure to add your phone number)</a:t>
            </a:r>
          </a:p>
          <a:p>
            <a:r>
              <a:rPr lang="en-GB" dirty="0"/>
              <a:t> Now create a Twitter developer account at </a:t>
            </a:r>
            <a:r>
              <a:rPr lang="en-GB" dirty="0">
                <a:hlinkClick r:id="rId2"/>
              </a:rPr>
              <a:t>https://dev.twitter.com/index</a:t>
            </a:r>
            <a:r>
              <a:rPr lang="en-GB" dirty="0"/>
              <a:t> </a:t>
            </a:r>
          </a:p>
          <a:p>
            <a:r>
              <a:rPr lang="en-GB" dirty="0"/>
              <a:t>  Make sure you have </a:t>
            </a:r>
            <a:r>
              <a:rPr lang="en-GB" dirty="0" err="1"/>
              <a:t>Tweepy</a:t>
            </a:r>
            <a:r>
              <a:rPr lang="en-GB" dirty="0"/>
              <a:t>. Type the following in your terminal:</a:t>
            </a:r>
          </a:p>
          <a:p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04052" y="4416163"/>
            <a:ext cx="5724940" cy="3410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pip install </a:t>
            </a:r>
            <a:r>
              <a:rPr lang="en-US" altLang="en-US" sz="18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tweepy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51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4"/>
                </a:solidFill>
              </a:rPr>
              <a:t>Creating an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40494"/>
            <a:ext cx="3932583" cy="4351338"/>
          </a:xfrm>
        </p:spPr>
        <p:txBody>
          <a:bodyPr/>
          <a:lstStyle/>
          <a:p>
            <a:r>
              <a:rPr lang="en-GB" dirty="0"/>
              <a:t> Login to your Twitter developer account and click on My apps then on create a new app</a:t>
            </a:r>
          </a:p>
          <a:p>
            <a:r>
              <a:rPr lang="en-GB" dirty="0"/>
              <a:t> Once created make sure you have write and read permissions </a:t>
            </a:r>
          </a:p>
          <a:p>
            <a:r>
              <a:rPr lang="en-GB" dirty="0"/>
              <a:t> Create your access token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622" y="298324"/>
            <a:ext cx="6302908" cy="66120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94104" y="3846443"/>
            <a:ext cx="3859695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842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2887" b="20584"/>
          <a:stretch/>
        </p:blipFill>
        <p:spPr>
          <a:xfrm>
            <a:off x="2391742" y="337933"/>
            <a:ext cx="7195169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390" y="4197666"/>
            <a:ext cx="6161262" cy="204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1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4"/>
                </a:solidFill>
              </a:rPr>
              <a:t>Now let’s create our script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As in the </a:t>
            </a:r>
            <a:r>
              <a:rPr lang="en-GB" dirty="0" err="1"/>
              <a:t>Mailgun</a:t>
            </a:r>
            <a:r>
              <a:rPr lang="en-GB" dirty="0"/>
              <a:t> examples it might be useful to save your keys in a separate file  (e.g. twitter_keys.py)</a:t>
            </a:r>
          </a:p>
          <a:p>
            <a:endParaRPr lang="en-GB" dirty="0"/>
          </a:p>
          <a:p>
            <a:pPr marL="177800" indent="0">
              <a:buNone/>
            </a:pPr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33972" y="3830115"/>
            <a:ext cx="9157508" cy="117209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consumer_key</a:t>
            </a:r>
            <a:r>
              <a:rPr lang="en-US" altLang="en-US" sz="1800" dirty="0">
                <a:solidFill>
                  <a:srgbClr val="333333"/>
                </a:solidFill>
                <a:latin typeface="Lucida Console" panose="020B0609040504020204" pitchFamily="49" charset="0"/>
              </a:rPr>
              <a:t> =‘’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consumer_secret</a:t>
            </a:r>
            <a:r>
              <a:rPr lang="en-US" altLang="en-US" sz="1800" dirty="0">
                <a:solidFill>
                  <a:srgbClr val="333333"/>
                </a:solidFill>
                <a:latin typeface="Lucida Console" panose="020B0609040504020204" pitchFamily="49" charset="0"/>
              </a:rPr>
              <a:t> =‘’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access_token</a:t>
            </a:r>
            <a:r>
              <a:rPr lang="en-US" altLang="en-US" sz="1800" dirty="0">
                <a:solidFill>
                  <a:srgbClr val="333333"/>
                </a:solidFill>
                <a:latin typeface="Lucida Console" panose="020B0609040504020204" pitchFamily="49" charset="0"/>
              </a:rPr>
              <a:t> = ‘’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Access_token_sec</a:t>
            </a:r>
            <a:r>
              <a:rPr lang="en-US" altLang="en-US" sz="1800" dirty="0">
                <a:solidFill>
                  <a:srgbClr val="333333"/>
                </a:solidFill>
                <a:latin typeface="Lucida Console" panose="020B0609040504020204" pitchFamily="49" charset="0"/>
              </a:rPr>
              <a:t> =‘’</a:t>
            </a:r>
          </a:p>
        </p:txBody>
      </p:sp>
    </p:spTree>
    <p:extLst>
      <p:ext uri="{BB962C8B-B14F-4D97-AF65-F5344CB8AC3E}">
        <p14:creationId xmlns:p14="http://schemas.microsoft.com/office/powerpoint/2010/main" val="151479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38200" y="77999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rgbClr val="665EB8"/>
                </a:solidFill>
                <a:latin typeface="Calibri"/>
                <a:ea typeface="Calibri"/>
                <a:cs typeface="Calibri"/>
                <a:sym typeface="Calibri"/>
              </a:rPr>
              <a:t>Session Outline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38200" y="224049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What is an API?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What is </a:t>
            </a:r>
            <a:r>
              <a:rPr lang="en-US" dirty="0" err="1"/>
              <a:t>Mailgun</a:t>
            </a:r>
            <a:r>
              <a:rPr lang="en-US" dirty="0"/>
              <a:t>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Getting the grips of </a:t>
            </a:r>
            <a:r>
              <a:rPr lang="en-US" dirty="0" err="1"/>
              <a:t>Mailgun</a:t>
            </a:r>
            <a:endParaRPr lang="en-US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Getting data from API's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65EB8"/>
                </a:solidFill>
              </a:rPr>
              <a:t>What is an API?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905" y="1887567"/>
            <a:ext cx="5995737" cy="4609485"/>
          </a:xfrm>
        </p:spPr>
        <p:txBody>
          <a:bodyPr/>
          <a:lstStyle/>
          <a:p>
            <a:pPr marL="177800" indent="0">
              <a:buNone/>
            </a:pPr>
            <a:r>
              <a:rPr lang="en-GB">
                <a:solidFill>
                  <a:srgbClr val="3F3241"/>
                </a:solidFill>
              </a:rPr>
              <a:t>Application Programming Interfaces </a:t>
            </a:r>
          </a:p>
          <a:p>
            <a:pPr marL="177800" indent="0">
              <a:buNone/>
            </a:pPr>
            <a:endParaRPr lang="en-GB">
              <a:solidFill>
                <a:srgbClr val="7030A0"/>
              </a:solidFill>
            </a:endParaRPr>
          </a:p>
          <a:p>
            <a:pPr marL="177800" indent="0">
              <a:buNone/>
            </a:pPr>
            <a:r>
              <a:rPr lang="en-GB" b="1">
                <a:solidFill>
                  <a:srgbClr val="665EB8"/>
                </a:solidFill>
              </a:rPr>
              <a:t>But what do they do? </a:t>
            </a:r>
          </a:p>
          <a:p>
            <a:pPr marL="177800" indent="0">
              <a:buNone/>
            </a:pPr>
            <a:r>
              <a:rPr lang="en-GB">
                <a:solidFill>
                  <a:schemeClr val="tx1"/>
                </a:solidFill>
              </a:rPr>
              <a:t>They allow your product or service to talk to another product or service </a:t>
            </a:r>
          </a:p>
          <a:p>
            <a:pPr marL="177800" indent="0">
              <a:buNone/>
            </a:pPr>
            <a:endParaRPr lang="en-GB">
              <a:solidFill>
                <a:schemeClr val="tx1"/>
              </a:solidFill>
            </a:endParaRPr>
          </a:p>
          <a:p>
            <a:pPr marL="177800" indent="0">
              <a:buNone/>
            </a:pPr>
            <a:endParaRPr lang="en-GB">
              <a:solidFill>
                <a:schemeClr val="tx1"/>
              </a:solidFill>
            </a:endParaRPr>
          </a:p>
          <a:p>
            <a:pPr marL="177800" indent="0">
              <a:buNone/>
            </a:pPr>
            <a:r>
              <a:rPr lang="en-GB">
                <a:solidFill>
                  <a:schemeClr val="tx1"/>
                </a:solidFill>
                <a:hlinkClick r:id="rId2"/>
              </a:rPr>
              <a:t>https://youtu.be/s7wmiS2mSXY</a:t>
            </a:r>
            <a:r>
              <a:rPr lang="en-GB">
                <a:solidFill>
                  <a:schemeClr val="tx1"/>
                </a:solidFill>
              </a:rPr>
              <a:t> </a:t>
            </a:r>
          </a:p>
          <a:p>
            <a:pPr marL="177800" indent="0">
              <a:buNone/>
            </a:pPr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2" descr="http://www.rapidops.com/wp-content/uploads/2016/03/Final-API-Diagram-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843" y="825393"/>
            <a:ext cx="4984736" cy="593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79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solidFill>
                  <a:srgbClr val="665EB8"/>
                </a:solidFill>
              </a:rPr>
              <a:t>Mailgun</a:t>
            </a:r>
            <a:endParaRPr lang="en-GB">
              <a:solidFill>
                <a:srgbClr val="665EB8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It allows us to receive and track emails </a:t>
            </a:r>
          </a:p>
          <a:p>
            <a:r>
              <a:rPr lang="en-GB" dirty="0"/>
              <a:t> Enables us to send emails programmatically (10 K free emails per month)</a:t>
            </a:r>
          </a:p>
          <a:p>
            <a:pPr marL="177800" indent="0">
              <a:buNone/>
            </a:pPr>
            <a:endParaRPr lang="en-GB" dirty="0"/>
          </a:p>
          <a:p>
            <a:pPr marL="177800" indent="0">
              <a:buNone/>
            </a:pPr>
            <a:r>
              <a:rPr lang="en-GB" dirty="0">
                <a:solidFill>
                  <a:schemeClr val="accent4"/>
                </a:solidFill>
              </a:rPr>
              <a:t>How could it be used?</a:t>
            </a:r>
          </a:p>
          <a:p>
            <a:pPr marL="177800" indent="0">
              <a:buNone/>
            </a:pPr>
            <a:r>
              <a:rPr lang="en-GB" dirty="0"/>
              <a:t>Imagine you build a website you might want to</a:t>
            </a:r>
          </a:p>
          <a:p>
            <a:pPr lvl="1"/>
            <a:r>
              <a:rPr lang="en-GB" dirty="0"/>
              <a:t> Capture the emails address of people interested in your product</a:t>
            </a:r>
          </a:p>
          <a:p>
            <a:pPr lvl="1"/>
            <a:r>
              <a:rPr lang="en-GB" dirty="0"/>
              <a:t> Communicate with the people</a:t>
            </a:r>
          </a:p>
          <a:p>
            <a:pPr lvl="1"/>
            <a:r>
              <a:rPr lang="en-GB" dirty="0"/>
              <a:t> Send monthly/weekly newsletters….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51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4375"/>
            <a:ext cx="10515599" cy="1325562"/>
          </a:xfrm>
        </p:spPr>
        <p:txBody>
          <a:bodyPr/>
          <a:lstStyle/>
          <a:p>
            <a:r>
              <a:rPr lang="en-GB">
                <a:solidFill>
                  <a:srgbClr val="665EB8"/>
                </a:solidFill>
              </a:rPr>
              <a:t>From session 3</a:t>
            </a:r>
            <a:r>
              <a:rPr lang="en-GB">
                <a:solidFill>
                  <a:srgbClr val="666699"/>
                </a:solidFill>
              </a:rPr>
              <a:t>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Capture a user’s name and email address</a:t>
            </a:r>
          </a:p>
          <a:p>
            <a:r>
              <a:rPr lang="en-GB" dirty="0"/>
              <a:t>  Learn GET/POST </a:t>
            </a:r>
          </a:p>
          <a:p>
            <a:endParaRPr lang="en-GB" dirty="0"/>
          </a:p>
          <a:p>
            <a:pPr marL="177800" indent="0">
              <a:buNone/>
            </a:pPr>
            <a:r>
              <a:rPr lang="en-GB" sz="4400" dirty="0">
                <a:solidFill>
                  <a:srgbClr val="665EB8"/>
                </a:solidFill>
              </a:rPr>
              <a:t>In this session</a:t>
            </a:r>
            <a:r>
              <a:rPr lang="en-GB" sz="4800" b="1" dirty="0">
                <a:solidFill>
                  <a:srgbClr val="000000"/>
                </a:solidFill>
              </a:rPr>
              <a:t> </a:t>
            </a:r>
            <a:endParaRPr lang="en-GB" sz="4800" b="1" dirty="0"/>
          </a:p>
          <a:p>
            <a:pPr marL="177800" indent="0">
              <a:buNone/>
            </a:pPr>
            <a:r>
              <a:rPr lang="en-GB" dirty="0"/>
              <a:t>Use the acquired data to send them an e-mail </a:t>
            </a:r>
          </a:p>
        </p:txBody>
      </p:sp>
    </p:spTree>
    <p:extLst>
      <p:ext uri="{BB962C8B-B14F-4D97-AF65-F5344CB8AC3E}">
        <p14:creationId xmlns:p14="http://schemas.microsoft.com/office/powerpoint/2010/main" val="25057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65EB8"/>
                </a:solidFill>
              </a:rPr>
              <a:t>Getting started </a:t>
            </a:r>
            <a:endParaRPr lang="en-GB">
              <a:solidFill>
                <a:srgbClr val="666699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40494"/>
            <a:ext cx="10515599" cy="935843"/>
          </a:xfrm>
        </p:spPr>
        <p:txBody>
          <a:bodyPr/>
          <a:lstStyle/>
          <a:p>
            <a:pPr marL="177800" indent="0">
              <a:buNone/>
            </a:pPr>
            <a:r>
              <a:rPr lang="en-GB" dirty="0"/>
              <a:t>We need to make sure we have the </a:t>
            </a:r>
            <a:r>
              <a:rPr lang="en-GB" i="1" dirty="0"/>
              <a:t>requests </a:t>
            </a:r>
            <a:r>
              <a:rPr lang="en-GB" dirty="0"/>
              <a:t>library, so from your command line type:</a:t>
            </a:r>
          </a:p>
          <a:p>
            <a:pPr marL="177800" indent="0">
              <a:buNone/>
            </a:pPr>
            <a:endParaRPr lang="en-GB" dirty="0"/>
          </a:p>
          <a:p>
            <a:pPr marL="177800" indent="0">
              <a:buNone/>
            </a:pPr>
            <a:endParaRPr lang="en-GB" dirty="0"/>
          </a:p>
          <a:p>
            <a:pPr marL="177800" indent="0">
              <a:buNone/>
            </a:pPr>
            <a:r>
              <a:rPr lang="en-GB" dirty="0"/>
              <a:t>Get a </a:t>
            </a:r>
            <a:r>
              <a:rPr lang="en-GB" dirty="0" err="1"/>
              <a:t>Mailgun</a:t>
            </a:r>
            <a:r>
              <a:rPr lang="en-GB" dirty="0"/>
              <a:t> account from </a:t>
            </a:r>
            <a:r>
              <a:rPr lang="en-GB" dirty="0">
                <a:hlinkClick r:id="rId2"/>
              </a:rPr>
              <a:t>https://mailgun.com/signup</a:t>
            </a:r>
            <a:r>
              <a:rPr lang="en-GB" dirty="0"/>
              <a:t>  … and activate your account.</a:t>
            </a:r>
          </a:p>
          <a:p>
            <a:pPr marL="177800" indent="0">
              <a:buNone/>
            </a:pPr>
            <a:endParaRPr lang="en-GB" dirty="0"/>
          </a:p>
          <a:p>
            <a:pPr marL="177800" indent="0">
              <a:buNone/>
            </a:pPr>
            <a:r>
              <a:rPr lang="en-GB" dirty="0"/>
              <a:t>Note you will need your phone number to do so!</a:t>
            </a:r>
          </a:p>
          <a:p>
            <a:pPr marL="177800" indent="0">
              <a:buNone/>
            </a:pPr>
            <a:r>
              <a:rPr lang="en-GB" dirty="0"/>
              <a:t>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3495095"/>
            <a:ext cx="5724940" cy="3410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pip install requests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6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65EB8"/>
                </a:solidFill>
              </a:rPr>
              <a:t>Using </a:t>
            </a:r>
            <a:r>
              <a:rPr lang="en-GB" err="1">
                <a:solidFill>
                  <a:srgbClr val="665EB8"/>
                </a:solidFill>
              </a:rPr>
              <a:t>MailGun</a:t>
            </a:r>
            <a:endParaRPr lang="en-GB">
              <a:solidFill>
                <a:srgbClr val="665EB8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40494"/>
            <a:ext cx="4118811" cy="4351338"/>
          </a:xfrm>
        </p:spPr>
        <p:txBody>
          <a:bodyPr/>
          <a:lstStyle/>
          <a:p>
            <a:r>
              <a:rPr lang="en-GB"/>
              <a:t> Documentation page</a:t>
            </a:r>
          </a:p>
          <a:p>
            <a:pPr marL="177800" indent="0">
              <a:buNone/>
            </a:pPr>
            <a:r>
              <a:rPr lang="en-GB"/>
              <a:t> </a:t>
            </a:r>
            <a:r>
              <a:rPr lang="en-GB">
                <a:hlinkClick r:id="rId2"/>
              </a:rPr>
              <a:t>https://documentation.mailgun.com/</a:t>
            </a:r>
            <a:r>
              <a:rPr lang="en-GB"/>
              <a:t> </a:t>
            </a:r>
          </a:p>
          <a:p>
            <a:pPr marL="177800" indent="0">
              <a:buNone/>
            </a:pPr>
            <a:endParaRPr lang="en-GB"/>
          </a:p>
          <a:p>
            <a:r>
              <a:rPr lang="en-GB"/>
              <a:t> Make sure you select Python </a:t>
            </a:r>
          </a:p>
          <a:p>
            <a:pPr marL="177800" indent="0">
              <a:buNone/>
            </a:pPr>
            <a:endParaRPr lang="en-GB"/>
          </a:p>
          <a:p>
            <a:pPr marL="177800" indent="0">
              <a:buNone/>
            </a:pP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886" y="1986270"/>
            <a:ext cx="6125430" cy="38010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73013" y="4416163"/>
            <a:ext cx="1858230" cy="42855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75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65EB8"/>
                </a:solidFill>
              </a:rPr>
              <a:t>Locate your Key and domain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On your dashboard:</a:t>
            </a:r>
          </a:p>
          <a:p>
            <a:endParaRPr lang="en-GB" dirty="0"/>
          </a:p>
          <a:p>
            <a:pPr lvl="1"/>
            <a:r>
              <a:rPr lang="en-GB" dirty="0"/>
              <a:t> Find and copy your API (starts with sandbox)</a:t>
            </a:r>
          </a:p>
          <a:p>
            <a:pPr lvl="1"/>
            <a:r>
              <a:rPr lang="en-GB" dirty="0"/>
              <a:t> Find and copy your key</a:t>
            </a:r>
          </a:p>
          <a:p>
            <a:pPr lvl="1"/>
            <a:r>
              <a:rPr lang="en-GB" dirty="0"/>
              <a:t> Create  `keys.py` with your details:</a:t>
            </a:r>
          </a:p>
          <a:p>
            <a:pPr marL="609600" lvl="1" indent="0">
              <a:buNone/>
            </a:pPr>
            <a:endParaRPr lang="en-GB" dirty="0"/>
          </a:p>
          <a:p>
            <a:pPr marL="609600" lvl="1" indent="0">
              <a:buNone/>
            </a:pPr>
            <a:r>
              <a:rPr lang="en-GB" dirty="0"/>
              <a:t> </a:t>
            </a:r>
          </a:p>
          <a:p>
            <a:pPr lvl="1"/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42390" y="4856475"/>
            <a:ext cx="9157508" cy="6180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33333"/>
                </a:solidFill>
                <a:latin typeface="Lucida Console" panose="020B0609040504020204" pitchFamily="49" charset="0"/>
              </a:rPr>
              <a:t>key = ‘’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Sandbox = ‘’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69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65EB8"/>
                </a:solidFill>
              </a:rPr>
              <a:t>Now we will learn to: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 Send a basic email</a:t>
            </a:r>
          </a:p>
          <a:p>
            <a:r>
              <a:rPr lang="en-GB"/>
              <a:t> Tracking email delivery</a:t>
            </a:r>
          </a:p>
          <a:p>
            <a:endParaRPr lang="en-GB"/>
          </a:p>
          <a:p>
            <a:pPr marL="177800" indent="0">
              <a:buNone/>
            </a:pPr>
            <a:r>
              <a:rPr lang="en-GB"/>
              <a:t>All the material is located in</a:t>
            </a:r>
          </a:p>
          <a:p>
            <a:pPr marL="177800" indent="0">
              <a:buNone/>
            </a:pPr>
            <a:r>
              <a:rPr lang="en-GB"/>
              <a:t>  </a:t>
            </a:r>
            <a:r>
              <a:rPr lang="en-GB">
                <a:solidFill>
                  <a:schemeClr val="tx1"/>
                </a:solidFill>
                <a:hlinkClick r:id="rId2"/>
              </a:rPr>
              <a:t>https://github.com/trallard/CodeFirst-Python_material.git</a:t>
            </a:r>
            <a:r>
              <a:rPr lang="en-GB"/>
              <a:t>  </a:t>
            </a:r>
            <a:endParaRPr lang="en-GB">
              <a:solidFill>
                <a:schemeClr val="tx1"/>
              </a:solidFill>
            </a:endParaRPr>
          </a:p>
          <a:p>
            <a:pPr marL="177800" indent="0">
              <a:buNone/>
            </a:pPr>
            <a:endParaRPr lang="en-GB"/>
          </a:p>
          <a:p>
            <a:pPr marL="177800" indent="0">
              <a:buNone/>
            </a:pP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9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529</Words>
  <Application>Microsoft Office PowerPoint</Application>
  <PresentationFormat>Widescreen</PresentationFormat>
  <Paragraphs>122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Lucida Console</vt:lpstr>
      <vt:lpstr>Office Theme</vt:lpstr>
      <vt:lpstr>PowerPoint Presentation</vt:lpstr>
      <vt:lpstr>Session Outline</vt:lpstr>
      <vt:lpstr>What is an API?</vt:lpstr>
      <vt:lpstr>Mailgun</vt:lpstr>
      <vt:lpstr>From session 3 </vt:lpstr>
      <vt:lpstr>Getting started </vt:lpstr>
      <vt:lpstr>Using MailGun</vt:lpstr>
      <vt:lpstr>Locate your Key and domain</vt:lpstr>
      <vt:lpstr>Now we will learn to:</vt:lpstr>
      <vt:lpstr>A few more things!</vt:lpstr>
      <vt:lpstr>Hands on time </vt:lpstr>
      <vt:lpstr>Using API's to request data </vt:lpstr>
      <vt:lpstr>Requesting data </vt:lpstr>
      <vt:lpstr>Enter the following url in your web browser:</vt:lpstr>
      <vt:lpstr>Hands on </vt:lpstr>
      <vt:lpstr>Using Twitter API</vt:lpstr>
      <vt:lpstr>Creating an app</vt:lpstr>
      <vt:lpstr>PowerPoint Presentation</vt:lpstr>
      <vt:lpstr>Now let’s create our 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Tania</cp:lastModifiedBy>
  <cp:revision>9</cp:revision>
  <dcterms:modified xsi:type="dcterms:W3CDTF">2017-02-23T17:19:00Z</dcterms:modified>
</cp:coreProperties>
</file>