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329" r:id="rId4"/>
    <p:sldId id="307" r:id="rId5"/>
    <p:sldId id="330" r:id="rId6"/>
    <p:sldId id="332" r:id="rId7"/>
    <p:sldId id="340" r:id="rId8"/>
    <p:sldId id="333" r:id="rId9"/>
    <p:sldId id="339" r:id="rId10"/>
    <p:sldId id="335" r:id="rId11"/>
    <p:sldId id="336" r:id="rId12"/>
    <p:sldId id="337" r:id="rId13"/>
    <p:sldId id="338" r:id="rId14"/>
    <p:sldId id="341" r:id="rId15"/>
    <p:sldId id="342" r:id="rId16"/>
    <p:sldId id="303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20/09/2015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20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8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5285-132F-4E94-AF63-E43D9ACAEA17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8C9-8DCD-46F8-B600-FCE24B7DE74C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2D9-F72C-431F-945E-085DC02AF813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6F7B-1181-4FCD-A73A-10D0579814AA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CB3C-A6B2-4716-A2C8-ECEACB94DF05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CACA-251F-4599-81E5-D5E70C291782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E78-1202-4BE9-A6BC-1F32EBD12744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AFD7-79FA-4C2A-9A24-14354C9164AE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4B5-D20F-42C8-BA13-BCB7901ACB8D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58A6-8195-4325-9EAF-C96C13ECF78A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4BA1-2F48-443B-B71B-34725700D208}" type="datetime1">
              <a:rPr lang="en-NZ" smtClean="0"/>
              <a:t>20/09/2015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E05-B17E-4B51-9CAF-29B723CEA292}" type="datetime1">
              <a:rPr lang="en-NZ" smtClean="0"/>
              <a:t>20/09/2015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BF27-524C-46D1-93A0-CAEC3044E130}" type="datetime1">
              <a:rPr lang="en-NZ" smtClean="0"/>
              <a:t>20/09/2015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15BB-F9D1-4278-8FE6-DCD818198E01}" type="datetime1">
              <a:rPr lang="en-NZ" smtClean="0"/>
              <a:t>20/09/2015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72FB-21FA-416B-A536-A99E781D93D4}" type="datetime1">
              <a:rPr lang="en-NZ" smtClean="0"/>
              <a:t>20/09/2015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E7F4-F73D-4C06-A516-29CF69828B56}" type="datetime1">
              <a:rPr lang="en-NZ" smtClean="0"/>
              <a:t>20/09/2015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F277-17D1-475E-9CDC-9375EF9C52CA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ISCG6420 IWD - AJAX/XML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ajax/ajax_php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 smtClean="0"/>
              <a:t>AJAX/XML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US" sz="3600" dirty="0"/>
              <a:t>9</a:t>
            </a:r>
            <a:r>
              <a:rPr lang="en-NZ" sz="3600" dirty="0" smtClean="0"/>
              <a:t> Session1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4F7-2261-4883-B3FC-F6465DB1B9E6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Ajax – </a:t>
            </a:r>
            <a:r>
              <a:rPr lang="en-NZ" dirty="0"/>
              <a:t>The </a:t>
            </a:r>
            <a:r>
              <a:rPr lang="en-NZ" dirty="0" err="1"/>
              <a:t>onreadystatechange</a:t>
            </a:r>
            <a:r>
              <a:rPr lang="en-NZ" dirty="0"/>
              <a:t> </a:t>
            </a:r>
            <a:r>
              <a:rPr lang="en-NZ" dirty="0" smtClean="0"/>
              <a:t>Event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NZ" sz="2400" dirty="0"/>
              <a:t>When a request to a server is sent, we want to perform some actions based on the response.</a:t>
            </a:r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/>
              <a:t>The </a:t>
            </a:r>
            <a:r>
              <a:rPr lang="en-NZ" sz="2400" dirty="0" err="1"/>
              <a:t>onreadystatechange</a:t>
            </a:r>
            <a:r>
              <a:rPr lang="en-NZ" sz="2400" dirty="0"/>
              <a:t> event is triggered every time the </a:t>
            </a:r>
            <a:r>
              <a:rPr lang="en-NZ" sz="2400" dirty="0" err="1"/>
              <a:t>readyState</a:t>
            </a:r>
            <a:r>
              <a:rPr lang="en-NZ" sz="2400" dirty="0"/>
              <a:t> changes.</a:t>
            </a:r>
          </a:p>
          <a:p>
            <a:endParaRPr lang="en-NZ" sz="2400" dirty="0"/>
          </a:p>
          <a:p>
            <a:r>
              <a:rPr lang="en-NZ" sz="2400" dirty="0"/>
              <a:t>The </a:t>
            </a:r>
            <a:r>
              <a:rPr lang="en-NZ" sz="2400" dirty="0" err="1"/>
              <a:t>readyState</a:t>
            </a:r>
            <a:r>
              <a:rPr lang="en-NZ" sz="2400" dirty="0"/>
              <a:t> property holds the status of the </a:t>
            </a:r>
            <a:r>
              <a:rPr lang="en-NZ" sz="2400" dirty="0" err="1"/>
              <a:t>XMLHttpRequest</a:t>
            </a:r>
            <a:r>
              <a:rPr lang="en-NZ" sz="2400" dirty="0"/>
              <a:t>.</a:t>
            </a:r>
            <a:endParaRPr lang="en-NZ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1050-6B8E-4E1C-8AEC-BA65F1EC0590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69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Ajax – </a:t>
            </a:r>
            <a:r>
              <a:rPr lang="en-NZ" dirty="0"/>
              <a:t>The </a:t>
            </a:r>
            <a:r>
              <a:rPr lang="en-NZ" dirty="0" err="1"/>
              <a:t>onreadystatechange</a:t>
            </a:r>
            <a:r>
              <a:rPr lang="en-NZ" dirty="0"/>
              <a:t> </a:t>
            </a:r>
            <a:r>
              <a:rPr lang="en-NZ" dirty="0" smtClean="0"/>
              <a:t>Event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NZ" sz="2400" dirty="0"/>
              <a:t>When a request to a server is sent, we want to perform some actions based on the response.</a:t>
            </a:r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/>
              <a:t>The </a:t>
            </a:r>
            <a:r>
              <a:rPr lang="en-NZ" sz="2400" dirty="0" err="1"/>
              <a:t>onreadystatechange</a:t>
            </a:r>
            <a:r>
              <a:rPr lang="en-NZ" sz="2400" dirty="0"/>
              <a:t> event is triggered every time the </a:t>
            </a:r>
            <a:r>
              <a:rPr lang="en-NZ" sz="2400" dirty="0" err="1"/>
              <a:t>readyState</a:t>
            </a:r>
            <a:r>
              <a:rPr lang="en-NZ" sz="2400" dirty="0"/>
              <a:t> changes.</a:t>
            </a:r>
          </a:p>
          <a:p>
            <a:endParaRPr lang="en-NZ" sz="2400" dirty="0"/>
          </a:p>
          <a:p>
            <a:r>
              <a:rPr lang="en-NZ" sz="2400" dirty="0"/>
              <a:t>The </a:t>
            </a:r>
            <a:r>
              <a:rPr lang="en-NZ" sz="2400" dirty="0" err="1"/>
              <a:t>readyState</a:t>
            </a:r>
            <a:r>
              <a:rPr lang="en-NZ" sz="2400" dirty="0"/>
              <a:t> property holds the status of the </a:t>
            </a:r>
            <a:r>
              <a:rPr lang="en-NZ" sz="2400" dirty="0" err="1"/>
              <a:t>XMLHttpRequest</a:t>
            </a:r>
            <a:r>
              <a:rPr lang="en-NZ" sz="2400" dirty="0"/>
              <a:t>.</a:t>
            </a:r>
            <a:endParaRPr lang="en-NZ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DAA4-042A-441C-934A-6F951C080A36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52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Ajax – </a:t>
            </a:r>
            <a:r>
              <a:rPr lang="en-NZ" dirty="0"/>
              <a:t>The </a:t>
            </a:r>
            <a:r>
              <a:rPr lang="en-NZ" dirty="0" err="1"/>
              <a:t>onreadystatechange</a:t>
            </a:r>
            <a:r>
              <a:rPr lang="en-NZ" dirty="0"/>
              <a:t> </a:t>
            </a:r>
            <a:r>
              <a:rPr lang="en-NZ" dirty="0" smtClean="0"/>
              <a:t>Event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325-0252-4399-96D2-205649E730A9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38153"/>
              </p:ext>
            </p:extLst>
          </p:nvPr>
        </p:nvGraphicFramePr>
        <p:xfrm>
          <a:off x="763743" y="1705510"/>
          <a:ext cx="1003295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477"/>
                <a:gridCol w="5016477"/>
              </a:tblGrid>
              <a:tr h="16293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Property</a:t>
                      </a:r>
                      <a:endParaRPr lang="en-NZ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805494">
                <a:tc>
                  <a:txBody>
                    <a:bodyPr/>
                    <a:lstStyle/>
                    <a:p>
                      <a:r>
                        <a:rPr lang="en-NZ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onreadystatechange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Stores a function to be called automatically each time the </a:t>
                      </a:r>
                      <a:r>
                        <a:rPr lang="en-NZ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readyState</a:t>
                      </a:r>
                      <a:r>
                        <a:rPr lang="en-NZ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property changes</a:t>
                      </a:r>
                    </a:p>
                    <a:p>
                      <a:endParaRPr lang="en-NZ" dirty="0"/>
                    </a:p>
                  </a:txBody>
                  <a:tcPr/>
                </a:tc>
              </a:tr>
              <a:tr h="2105684">
                <a:tc>
                  <a:txBody>
                    <a:bodyPr/>
                    <a:lstStyle/>
                    <a:p>
                      <a:r>
                        <a:rPr lang="en-NZ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readyState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Holds the status of the </a:t>
                      </a:r>
                      <a:r>
                        <a:rPr lang="en-NZ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XMLHttpRequest</a:t>
                      </a:r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Changes from 0 to 4: </a:t>
                      </a:r>
                    </a:p>
                    <a:p>
                      <a:pPr lvl="1"/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0: request not initialized </a:t>
                      </a:r>
                    </a:p>
                    <a:p>
                      <a:pPr lvl="1"/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1: server connection established</a:t>
                      </a:r>
                    </a:p>
                    <a:p>
                      <a:pPr lvl="1"/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2: request received </a:t>
                      </a:r>
                    </a:p>
                    <a:p>
                      <a:pPr lvl="1"/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3: processing request </a:t>
                      </a:r>
                    </a:p>
                    <a:p>
                      <a:pPr lvl="1"/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4: request finished and response is ready</a:t>
                      </a:r>
                    </a:p>
                    <a:p>
                      <a:endParaRPr lang="en-NZ" dirty="0"/>
                    </a:p>
                  </a:txBody>
                  <a:tcPr/>
                </a:tc>
              </a:tr>
              <a:tr h="841299"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status</a:t>
                      </a:r>
                      <a:endParaRPr lang="en-NZ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200: "OK"</a:t>
                      </a:r>
                    </a:p>
                    <a:p>
                      <a:r>
                        <a:rPr lang="en-NZ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404: Page not found</a:t>
                      </a:r>
                    </a:p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Ajax – </a:t>
            </a:r>
            <a:r>
              <a:rPr lang="en-NZ" dirty="0"/>
              <a:t>The </a:t>
            </a:r>
            <a:r>
              <a:rPr lang="en-NZ" dirty="0" err="1"/>
              <a:t>onreadystatechange</a:t>
            </a:r>
            <a:r>
              <a:rPr lang="en-NZ" dirty="0"/>
              <a:t> </a:t>
            </a:r>
            <a:r>
              <a:rPr lang="en-NZ" dirty="0" smtClean="0"/>
              <a:t>Event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325-0252-4399-96D2-205649E730A9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err="1">
                <a:solidFill>
                  <a:schemeClr val="accent5"/>
                </a:solidFill>
              </a:rPr>
              <a:t>xmlhttp.onreadystatechange</a:t>
            </a:r>
            <a:r>
              <a:rPr lang="en-NZ" sz="2400" dirty="0">
                <a:solidFill>
                  <a:schemeClr val="accent5"/>
                </a:solidFill>
              </a:rPr>
              <a:t>=function()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{</a:t>
            </a:r>
            <a:endParaRPr lang="en-NZ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  </a:t>
            </a:r>
            <a:r>
              <a:rPr lang="en-NZ" sz="2400" dirty="0" smtClean="0">
                <a:solidFill>
                  <a:schemeClr val="accent5"/>
                </a:solidFill>
              </a:rPr>
              <a:t>	if </a:t>
            </a:r>
            <a:r>
              <a:rPr lang="en-NZ" sz="2400" dirty="0">
                <a:solidFill>
                  <a:schemeClr val="accent5"/>
                </a:solidFill>
              </a:rPr>
              <a:t>(</a:t>
            </a:r>
            <a:r>
              <a:rPr lang="en-NZ" sz="2400" dirty="0" err="1">
                <a:solidFill>
                  <a:schemeClr val="accent5"/>
                </a:solidFill>
              </a:rPr>
              <a:t>xmlhttp.readyState</a:t>
            </a:r>
            <a:r>
              <a:rPr lang="en-NZ" sz="2400" dirty="0">
                <a:solidFill>
                  <a:schemeClr val="accent5"/>
                </a:solidFill>
              </a:rPr>
              <a:t>==4 &amp;&amp; </a:t>
            </a:r>
            <a:r>
              <a:rPr lang="en-NZ" sz="2400" dirty="0" err="1">
                <a:solidFill>
                  <a:schemeClr val="accent5"/>
                </a:solidFill>
              </a:rPr>
              <a:t>xmlhttp.status</a:t>
            </a:r>
            <a:r>
              <a:rPr lang="en-NZ" sz="2400" dirty="0">
                <a:solidFill>
                  <a:schemeClr val="accent5"/>
                </a:solidFill>
              </a:rPr>
              <a:t>==200)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   </a:t>
            </a:r>
            <a:r>
              <a:rPr lang="en-NZ" sz="2400" dirty="0" smtClean="0">
                <a:solidFill>
                  <a:schemeClr val="accent5"/>
                </a:solidFill>
              </a:rPr>
              <a:t>	 </a:t>
            </a:r>
            <a:r>
              <a:rPr lang="en-NZ" sz="2400" dirty="0">
                <a:solidFill>
                  <a:schemeClr val="accent5"/>
                </a:solidFill>
              </a:rPr>
              <a:t>{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    </a:t>
            </a:r>
            <a:r>
              <a:rPr lang="en-NZ" sz="2400" dirty="0" smtClean="0">
                <a:solidFill>
                  <a:schemeClr val="accent5"/>
                </a:solidFill>
              </a:rPr>
              <a:t>				   </a:t>
            </a:r>
            <a:r>
              <a:rPr lang="en-NZ" sz="2400" dirty="0" err="1" smtClean="0">
                <a:solidFill>
                  <a:schemeClr val="accent5"/>
                </a:solidFill>
              </a:rPr>
              <a:t>document.getElementById</a:t>
            </a:r>
            <a:r>
              <a:rPr lang="en-NZ" sz="2400" dirty="0">
                <a:solidFill>
                  <a:schemeClr val="accent5"/>
                </a:solidFill>
              </a:rPr>
              <a:t>("</a:t>
            </a:r>
            <a:r>
              <a:rPr lang="en-NZ" sz="2400" dirty="0" err="1">
                <a:solidFill>
                  <a:schemeClr val="accent5"/>
                </a:solidFill>
              </a:rPr>
              <a:t>myDiv</a:t>
            </a:r>
            <a:r>
              <a:rPr lang="en-NZ" sz="2400" dirty="0">
                <a:solidFill>
                  <a:schemeClr val="accent5"/>
                </a:solidFill>
              </a:rPr>
              <a:t>").</a:t>
            </a:r>
            <a:r>
              <a:rPr lang="en-NZ" sz="2400" dirty="0" err="1" smtClean="0">
                <a:solidFill>
                  <a:schemeClr val="accent5"/>
                </a:solidFill>
              </a:rPr>
              <a:t>innerHTML</a:t>
            </a:r>
            <a:endParaRPr lang="en-NZ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				=</a:t>
            </a:r>
            <a:r>
              <a:rPr lang="en-NZ" sz="2400" dirty="0" err="1">
                <a:solidFill>
                  <a:schemeClr val="accent5"/>
                </a:solidFill>
              </a:rPr>
              <a:t>xmlhttp.responseText</a:t>
            </a:r>
            <a:r>
              <a:rPr lang="en-NZ" sz="2400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NZ" sz="2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}</a:t>
            </a:r>
            <a:endParaRPr lang="en-NZ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Ajax – </a:t>
            </a:r>
            <a:r>
              <a:rPr lang="en-NZ" dirty="0"/>
              <a:t>The </a:t>
            </a:r>
            <a:r>
              <a:rPr lang="en-NZ" dirty="0" err="1"/>
              <a:t>onreadystatechange</a:t>
            </a:r>
            <a:r>
              <a:rPr lang="en-NZ" dirty="0"/>
              <a:t> </a:t>
            </a:r>
            <a:r>
              <a:rPr lang="en-NZ" dirty="0" smtClean="0"/>
              <a:t>Event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NZ" sz="2400" dirty="0"/>
              <a:t>When a request to a server is sent, we want to perform some actions based on the response.</a:t>
            </a:r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/>
              <a:t>The </a:t>
            </a:r>
            <a:r>
              <a:rPr lang="en-NZ" sz="2400" dirty="0" err="1"/>
              <a:t>onreadystatechange</a:t>
            </a:r>
            <a:r>
              <a:rPr lang="en-NZ" sz="2400" dirty="0"/>
              <a:t> event is triggered every time the </a:t>
            </a:r>
            <a:r>
              <a:rPr lang="en-NZ" sz="2400" dirty="0" err="1"/>
              <a:t>readyState</a:t>
            </a:r>
            <a:r>
              <a:rPr lang="en-NZ" sz="2400" dirty="0"/>
              <a:t> changes.</a:t>
            </a:r>
          </a:p>
          <a:p>
            <a:endParaRPr lang="en-NZ" sz="2400" dirty="0"/>
          </a:p>
          <a:p>
            <a:r>
              <a:rPr lang="en-NZ" sz="2400" dirty="0"/>
              <a:t>The </a:t>
            </a:r>
            <a:r>
              <a:rPr lang="en-NZ" sz="2400" dirty="0" err="1"/>
              <a:t>readyState</a:t>
            </a:r>
            <a:r>
              <a:rPr lang="en-NZ" sz="2400" dirty="0"/>
              <a:t> property holds the status of the </a:t>
            </a:r>
            <a:r>
              <a:rPr lang="en-NZ" sz="2400" dirty="0" err="1"/>
              <a:t>XMLHttpRequest</a:t>
            </a:r>
            <a:r>
              <a:rPr lang="en-NZ" sz="2400" dirty="0"/>
              <a:t>.</a:t>
            </a:r>
            <a:endParaRPr lang="en-NZ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DAA4-042A-441C-934A-6F951C080A36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1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Ajax – </a:t>
            </a:r>
            <a:r>
              <a:rPr lang="en-NZ" dirty="0" smtClean="0"/>
              <a:t>Demo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en-US" sz="2400" dirty="0"/>
              <a:t>This example demonstrates how a web page can communicate with a web server via AJAX and some type of server side </a:t>
            </a:r>
            <a:r>
              <a:rPr lang="en-NZ" altLang="en-US" sz="2400" smtClean="0"/>
              <a:t>scripts.</a:t>
            </a:r>
          </a:p>
          <a:p>
            <a:pPr marL="0" indent="0">
              <a:lnSpc>
                <a:spcPct val="90000"/>
              </a:lnSpc>
              <a:buNone/>
            </a:pPr>
            <a:endParaRPr lang="en-NZ" altLang="en-US" sz="2400" dirty="0" smtClean="0"/>
          </a:p>
          <a:p>
            <a:pPr>
              <a:lnSpc>
                <a:spcPct val="90000"/>
              </a:lnSpc>
            </a:pPr>
            <a:r>
              <a:rPr lang="en-NZ" altLang="en-US" sz="2400" dirty="0">
                <a:hlinkClick r:id="rId2"/>
              </a:rPr>
              <a:t>http://</a:t>
            </a:r>
            <a:r>
              <a:rPr lang="en-NZ" altLang="en-US" sz="2400" dirty="0" smtClean="0">
                <a:hlinkClick r:id="rId2"/>
              </a:rPr>
              <a:t>www.w3schools.com/ajax/ajax_php.asp</a:t>
            </a:r>
            <a:endParaRPr lang="en-NZ" altLang="en-US" sz="2400" dirty="0" smtClean="0"/>
          </a:p>
          <a:p>
            <a:pPr>
              <a:lnSpc>
                <a:spcPct val="90000"/>
              </a:lnSpc>
            </a:pPr>
            <a:endParaRPr lang="en-NZ" altLang="en-US" sz="2400" dirty="0"/>
          </a:p>
          <a:p>
            <a:pPr marL="0" indent="0">
              <a:buNone/>
            </a:pPr>
            <a:endParaRPr lang="en-NZ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DAA4-042A-441C-934A-6F951C080A36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03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/>
              <a:t>Ajax Navigation Links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0ECF-1D54-43F1-B7F3-621BA6470661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9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91E8-4B44-457A-AAD3-130360AE5DBC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Ajax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XmlHttpRequest</a:t>
            </a:r>
            <a:r>
              <a:rPr lang="en-US" sz="2200" dirty="0" smtClean="0">
                <a:solidFill>
                  <a:schemeClr val="tx1"/>
                </a:solidFill>
              </a:rPr>
              <a:t> object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Request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Response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Event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7336-ED60-4BCE-9BF6-E1B80FECC34B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Ajax?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 lnSpcReduction="10000"/>
          </a:bodyPr>
          <a:lstStyle/>
          <a:p>
            <a:r>
              <a:rPr lang="en-NZ" sz="2400" dirty="0"/>
              <a:t>AJAX = Asynchronous JavaScript and XML.</a:t>
            </a:r>
          </a:p>
          <a:p>
            <a:endParaRPr lang="en-NZ" sz="2400" dirty="0"/>
          </a:p>
          <a:p>
            <a:r>
              <a:rPr lang="en-NZ" sz="2400" dirty="0"/>
              <a:t>AJAX is not a new programming language, but a new way to use existing standards.</a:t>
            </a:r>
          </a:p>
          <a:p>
            <a:endParaRPr lang="en-NZ" sz="2400" dirty="0"/>
          </a:p>
          <a:p>
            <a:r>
              <a:rPr lang="en-NZ" sz="2400" dirty="0"/>
              <a:t>AJAX allows web pages to be updated asynchronously by exchanging small amounts of data with the server behind the scenes. </a:t>
            </a:r>
            <a:endParaRPr lang="en-NZ" sz="2400" dirty="0" smtClean="0"/>
          </a:p>
          <a:p>
            <a:pPr lvl="1"/>
            <a:r>
              <a:rPr lang="en-NZ" sz="2200" dirty="0" smtClean="0"/>
              <a:t>This </a:t>
            </a:r>
            <a:r>
              <a:rPr lang="en-NZ" sz="2200" dirty="0"/>
              <a:t>means that it is possible to update parts of a web page, without reloading the whole page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638-FFF6-4004-8DAF-4B1D6FE75D8F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68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Ajax works?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9A-4CB0-4EB3-98B7-DF713E93E07C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3" y="1573118"/>
            <a:ext cx="7063167" cy="4002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4714" y="5500668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Image from w3schools.com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3789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Ajax works?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5"/>
            <a:ext cx="9413723" cy="425268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AJAX </a:t>
            </a:r>
            <a:r>
              <a:rPr lang="en-NZ" sz="2400" dirty="0"/>
              <a:t>is based on internet standards, and uses a combination of:</a:t>
            </a:r>
          </a:p>
          <a:p>
            <a:endParaRPr lang="en-NZ" sz="2400" dirty="0"/>
          </a:p>
          <a:p>
            <a:pPr lvl="1"/>
            <a:r>
              <a:rPr lang="en-NZ" sz="2200" dirty="0" err="1"/>
              <a:t>XMLHttpRequest</a:t>
            </a:r>
            <a:r>
              <a:rPr lang="en-NZ" sz="2200" dirty="0"/>
              <a:t> object (to exchange data asynchronously with a server)</a:t>
            </a:r>
          </a:p>
          <a:p>
            <a:pPr lvl="1"/>
            <a:r>
              <a:rPr lang="en-NZ" sz="2200" dirty="0" smtClean="0"/>
              <a:t>JavaScript/DOM</a:t>
            </a:r>
            <a:endParaRPr lang="en-NZ" sz="2200" dirty="0"/>
          </a:p>
          <a:p>
            <a:pPr lvl="1"/>
            <a:r>
              <a:rPr lang="en-NZ" sz="2200" dirty="0"/>
              <a:t>CSS </a:t>
            </a:r>
          </a:p>
          <a:p>
            <a:pPr lvl="1"/>
            <a:r>
              <a:rPr lang="en-NZ" sz="2200" dirty="0" smtClean="0"/>
              <a:t>XML/HTML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5E51-F4B6-4561-96C1-1A241828FE49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6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Ajax - The </a:t>
            </a:r>
            <a:r>
              <a:rPr lang="en-NZ" dirty="0" err="1"/>
              <a:t>XMLHttpRequest</a:t>
            </a:r>
            <a:r>
              <a:rPr lang="en-NZ" dirty="0"/>
              <a:t> Object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 fontScale="77500" lnSpcReduction="20000"/>
          </a:bodyPr>
          <a:lstStyle/>
          <a:p>
            <a:r>
              <a:rPr lang="en-NZ" sz="3100" dirty="0"/>
              <a:t>The </a:t>
            </a:r>
            <a:r>
              <a:rPr lang="en-NZ" sz="3100" dirty="0" err="1"/>
              <a:t>XMLHttpRequest</a:t>
            </a:r>
            <a:r>
              <a:rPr lang="en-NZ" sz="3100" dirty="0"/>
              <a:t> object is used to exchange data with a server behind the </a:t>
            </a:r>
            <a:r>
              <a:rPr lang="en-NZ" sz="3100" dirty="0" smtClean="0"/>
              <a:t>scenes</a:t>
            </a:r>
          </a:p>
          <a:p>
            <a:r>
              <a:rPr lang="en-NZ" sz="3100" dirty="0" smtClean="0"/>
              <a:t>To create </a:t>
            </a:r>
            <a:r>
              <a:rPr lang="en-NZ" sz="3100" dirty="0" err="1" smtClean="0"/>
              <a:t>XMLHttpRequest</a:t>
            </a:r>
            <a:r>
              <a:rPr lang="en-NZ" sz="3100" dirty="0" smtClean="0"/>
              <a:t> object</a:t>
            </a:r>
          </a:p>
          <a:p>
            <a:endParaRPr lang="en-NZ" sz="2400" dirty="0"/>
          </a:p>
          <a:p>
            <a:pPr marL="2171700" lvl="5" indent="0">
              <a:buNone/>
            </a:pPr>
            <a:r>
              <a:rPr lang="en-US" sz="2400" dirty="0" err="1">
                <a:solidFill>
                  <a:schemeClr val="accent5"/>
                </a:solidFill>
              </a:rPr>
              <a:t>var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xmlhttp</a:t>
            </a:r>
            <a:r>
              <a:rPr lang="en-US" sz="2400" dirty="0">
                <a:solidFill>
                  <a:schemeClr val="accent5"/>
                </a:solidFill>
              </a:rPr>
              <a:t>;</a:t>
            </a: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if (</a:t>
            </a:r>
            <a:r>
              <a:rPr lang="en-US" sz="2400" dirty="0" err="1">
                <a:solidFill>
                  <a:schemeClr val="accent5"/>
                </a:solidFill>
              </a:rPr>
              <a:t>window.XMLHttpRequest</a:t>
            </a:r>
            <a:r>
              <a:rPr lang="en-US" sz="2400" dirty="0">
                <a:solidFill>
                  <a:schemeClr val="accent5"/>
                </a:solidFill>
              </a:rPr>
              <a:t>)</a:t>
            </a: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{// code for IE7+, Firefox, Chrome, Opera, Safari</a:t>
            </a: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			 </a:t>
            </a:r>
            <a:r>
              <a:rPr lang="en-US" sz="2400" dirty="0" err="1">
                <a:solidFill>
                  <a:schemeClr val="accent5"/>
                </a:solidFill>
              </a:rPr>
              <a:t>xmlhttp</a:t>
            </a:r>
            <a:r>
              <a:rPr lang="en-US" sz="2400" dirty="0">
                <a:solidFill>
                  <a:schemeClr val="accent5"/>
                </a:solidFill>
              </a:rPr>
              <a:t>=new </a:t>
            </a:r>
            <a:r>
              <a:rPr lang="en-US" sz="2400" dirty="0" err="1">
                <a:solidFill>
                  <a:schemeClr val="accent5"/>
                </a:solidFill>
              </a:rPr>
              <a:t>XMLHttpRequest</a:t>
            </a:r>
            <a:r>
              <a:rPr lang="en-US" sz="2400" dirty="0">
                <a:solidFill>
                  <a:schemeClr val="accent5"/>
                </a:solidFill>
              </a:rPr>
              <a:t>();</a:t>
            </a: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}</a:t>
            </a:r>
          </a:p>
          <a:p>
            <a:pPr marL="2171700" lvl="5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else</a:t>
            </a:r>
            <a:endParaRPr lang="en-US" sz="2400" dirty="0">
              <a:solidFill>
                <a:schemeClr val="accent5"/>
              </a:solidFill>
            </a:endParaRP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{// code for IE6, IE5</a:t>
            </a: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		 </a:t>
            </a:r>
            <a:r>
              <a:rPr lang="en-US" sz="2400" dirty="0" err="1">
                <a:solidFill>
                  <a:schemeClr val="accent5"/>
                </a:solidFill>
              </a:rPr>
              <a:t>xmlhttp</a:t>
            </a:r>
            <a:r>
              <a:rPr lang="en-US" sz="2400" dirty="0">
                <a:solidFill>
                  <a:schemeClr val="accent5"/>
                </a:solidFill>
              </a:rPr>
              <a:t>=new </a:t>
            </a:r>
            <a:r>
              <a:rPr lang="en-US" sz="2400" dirty="0" err="1">
                <a:solidFill>
                  <a:schemeClr val="accent5"/>
                </a:solidFill>
              </a:rPr>
              <a:t>ActiveXObject</a:t>
            </a:r>
            <a:r>
              <a:rPr lang="en-US" sz="2400" dirty="0">
                <a:solidFill>
                  <a:schemeClr val="accent5"/>
                </a:solidFill>
              </a:rPr>
              <a:t>("</a:t>
            </a:r>
            <a:r>
              <a:rPr lang="en-US" sz="2400" dirty="0" err="1">
                <a:solidFill>
                  <a:schemeClr val="accent5"/>
                </a:solidFill>
              </a:rPr>
              <a:t>Microsoft.XMLHTTP</a:t>
            </a:r>
            <a:r>
              <a:rPr lang="en-US" sz="2400" dirty="0">
                <a:solidFill>
                  <a:schemeClr val="accent5"/>
                </a:solidFill>
              </a:rPr>
              <a:t>");</a:t>
            </a:r>
          </a:p>
          <a:p>
            <a:pPr marL="21717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EEC-3C66-42B2-9A0A-8343BA161E31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6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Ajax – The Request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NZ" sz="2400" dirty="0"/>
              <a:t>To send a request to a server, we use the open() and send() methods of the </a:t>
            </a:r>
            <a:r>
              <a:rPr lang="en-NZ" sz="2400" dirty="0" err="1"/>
              <a:t>XMLHttpRequest</a:t>
            </a:r>
            <a:r>
              <a:rPr lang="en-NZ" sz="2400" dirty="0"/>
              <a:t> object</a:t>
            </a:r>
            <a:r>
              <a:rPr lang="en-NZ" sz="2400" dirty="0" smtClean="0"/>
              <a:t>:</a:t>
            </a:r>
          </a:p>
          <a:p>
            <a:r>
              <a:rPr lang="en-NZ" sz="2400" dirty="0" smtClean="0"/>
              <a:t>Get method</a:t>
            </a:r>
            <a:endParaRPr lang="en-NZ" sz="2400" dirty="0"/>
          </a:p>
          <a:p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	</a:t>
            </a:r>
            <a:r>
              <a:rPr lang="en-NZ" sz="2400" dirty="0" smtClean="0">
                <a:solidFill>
                  <a:schemeClr val="accent5"/>
                </a:solidFill>
              </a:rPr>
              <a:t>	xmlhttp.open</a:t>
            </a:r>
            <a:r>
              <a:rPr lang="en-NZ" sz="2400" dirty="0">
                <a:solidFill>
                  <a:schemeClr val="accent5"/>
                </a:solidFill>
              </a:rPr>
              <a:t>("</a:t>
            </a:r>
            <a:r>
              <a:rPr lang="en-NZ" sz="2400" dirty="0" err="1">
                <a:solidFill>
                  <a:schemeClr val="accent5"/>
                </a:solidFill>
              </a:rPr>
              <a:t>GET","ajax_info.txt",true</a:t>
            </a:r>
            <a:r>
              <a:rPr lang="en-NZ" sz="2400" dirty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	</a:t>
            </a:r>
            <a:r>
              <a:rPr lang="en-NZ" sz="2400" dirty="0" err="1" smtClean="0">
                <a:solidFill>
                  <a:schemeClr val="accent5"/>
                </a:solidFill>
              </a:rPr>
              <a:t>xmlhttp.send</a:t>
            </a:r>
            <a:r>
              <a:rPr lang="en-NZ" sz="2400" dirty="0">
                <a:solidFill>
                  <a:schemeClr val="accent5"/>
                </a:solidFill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832-E183-4581-8723-6B2F0578FAA1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31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Ajax – The Request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8781725" cy="4796869"/>
          </a:xfrm>
        </p:spPr>
        <p:txBody>
          <a:bodyPr>
            <a:normAutofit/>
          </a:bodyPr>
          <a:lstStyle/>
          <a:p>
            <a:r>
              <a:rPr lang="en-NZ" sz="2400" dirty="0" smtClean="0"/>
              <a:t>Post method</a:t>
            </a:r>
            <a:endParaRPr lang="en-NZ" sz="2400" dirty="0"/>
          </a:p>
          <a:p>
            <a:endParaRPr lang="en-NZ" sz="2400" dirty="0"/>
          </a:p>
          <a:p>
            <a:pPr marL="1257300" lvl="3" indent="0">
              <a:buNone/>
            </a:pPr>
            <a:r>
              <a:rPr lang="en-NZ" sz="2200" dirty="0" smtClean="0">
                <a:solidFill>
                  <a:schemeClr val="accent5"/>
                </a:solidFill>
              </a:rPr>
              <a:t>xmlhttp.open</a:t>
            </a:r>
            <a:r>
              <a:rPr lang="en-NZ" sz="2200" dirty="0">
                <a:solidFill>
                  <a:schemeClr val="accent5"/>
                </a:solidFill>
              </a:rPr>
              <a:t>("</a:t>
            </a:r>
            <a:r>
              <a:rPr lang="en-NZ" sz="2200" dirty="0" err="1">
                <a:solidFill>
                  <a:schemeClr val="accent5"/>
                </a:solidFill>
              </a:rPr>
              <a:t>POST","ajax_test.asp",true</a:t>
            </a:r>
            <a:r>
              <a:rPr lang="en-NZ" sz="2200" dirty="0">
                <a:solidFill>
                  <a:schemeClr val="accent5"/>
                </a:solidFill>
              </a:rPr>
              <a:t>);</a:t>
            </a:r>
          </a:p>
          <a:p>
            <a:pPr marL="1257300" lvl="3" indent="0">
              <a:buNone/>
            </a:pPr>
            <a:r>
              <a:rPr lang="en-NZ" sz="2200" dirty="0" err="1">
                <a:solidFill>
                  <a:schemeClr val="accent5"/>
                </a:solidFill>
              </a:rPr>
              <a:t>xmlhttp.setRequestHeader</a:t>
            </a:r>
            <a:r>
              <a:rPr lang="en-NZ" sz="2200" dirty="0">
                <a:solidFill>
                  <a:schemeClr val="accent5"/>
                </a:solidFill>
              </a:rPr>
              <a:t>("Content-</a:t>
            </a:r>
            <a:r>
              <a:rPr lang="en-NZ" sz="2200" dirty="0" err="1">
                <a:solidFill>
                  <a:schemeClr val="accent5"/>
                </a:solidFill>
              </a:rPr>
              <a:t>type","application</a:t>
            </a:r>
            <a:r>
              <a:rPr lang="en-NZ" sz="2200" dirty="0">
                <a:solidFill>
                  <a:schemeClr val="accent5"/>
                </a:solidFill>
              </a:rPr>
              <a:t>/x-www-form-</a:t>
            </a:r>
            <a:r>
              <a:rPr lang="en-NZ" sz="2200" dirty="0" err="1">
                <a:solidFill>
                  <a:schemeClr val="accent5"/>
                </a:solidFill>
              </a:rPr>
              <a:t>urlencoded</a:t>
            </a:r>
            <a:r>
              <a:rPr lang="en-NZ" sz="2200" dirty="0">
                <a:solidFill>
                  <a:schemeClr val="accent5"/>
                </a:solidFill>
              </a:rPr>
              <a:t>");</a:t>
            </a:r>
          </a:p>
          <a:p>
            <a:pPr marL="1257300" lvl="3" indent="0">
              <a:buNone/>
            </a:pPr>
            <a:r>
              <a:rPr lang="en-NZ" sz="2200" dirty="0" err="1">
                <a:solidFill>
                  <a:schemeClr val="accent5"/>
                </a:solidFill>
              </a:rPr>
              <a:t>xmlhttp.send</a:t>
            </a:r>
            <a:r>
              <a:rPr lang="en-NZ" sz="2200" dirty="0">
                <a:solidFill>
                  <a:schemeClr val="accent5"/>
                </a:solidFill>
              </a:rPr>
              <a:t>("</a:t>
            </a:r>
            <a:r>
              <a:rPr lang="en-NZ" sz="2200" dirty="0" err="1">
                <a:solidFill>
                  <a:schemeClr val="accent5"/>
                </a:solidFill>
              </a:rPr>
              <a:t>fname</a:t>
            </a:r>
            <a:r>
              <a:rPr lang="en-NZ" sz="2200" dirty="0">
                <a:solidFill>
                  <a:schemeClr val="accent5"/>
                </a:solidFill>
              </a:rPr>
              <a:t>=</a:t>
            </a:r>
            <a:r>
              <a:rPr lang="en-NZ" sz="2200" dirty="0" err="1">
                <a:solidFill>
                  <a:schemeClr val="accent5"/>
                </a:solidFill>
              </a:rPr>
              <a:t>Henry&amp;lname</a:t>
            </a:r>
            <a:r>
              <a:rPr lang="en-NZ" sz="2200" dirty="0">
                <a:solidFill>
                  <a:schemeClr val="accent5"/>
                </a:solidFill>
              </a:rPr>
              <a:t>=Ford");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2832-E183-4581-8723-6B2F0578FAA1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5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Ajax – The Response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860304"/>
            <a:ext cx="9413723" cy="4796869"/>
          </a:xfrm>
        </p:spPr>
        <p:txBody>
          <a:bodyPr>
            <a:normAutofit/>
          </a:bodyPr>
          <a:lstStyle/>
          <a:p>
            <a:r>
              <a:rPr lang="en-NZ" sz="2400" dirty="0"/>
              <a:t>To get the response from a server, use the </a:t>
            </a:r>
            <a:r>
              <a:rPr lang="en-NZ" sz="2400" dirty="0" err="1"/>
              <a:t>responseText</a:t>
            </a:r>
            <a:r>
              <a:rPr lang="en-NZ" sz="2400" dirty="0"/>
              <a:t> or </a:t>
            </a:r>
            <a:r>
              <a:rPr lang="en-NZ" sz="2400" dirty="0" err="1"/>
              <a:t>responseXML</a:t>
            </a:r>
            <a:r>
              <a:rPr lang="en-NZ" sz="2400" dirty="0"/>
              <a:t> property of the </a:t>
            </a:r>
            <a:r>
              <a:rPr lang="en-NZ" sz="2400" dirty="0" err="1"/>
              <a:t>XMLHttpRequest</a:t>
            </a:r>
            <a:r>
              <a:rPr lang="en-NZ" sz="2400" dirty="0"/>
              <a:t> object</a:t>
            </a:r>
            <a:r>
              <a:rPr lang="en-NZ" sz="2400" dirty="0" smtClean="0"/>
              <a:t>.</a:t>
            </a:r>
          </a:p>
          <a:p>
            <a:pPr>
              <a:spcBef>
                <a:spcPts val="0"/>
              </a:spcBef>
            </a:pPr>
            <a:endParaRPr lang="en-NZ" sz="2400" dirty="0"/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	</a:t>
            </a:r>
            <a:r>
              <a:rPr lang="en-NZ" sz="2400" dirty="0" err="1" smtClean="0">
                <a:solidFill>
                  <a:schemeClr val="accent5"/>
                </a:solidFill>
              </a:rPr>
              <a:t>responseText</a:t>
            </a:r>
            <a:r>
              <a:rPr lang="en-NZ" sz="2400" dirty="0"/>
              <a:t>	get the response data as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		</a:t>
            </a:r>
            <a:r>
              <a:rPr lang="en-NZ" sz="2400" dirty="0" err="1" smtClean="0">
                <a:solidFill>
                  <a:schemeClr val="accent5"/>
                </a:solidFill>
              </a:rPr>
              <a:t>responseXML</a:t>
            </a:r>
            <a:r>
              <a:rPr lang="en-NZ" sz="2400" dirty="0"/>
              <a:t>	get the response data as XML </a:t>
            </a:r>
            <a:r>
              <a:rPr lang="en-NZ" sz="2400" dirty="0" smtClean="0"/>
              <a:t>data</a:t>
            </a:r>
          </a:p>
          <a:p>
            <a:pPr marL="0" indent="0">
              <a:buNone/>
            </a:pPr>
            <a:endParaRPr lang="en-NZ" sz="2400" dirty="0" smtClean="0"/>
          </a:p>
          <a:p>
            <a:r>
              <a:rPr lang="en-N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</a:p>
          <a:p>
            <a:pPr marL="0" indent="0" algn="ctr">
              <a:buNone/>
            </a:pPr>
            <a:r>
              <a:rPr lang="en-NZ" sz="2400" dirty="0" err="1">
                <a:solidFill>
                  <a:schemeClr val="accent5"/>
                </a:solidFill>
              </a:rPr>
              <a:t>document.getElementById</a:t>
            </a:r>
            <a:r>
              <a:rPr lang="en-NZ" sz="2400" dirty="0">
                <a:solidFill>
                  <a:schemeClr val="accent5"/>
                </a:solidFill>
              </a:rPr>
              <a:t>("</a:t>
            </a:r>
            <a:r>
              <a:rPr lang="en-NZ" sz="2400" dirty="0" err="1">
                <a:solidFill>
                  <a:schemeClr val="accent5"/>
                </a:solidFill>
              </a:rPr>
              <a:t>myDiv</a:t>
            </a:r>
            <a:r>
              <a:rPr lang="en-NZ" sz="2400" dirty="0">
                <a:solidFill>
                  <a:schemeClr val="accent5"/>
                </a:solidFill>
              </a:rPr>
              <a:t>").</a:t>
            </a:r>
            <a:r>
              <a:rPr lang="en-NZ" sz="2400" dirty="0" err="1" smtClean="0">
                <a:solidFill>
                  <a:schemeClr val="accent5"/>
                </a:solidFill>
              </a:rPr>
              <a:t>innerHTML</a:t>
            </a:r>
            <a:endParaRPr lang="en-NZ" sz="24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NZ" sz="2400" dirty="0" smtClean="0">
                <a:solidFill>
                  <a:schemeClr val="accent5"/>
                </a:solidFill>
              </a:rPr>
              <a:t>=</a:t>
            </a:r>
            <a:r>
              <a:rPr lang="en-NZ" sz="2400" dirty="0" err="1" smtClean="0">
                <a:solidFill>
                  <a:schemeClr val="accent5"/>
                </a:solidFill>
              </a:rPr>
              <a:t>xmlhttp.responseText</a:t>
            </a:r>
            <a:r>
              <a:rPr lang="en-NZ" sz="2400" dirty="0">
                <a:solidFill>
                  <a:schemeClr val="accent5"/>
                </a:solidFill>
              </a:rPr>
              <a:t>;</a:t>
            </a:r>
            <a:endParaRPr lang="en-NZ" sz="2400" dirty="0" smtClean="0">
              <a:solidFill>
                <a:schemeClr val="accent5"/>
              </a:solidFill>
            </a:endParaRPr>
          </a:p>
          <a:p>
            <a:endParaRPr lang="en-N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57F-68A1-43C6-82A2-65087465D285}" type="datetime1">
              <a:rPr lang="en-NZ" smtClean="0"/>
              <a:t>20/09/2015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AJAX/XML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1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4479</TotalTime>
  <Words>577</Words>
  <Application>Microsoft Office PowerPoint</Application>
  <PresentationFormat>Widescreen</PresentationFormat>
  <Paragraphs>148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AJAX/XML</vt:lpstr>
      <vt:lpstr>Contents of This session</vt:lpstr>
      <vt:lpstr>What is Ajax?</vt:lpstr>
      <vt:lpstr>How Ajax works?</vt:lpstr>
      <vt:lpstr>How Ajax works?</vt:lpstr>
      <vt:lpstr>Ajax - The XMLHttpRequest Object </vt:lpstr>
      <vt:lpstr>Ajax – The Request </vt:lpstr>
      <vt:lpstr>Ajax – The Request </vt:lpstr>
      <vt:lpstr>Ajax – The Response </vt:lpstr>
      <vt:lpstr>Ajax – The onreadystatechange Event </vt:lpstr>
      <vt:lpstr>Ajax – The onreadystatechange Event </vt:lpstr>
      <vt:lpstr>Ajax – The onreadystatechange Event </vt:lpstr>
      <vt:lpstr>Ajax – The onreadystatechange Event </vt:lpstr>
      <vt:lpstr>Ajax – The onreadystatechange Event </vt:lpstr>
      <vt:lpstr>Ajax – Demo 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258</cp:revision>
  <dcterms:created xsi:type="dcterms:W3CDTF">2015-07-08T02:13:09Z</dcterms:created>
  <dcterms:modified xsi:type="dcterms:W3CDTF">2015-09-20T03:36:03Z</dcterms:modified>
</cp:coreProperties>
</file>