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8" r:id="rId3"/>
    <p:sldId id="329" r:id="rId4"/>
    <p:sldId id="332" r:id="rId5"/>
    <p:sldId id="330" r:id="rId6"/>
    <p:sldId id="331" r:id="rId7"/>
    <p:sldId id="333" r:id="rId8"/>
    <p:sldId id="334" r:id="rId9"/>
    <p:sldId id="335" r:id="rId10"/>
    <p:sldId id="336" r:id="rId11"/>
    <p:sldId id="339" r:id="rId12"/>
    <p:sldId id="338" r:id="rId13"/>
    <p:sldId id="337" r:id="rId14"/>
    <p:sldId id="303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3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20/09/2015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5285-132F-4E94-AF63-E43D9ACAEA17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8C9-8DCD-46F8-B600-FCE24B7DE74C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2D9-F72C-431F-945E-085DC02AF813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6F7B-1181-4FCD-A73A-10D0579814AA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B3C-A6B2-4716-A2C8-ECEACB94DF05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CACA-251F-4599-81E5-D5E70C291782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E78-1202-4BE9-A6BC-1F32EBD12744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AFD7-79FA-4C2A-9A24-14354C9164AE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4B5-D20F-42C8-BA13-BCB7901ACB8D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58A6-8195-4325-9EAF-C96C13ECF78A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4BA1-2F48-443B-B71B-34725700D208}" type="datetime1">
              <a:rPr lang="en-NZ" smtClean="0"/>
              <a:t>20/09/2015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EE05-B17E-4B51-9CAF-29B723CEA292}" type="datetime1">
              <a:rPr lang="en-NZ" smtClean="0"/>
              <a:t>20/09/2015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BF27-524C-46D1-93A0-CAEC3044E130}" type="datetime1">
              <a:rPr lang="en-NZ" smtClean="0"/>
              <a:t>20/09/2015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15BB-F9D1-4278-8FE6-DCD818198E01}" type="datetime1">
              <a:rPr lang="en-NZ" smtClean="0"/>
              <a:t>20/09/2015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72FB-21FA-416B-A536-A99E781D93D4}" type="datetime1">
              <a:rPr lang="en-NZ" smtClean="0"/>
              <a:t>20/09/2015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E7F4-F73D-4C06-A516-29CF69828B56}" type="datetime1">
              <a:rPr lang="en-NZ" smtClean="0"/>
              <a:t>20/09/2015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F277-17D1-475E-9CDC-9375EF9C52CA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 smtClean="0"/>
              <a:t>AJAX/XML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</a:t>
            </a:r>
            <a:r>
              <a:rPr lang="en-US" sz="3600" dirty="0"/>
              <a:t>9</a:t>
            </a:r>
            <a:r>
              <a:rPr lang="en-NZ" sz="3600" smtClean="0"/>
              <a:t> Session2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4F7-2261-4883-B3FC-F6465DB1B9E6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XML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1595549"/>
            <a:ext cx="9413723" cy="4252686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 of the correct syntax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&lt;bookstore&gt;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&lt;book category="CHILDREN"&gt;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	&lt;title&gt;Harry Potter&lt;/title&gt;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	&lt;</a:t>
            </a:r>
            <a:r>
              <a:rPr lang="en-US" sz="2400" dirty="0">
                <a:solidFill>
                  <a:schemeClr val="accent5"/>
                </a:solidFill>
              </a:rPr>
              <a:t>author&gt;J K. Rowling&lt;/</a:t>
            </a:r>
            <a:r>
              <a:rPr lang="en-US" sz="2400" dirty="0" smtClean="0">
                <a:solidFill>
                  <a:schemeClr val="accent5"/>
                </a:solidFill>
              </a:rPr>
              <a:t>author&gt;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	&lt;year&gt;2005</a:t>
            </a:r>
            <a:r>
              <a:rPr lang="en-US" sz="2400" dirty="0">
                <a:solidFill>
                  <a:schemeClr val="accent5"/>
                </a:solidFill>
              </a:rPr>
              <a:t>&lt;/</a:t>
            </a:r>
            <a:r>
              <a:rPr lang="en-US" sz="2400" dirty="0" smtClean="0">
                <a:solidFill>
                  <a:schemeClr val="accent5"/>
                </a:solidFill>
              </a:rPr>
              <a:t>year&gt;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	&lt;price&gt;29.99</a:t>
            </a:r>
            <a:r>
              <a:rPr lang="en-US" sz="2400" dirty="0">
                <a:solidFill>
                  <a:schemeClr val="accent5"/>
                </a:solidFill>
              </a:rPr>
              <a:t>&lt;/price</a:t>
            </a:r>
            <a:r>
              <a:rPr lang="en-US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&lt;/</a:t>
            </a:r>
            <a:r>
              <a:rPr lang="en-US" sz="2400" dirty="0">
                <a:solidFill>
                  <a:schemeClr val="accent5"/>
                </a:solidFill>
              </a:rPr>
              <a:t>book</a:t>
            </a:r>
            <a:r>
              <a:rPr lang="en-US" sz="2400" dirty="0" smtClean="0">
                <a:solidFill>
                  <a:schemeClr val="accent5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&lt;/</a:t>
            </a:r>
            <a:r>
              <a:rPr lang="en-US" sz="2400" dirty="0">
                <a:solidFill>
                  <a:schemeClr val="accent5"/>
                </a:solidFill>
              </a:rPr>
              <a:t>bookstore&gt;</a:t>
            </a: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37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XML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1595549"/>
            <a:ext cx="9413723" cy="425268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Wih</a:t>
            </a:r>
            <a:r>
              <a:rPr lang="en-US" sz="2400" dirty="0" smtClean="0"/>
              <a:t> </a:t>
            </a:r>
            <a:r>
              <a:rPr lang="en-US" sz="2400" dirty="0"/>
              <a:t>the DOM, you can access every node in an XML </a:t>
            </a:r>
            <a:r>
              <a:rPr lang="en-US" sz="2400" dirty="0" smtClean="0"/>
              <a:t>document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are some typical DOM properties:</a:t>
            </a:r>
          </a:p>
          <a:p>
            <a:pPr lvl="1"/>
            <a:r>
              <a:rPr lang="en-US" sz="2200" dirty="0"/>
              <a:t>x.nodeName - the name of x</a:t>
            </a:r>
          </a:p>
          <a:p>
            <a:pPr lvl="1"/>
            <a:r>
              <a:rPr lang="en-US" sz="2200" dirty="0" err="1"/>
              <a:t>x.nodeValue</a:t>
            </a:r>
            <a:r>
              <a:rPr lang="en-US" sz="2200" dirty="0"/>
              <a:t> - the value of x</a:t>
            </a:r>
          </a:p>
          <a:p>
            <a:pPr lvl="1"/>
            <a:r>
              <a:rPr lang="en-US" sz="2200" dirty="0" err="1"/>
              <a:t>x.parentNode</a:t>
            </a:r>
            <a:r>
              <a:rPr lang="en-US" sz="2200" dirty="0"/>
              <a:t> - the parent node of x</a:t>
            </a:r>
          </a:p>
          <a:p>
            <a:pPr lvl="1"/>
            <a:r>
              <a:rPr lang="en-US" sz="2200" dirty="0" err="1"/>
              <a:t>x.childNodes</a:t>
            </a:r>
            <a:r>
              <a:rPr lang="en-US" sz="2200" dirty="0"/>
              <a:t> - the child nodes of x</a:t>
            </a:r>
          </a:p>
          <a:p>
            <a:pPr lvl="1"/>
            <a:r>
              <a:rPr lang="en-US" sz="2200" dirty="0" err="1"/>
              <a:t>x.attributes</a:t>
            </a:r>
            <a:r>
              <a:rPr lang="en-US" sz="2200" dirty="0"/>
              <a:t> - the attributes nodes of x</a:t>
            </a: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06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XML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1595549"/>
            <a:ext cx="9413723" cy="4252686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These </a:t>
            </a:r>
            <a:r>
              <a:rPr lang="en-US" sz="2400" dirty="0"/>
              <a:t>are some typical DOM </a:t>
            </a:r>
            <a:r>
              <a:rPr lang="en-US" sz="2400" dirty="0" smtClean="0"/>
              <a:t>method:</a:t>
            </a:r>
          </a:p>
          <a:p>
            <a:endParaRPr lang="en-US" sz="2400" dirty="0"/>
          </a:p>
          <a:p>
            <a:pPr lvl="1"/>
            <a:r>
              <a:rPr lang="en-US" sz="2200" dirty="0" err="1"/>
              <a:t>x.getElementsByTagName</a:t>
            </a:r>
            <a:r>
              <a:rPr lang="en-US" sz="2200" dirty="0"/>
              <a:t>(name) - get all elements with a specified tag name</a:t>
            </a:r>
          </a:p>
          <a:p>
            <a:pPr lvl="1"/>
            <a:r>
              <a:rPr lang="en-US" sz="2200" dirty="0" err="1"/>
              <a:t>x.appendChild</a:t>
            </a:r>
            <a:r>
              <a:rPr lang="en-US" sz="2200" dirty="0"/>
              <a:t>(node) - insert a child node to x</a:t>
            </a:r>
          </a:p>
          <a:p>
            <a:pPr lvl="1"/>
            <a:r>
              <a:rPr lang="en-US" sz="2200" dirty="0" err="1"/>
              <a:t>x.removeChild</a:t>
            </a:r>
            <a:r>
              <a:rPr lang="en-US" sz="2200" dirty="0"/>
              <a:t>(node) - remove a child node from x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06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XML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76" y="1827369"/>
            <a:ext cx="9413723" cy="4252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var </a:t>
            </a:r>
            <a:r>
              <a:rPr lang="en-US" sz="2400" dirty="0" err="1">
                <a:solidFill>
                  <a:schemeClr val="accent5"/>
                </a:solidFill>
              </a:rPr>
              <a:t>xmlDoc</a:t>
            </a:r>
            <a:r>
              <a:rPr lang="en-US" sz="2400" dirty="0">
                <a:solidFill>
                  <a:schemeClr val="accent5"/>
                </a:solidFill>
              </a:rPr>
              <a:t>=</a:t>
            </a:r>
            <a:r>
              <a:rPr lang="en-US" sz="2400" dirty="0" err="1">
                <a:solidFill>
                  <a:schemeClr val="accent5"/>
                </a:solidFill>
              </a:rPr>
              <a:t>loadXMLDoc</a:t>
            </a:r>
            <a:r>
              <a:rPr lang="en-US" sz="2400" dirty="0">
                <a:solidFill>
                  <a:schemeClr val="accent5"/>
                </a:solidFill>
              </a:rPr>
              <a:t>("books.xml");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var x=</a:t>
            </a:r>
            <a:r>
              <a:rPr lang="en-US" sz="2400" dirty="0" err="1">
                <a:solidFill>
                  <a:schemeClr val="accent5"/>
                </a:solidFill>
              </a:rPr>
              <a:t>xmlDoc.getElementsByTagName</a:t>
            </a:r>
            <a:r>
              <a:rPr lang="en-US" sz="2400" dirty="0">
                <a:solidFill>
                  <a:schemeClr val="accent5"/>
                </a:solidFill>
              </a:rPr>
              <a:t>("title");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for (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=0;i&lt;</a:t>
            </a:r>
            <a:r>
              <a:rPr lang="en-US" sz="2400" dirty="0" err="1">
                <a:solidFill>
                  <a:schemeClr val="accent5"/>
                </a:solidFill>
              </a:rPr>
              <a:t>x.length;i</a:t>
            </a:r>
            <a:r>
              <a:rPr lang="en-US" sz="2400" dirty="0">
                <a:solidFill>
                  <a:schemeClr val="accent5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			 </a:t>
            </a:r>
            <a:r>
              <a:rPr lang="en-US" sz="2400" dirty="0" err="1">
                <a:solidFill>
                  <a:schemeClr val="accent5"/>
                </a:solidFill>
              </a:rPr>
              <a:t>document.write</a:t>
            </a:r>
            <a:r>
              <a:rPr lang="en-US" sz="2400" dirty="0">
                <a:solidFill>
                  <a:schemeClr val="accent5"/>
                </a:solidFill>
              </a:rPr>
              <a:t>(x[</a:t>
            </a:r>
            <a:r>
              <a:rPr lang="en-US" sz="2400" dirty="0" err="1">
                <a:solidFill>
                  <a:schemeClr val="accent5"/>
                </a:solidFill>
              </a:rPr>
              <a:t>i</a:t>
            </a:r>
            <a:r>
              <a:rPr lang="en-US" sz="2400" dirty="0">
                <a:solidFill>
                  <a:schemeClr val="accent5"/>
                </a:solidFill>
              </a:rPr>
              <a:t>].</a:t>
            </a:r>
            <a:r>
              <a:rPr lang="en-US" sz="2400" dirty="0" err="1">
                <a:solidFill>
                  <a:schemeClr val="accent5"/>
                </a:solidFill>
              </a:rPr>
              <a:t>childNodes</a:t>
            </a:r>
            <a:r>
              <a:rPr lang="en-US" sz="2400" dirty="0">
                <a:solidFill>
                  <a:schemeClr val="accent5"/>
                </a:solidFill>
              </a:rPr>
              <a:t>[0].</a:t>
            </a:r>
            <a:r>
              <a:rPr lang="en-US" sz="2400" dirty="0" err="1">
                <a:solidFill>
                  <a:schemeClr val="accent5"/>
                </a:solidFill>
              </a:rPr>
              <a:t>nodeValue</a:t>
            </a:r>
            <a:r>
              <a:rPr lang="en-US" sz="2400" dirty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			 </a:t>
            </a:r>
            <a:r>
              <a:rPr lang="en-US" sz="2400" dirty="0" err="1">
                <a:solidFill>
                  <a:schemeClr val="accent5"/>
                </a:solidFill>
              </a:rPr>
              <a:t>document.write</a:t>
            </a:r>
            <a:r>
              <a:rPr lang="en-US" sz="2400" dirty="0">
                <a:solidFill>
                  <a:schemeClr val="accent5"/>
                </a:solidFill>
              </a:rPr>
              <a:t>("&lt;</a:t>
            </a:r>
            <a:r>
              <a:rPr lang="en-US" sz="2400" dirty="0" err="1">
                <a:solidFill>
                  <a:schemeClr val="accent5"/>
                </a:solidFill>
              </a:rPr>
              <a:t>br</a:t>
            </a:r>
            <a:r>
              <a:rPr lang="en-US" sz="2400" dirty="0">
                <a:solidFill>
                  <a:schemeClr val="accent5"/>
                </a:solidFill>
              </a:rPr>
              <a:t>&gt;");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30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/>
              <a:t>Ajax 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ECF-1D54-43F1-B7F3-621BA6470661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</a:t>
            </a:r>
            <a:r>
              <a:rPr lang="en-NZ" smtClean="0"/>
              <a:t>Session </a:t>
            </a:r>
            <a:r>
              <a:rPr lang="en-NZ" smtClean="0"/>
              <a:t>2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9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91E8-4B44-457A-AAD3-130360AE5DBC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Ajax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</a:rPr>
              <a:t> Ajax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XML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7336-ED60-4BCE-9BF6-E1B80FECC34B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</a:t>
            </a:r>
            <a:r>
              <a:rPr lang="en-NZ" dirty="0"/>
              <a:t>Q</a:t>
            </a:r>
            <a:r>
              <a:rPr lang="en-NZ" dirty="0" smtClean="0"/>
              <a:t>uery AJAX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1930400"/>
            <a:ext cx="9413723" cy="4252686"/>
          </a:xfrm>
        </p:spPr>
        <p:txBody>
          <a:bodyPr>
            <a:normAutofit lnSpcReduction="10000"/>
          </a:bodyPr>
          <a:lstStyle/>
          <a:p>
            <a:r>
              <a:rPr lang="en-NZ" sz="2400" dirty="0"/>
              <a:t>The </a:t>
            </a:r>
            <a:r>
              <a:rPr lang="en-NZ" sz="2400" dirty="0">
                <a:solidFill>
                  <a:schemeClr val="accent5"/>
                </a:solidFill>
              </a:rPr>
              <a:t>$.get() </a:t>
            </a:r>
            <a:r>
              <a:rPr lang="en-NZ" sz="2400" dirty="0"/>
              <a:t>method requests data from the server with an HTTP GET </a:t>
            </a:r>
            <a:r>
              <a:rPr lang="en-NZ" sz="2400" dirty="0" smtClean="0"/>
              <a:t>request</a:t>
            </a:r>
          </a:p>
          <a:p>
            <a:r>
              <a:rPr lang="en-NZ" sz="2400" dirty="0"/>
              <a:t>Syntax:</a:t>
            </a:r>
          </a:p>
          <a:p>
            <a:pPr marL="0" indent="0">
              <a:buNone/>
            </a:pPr>
            <a:r>
              <a:rPr lang="en-NZ" sz="2400" dirty="0" smtClean="0"/>
              <a:t>		</a:t>
            </a:r>
            <a:r>
              <a:rPr lang="en-NZ" sz="2400" dirty="0" smtClean="0">
                <a:solidFill>
                  <a:schemeClr val="accent5"/>
                </a:solidFill>
              </a:rPr>
              <a:t>$.</a:t>
            </a:r>
            <a:r>
              <a:rPr lang="en-NZ" sz="2400" dirty="0">
                <a:solidFill>
                  <a:schemeClr val="accent5"/>
                </a:solidFill>
              </a:rPr>
              <a:t>get(</a:t>
            </a:r>
            <a:r>
              <a:rPr lang="en-NZ" sz="2400" dirty="0" err="1">
                <a:solidFill>
                  <a:schemeClr val="accent5"/>
                </a:solidFill>
              </a:rPr>
              <a:t>URL,callback</a:t>
            </a:r>
            <a:r>
              <a:rPr lang="en-NZ" sz="2400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endParaRPr lang="en-NZ" sz="2400" dirty="0">
              <a:solidFill>
                <a:schemeClr val="accent5"/>
              </a:solidFill>
            </a:endParaRPr>
          </a:p>
          <a:p>
            <a:r>
              <a:rPr lang="en-NZ" sz="2400" dirty="0"/>
              <a:t>The required URL parameter specifies the URL you wish to request.</a:t>
            </a:r>
          </a:p>
          <a:p>
            <a:endParaRPr lang="en-NZ" sz="2400" dirty="0"/>
          </a:p>
          <a:p>
            <a:r>
              <a:rPr lang="en-NZ" sz="2400" dirty="0"/>
              <a:t>The optional </a:t>
            </a:r>
            <a:r>
              <a:rPr lang="en-NZ" sz="2400" dirty="0" err="1"/>
              <a:t>callback</a:t>
            </a:r>
            <a:r>
              <a:rPr lang="en-NZ" sz="2400" dirty="0"/>
              <a:t> parameter is the name of a function to be executed if the request </a:t>
            </a:r>
            <a:r>
              <a:rPr lang="en-NZ" sz="2400" dirty="0" smtClean="0"/>
              <a:t>succeeds</a:t>
            </a:r>
            <a:endParaRPr lang="en-NZ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68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</a:t>
            </a:r>
            <a:r>
              <a:rPr lang="en-NZ" dirty="0"/>
              <a:t>Q</a:t>
            </a:r>
            <a:r>
              <a:rPr lang="en-NZ" dirty="0" smtClean="0"/>
              <a:t>uery AJAX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1930400"/>
            <a:ext cx="9413723" cy="4252686"/>
          </a:xfrm>
        </p:spPr>
        <p:txBody>
          <a:bodyPr>
            <a:normAutofit/>
          </a:bodyPr>
          <a:lstStyle/>
          <a:p>
            <a:r>
              <a:rPr lang="en-NZ" sz="2400" dirty="0" smtClean="0"/>
              <a:t>Example</a:t>
            </a:r>
          </a:p>
          <a:p>
            <a:endParaRPr lang="en-NZ" sz="2400" dirty="0">
              <a:solidFill>
                <a:schemeClr val="accent5"/>
              </a:solidFill>
            </a:endParaRP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$("button").click(function</a:t>
            </a:r>
            <a:r>
              <a:rPr lang="en-US" sz="2400" dirty="0" smtClean="0">
                <a:solidFill>
                  <a:schemeClr val="accent5"/>
                </a:solidFill>
              </a:rPr>
              <a:t>(){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 $.get("demo_test.asp", function(data, status){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     alert("Data: " + data + "\</a:t>
            </a:r>
            <a:r>
              <a:rPr lang="en-US" sz="2400" dirty="0" err="1">
                <a:solidFill>
                  <a:schemeClr val="accent5"/>
                </a:solidFill>
              </a:rPr>
              <a:t>nStatus</a:t>
            </a:r>
            <a:r>
              <a:rPr lang="en-US" sz="2400" dirty="0">
                <a:solidFill>
                  <a:schemeClr val="accent5"/>
                </a:solidFill>
              </a:rPr>
              <a:t>: " + status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 });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});</a:t>
            </a:r>
            <a:endParaRPr lang="en-NZ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6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</a:t>
            </a:r>
            <a:r>
              <a:rPr lang="en-NZ" dirty="0"/>
              <a:t>Q</a:t>
            </a:r>
            <a:r>
              <a:rPr lang="en-NZ" dirty="0" smtClean="0"/>
              <a:t>uery AJAX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1930400"/>
            <a:ext cx="9413723" cy="4252686"/>
          </a:xfrm>
        </p:spPr>
        <p:txBody>
          <a:bodyPr>
            <a:noAutofit/>
          </a:bodyPr>
          <a:lstStyle/>
          <a:p>
            <a:r>
              <a:rPr lang="en-NZ" sz="2200" dirty="0"/>
              <a:t>The </a:t>
            </a:r>
            <a:r>
              <a:rPr lang="en-NZ" sz="2200" dirty="0">
                <a:solidFill>
                  <a:schemeClr val="accent5"/>
                </a:solidFill>
              </a:rPr>
              <a:t>$.post() </a:t>
            </a:r>
            <a:r>
              <a:rPr lang="en-NZ" sz="2200" dirty="0"/>
              <a:t>method requests data from the server using an HTTP POST request</a:t>
            </a:r>
            <a:r>
              <a:rPr lang="en-NZ" sz="2200" dirty="0" smtClean="0"/>
              <a:t>.</a:t>
            </a:r>
            <a:endParaRPr lang="en-NZ" sz="2200" dirty="0"/>
          </a:p>
          <a:p>
            <a:r>
              <a:rPr lang="en-NZ" sz="2200" dirty="0"/>
              <a:t>Syntax</a:t>
            </a:r>
            <a:r>
              <a:rPr lang="en-NZ" sz="2200" dirty="0" smtClean="0"/>
              <a:t>:</a:t>
            </a:r>
            <a:endParaRPr lang="en-NZ" sz="2200" dirty="0"/>
          </a:p>
          <a:p>
            <a:pPr marL="0" indent="0"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		$.</a:t>
            </a:r>
            <a:r>
              <a:rPr lang="en-NZ" sz="2200" dirty="0">
                <a:solidFill>
                  <a:schemeClr val="accent5"/>
                </a:solidFill>
              </a:rPr>
              <a:t>post(</a:t>
            </a:r>
            <a:r>
              <a:rPr lang="en-NZ" sz="2200" dirty="0" err="1">
                <a:solidFill>
                  <a:schemeClr val="accent5"/>
                </a:solidFill>
              </a:rPr>
              <a:t>URL,data,callback</a:t>
            </a:r>
            <a:r>
              <a:rPr lang="en-NZ" sz="2200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endParaRPr lang="en-NZ" sz="2200" dirty="0"/>
          </a:p>
          <a:p>
            <a:r>
              <a:rPr lang="en-NZ" sz="2200" dirty="0"/>
              <a:t>The required URL parameter specifies the URL you wish to request</a:t>
            </a:r>
            <a:r>
              <a:rPr lang="en-NZ" sz="2200" dirty="0" smtClean="0"/>
              <a:t>.</a:t>
            </a:r>
            <a:endParaRPr lang="en-NZ" sz="2200" dirty="0"/>
          </a:p>
          <a:p>
            <a:r>
              <a:rPr lang="en-NZ" sz="2200" dirty="0"/>
              <a:t>The optional data parameter specifies some data to send along with the request</a:t>
            </a:r>
            <a:r>
              <a:rPr lang="en-NZ" sz="2200" dirty="0" smtClean="0"/>
              <a:t>.</a:t>
            </a:r>
            <a:endParaRPr lang="en-NZ" sz="2200" dirty="0"/>
          </a:p>
          <a:p>
            <a:r>
              <a:rPr lang="en-NZ" sz="2200" dirty="0"/>
              <a:t>The optional </a:t>
            </a:r>
            <a:r>
              <a:rPr lang="en-NZ" sz="2200" dirty="0" err="1"/>
              <a:t>callback</a:t>
            </a:r>
            <a:r>
              <a:rPr lang="en-NZ" sz="2200" dirty="0"/>
              <a:t> </a:t>
            </a:r>
            <a:r>
              <a:rPr lang="en-NZ" sz="2400" dirty="0"/>
              <a:t>parameter is the name of a function to be executed if the request succeeds.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8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</a:t>
            </a:r>
            <a:r>
              <a:rPr lang="en-NZ" dirty="0"/>
              <a:t>Q</a:t>
            </a:r>
            <a:r>
              <a:rPr lang="en-NZ" dirty="0" smtClean="0"/>
              <a:t>uery AJAX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1930400"/>
            <a:ext cx="9413723" cy="4252686"/>
          </a:xfrm>
        </p:spPr>
        <p:txBody>
          <a:bodyPr>
            <a:noAutofit/>
          </a:bodyPr>
          <a:lstStyle/>
          <a:p>
            <a:r>
              <a:rPr lang="en-NZ" sz="2200" dirty="0" smtClean="0"/>
              <a:t>Example</a:t>
            </a:r>
          </a:p>
          <a:p>
            <a:pPr marL="1714500" lvl="4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$("button").click(function(){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 $.post("demo_test_post.asp",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 {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     name: "Donald Duck",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     city: "</a:t>
            </a:r>
            <a:r>
              <a:rPr lang="en-US" sz="2400" dirty="0" err="1">
                <a:solidFill>
                  <a:schemeClr val="accent5"/>
                </a:solidFill>
              </a:rPr>
              <a:t>Duckburg</a:t>
            </a:r>
            <a:r>
              <a:rPr lang="en-US" sz="2400" dirty="0">
                <a:solidFill>
                  <a:schemeClr val="accent5"/>
                </a:solidFill>
              </a:rPr>
              <a:t>"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 },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 function(data, status){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     alert("Data: " + data + "\</a:t>
            </a:r>
            <a:r>
              <a:rPr lang="en-US" sz="2400" dirty="0" err="1">
                <a:solidFill>
                  <a:schemeClr val="accent5"/>
                </a:solidFill>
              </a:rPr>
              <a:t>nStatus</a:t>
            </a:r>
            <a:r>
              <a:rPr lang="en-US" sz="2400" dirty="0">
                <a:solidFill>
                  <a:schemeClr val="accent5"/>
                </a:solidFill>
              </a:rPr>
              <a:t>: " + status);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 });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9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1930400"/>
            <a:ext cx="9413723" cy="4252686"/>
          </a:xfrm>
        </p:spPr>
        <p:txBody>
          <a:bodyPr>
            <a:noAutofit/>
          </a:bodyPr>
          <a:lstStyle/>
          <a:p>
            <a:r>
              <a:rPr lang="en-US" sz="2400" dirty="0"/>
              <a:t>XML stands for </a:t>
            </a:r>
            <a:r>
              <a:rPr lang="en-US" sz="2400" dirty="0" err="1"/>
              <a:t>EXtensible</a:t>
            </a:r>
            <a:r>
              <a:rPr lang="en-US" sz="2400" dirty="0"/>
              <a:t> Markup Language.</a:t>
            </a:r>
          </a:p>
          <a:p>
            <a:endParaRPr lang="en-US" sz="2400" dirty="0"/>
          </a:p>
          <a:p>
            <a:r>
              <a:rPr lang="en-US" sz="2400" dirty="0"/>
              <a:t>XML was designed to store and transport data.</a:t>
            </a:r>
          </a:p>
          <a:p>
            <a:endParaRPr lang="en-US" sz="2400" dirty="0"/>
          </a:p>
          <a:p>
            <a:r>
              <a:rPr lang="en-US" sz="2400" dirty="0"/>
              <a:t>XML was designed to be both human- and machine-readable.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46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XML Tree structure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8" y="1808144"/>
            <a:ext cx="6903169" cy="37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XML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39" y="2019543"/>
            <a:ext cx="9413723" cy="425268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All XML Elements Must Have a Closing </a:t>
            </a:r>
            <a:r>
              <a:rPr lang="en-US" sz="2400" dirty="0" smtClean="0"/>
              <a:t>Tag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accent5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XML Tags are Case Sensitive</a:t>
            </a: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chemeClr val="accent5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XML Elements Must be Properly </a:t>
            </a:r>
            <a:r>
              <a:rPr lang="en-US" sz="2400" dirty="0" smtClean="0"/>
              <a:t>Nested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XML Documents Must Have a Root </a:t>
            </a:r>
            <a:r>
              <a:rPr lang="en-US" sz="2400" dirty="0" smtClean="0"/>
              <a:t>Element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XML Attribute Values Must be Quoted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70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4594</TotalTime>
  <Words>336</Words>
  <Application>Microsoft Office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AJAX/XML</vt:lpstr>
      <vt:lpstr>Contents of This session</vt:lpstr>
      <vt:lpstr>jQuery AJAX</vt:lpstr>
      <vt:lpstr>jQuery AJAX</vt:lpstr>
      <vt:lpstr>jQuery AJAX</vt:lpstr>
      <vt:lpstr>jQuery AJAX</vt:lpstr>
      <vt:lpstr>XML</vt:lpstr>
      <vt:lpstr>XML Tree structure</vt:lpstr>
      <vt:lpstr>XML Syntax</vt:lpstr>
      <vt:lpstr>XML Syntax</vt:lpstr>
      <vt:lpstr>XML DOM</vt:lpstr>
      <vt:lpstr>XML DOM</vt:lpstr>
      <vt:lpstr>XML DOM</vt:lpstr>
      <vt:lpstr>Exercise</vt:lpstr>
      <vt:lpstr>End of The Session 2</vt:lpstr>
    </vt:vector>
  </TitlesOfParts>
  <Company>Unitec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Xiaosong Li</cp:lastModifiedBy>
  <cp:revision>264</cp:revision>
  <dcterms:created xsi:type="dcterms:W3CDTF">2015-07-08T02:13:09Z</dcterms:created>
  <dcterms:modified xsi:type="dcterms:W3CDTF">2015-09-20T03:30:55Z</dcterms:modified>
</cp:coreProperties>
</file>