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98" r:id="rId3"/>
    <p:sldId id="347" r:id="rId4"/>
    <p:sldId id="329" r:id="rId5"/>
    <p:sldId id="346" r:id="rId6"/>
    <p:sldId id="348" r:id="rId7"/>
    <p:sldId id="349" r:id="rId8"/>
    <p:sldId id="351" r:id="rId9"/>
    <p:sldId id="307" r:id="rId10"/>
    <p:sldId id="341" r:id="rId11"/>
    <p:sldId id="342" r:id="rId12"/>
    <p:sldId id="333" r:id="rId13"/>
    <p:sldId id="353" r:id="rId14"/>
    <p:sldId id="352" r:id="rId15"/>
    <p:sldId id="343" r:id="rId16"/>
    <p:sldId id="350" r:id="rId17"/>
    <p:sldId id="344" r:id="rId18"/>
    <p:sldId id="345" r:id="rId19"/>
    <p:sldId id="339" r:id="rId20"/>
    <p:sldId id="303" r:id="rId21"/>
    <p:sldId id="356" r:id="rId22"/>
    <p:sldId id="355" r:id="rId23"/>
    <p:sldId id="357" r:id="rId24"/>
    <p:sldId id="29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 Ngamakeur" initials="KN" lastIdx="3" clrIdx="0">
    <p:extLst>
      <p:ext uri="{19B8F6BF-5375-455C-9EA6-DF929625EA0E}">
        <p15:presenceInfo xmlns:p15="http://schemas.microsoft.com/office/powerpoint/2012/main" userId="S-1-5-21-149251146-2169925306-3769764739-882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1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9" autoAdjust="0"/>
    <p:restoredTop sz="77321" autoAdjust="0"/>
  </p:normalViewPr>
  <p:slideViewPr>
    <p:cSldViewPr snapToGrid="0">
      <p:cViewPr varScale="1">
        <p:scale>
          <a:sx n="88" d="100"/>
          <a:sy n="88" d="100"/>
        </p:scale>
        <p:origin x="16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863ED-8288-47DA-81E4-5114C6C5724C}" type="datetimeFigureOut">
              <a:rPr lang="en-NZ" smtClean="0"/>
              <a:t>2/11/2022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8CFE-FE40-43AA-BC0D-9DC683224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8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8248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https://jsonlint.com/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7202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So what does that 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956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Because Json is based on JavaScript notational object it can be converted directly into a JavaScript object.</a:t>
            </a:r>
          </a:p>
          <a:p>
            <a:endParaRPr lang="en-N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Let see another example.</a:t>
            </a:r>
            <a:endParaRPr lang="en-US" sz="1100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7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First lets see what Json is not ?</a:t>
            </a:r>
          </a:p>
          <a:p>
            <a:endParaRPr lang="en-NZ" dirty="0"/>
          </a:p>
          <a:p>
            <a:r>
              <a:rPr lang="en-NZ" dirty="0"/>
              <a:t>It is not a markup language.</a:t>
            </a:r>
          </a:p>
          <a:p>
            <a:r>
              <a:rPr lang="en-NZ" dirty="0"/>
              <a:t>It dose not require JavaScript to use it, so it’s not dependant on java script.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6705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It is texts that is used to import and export data between platforms. </a:t>
            </a:r>
          </a:p>
          <a:p>
            <a:r>
              <a:rPr lang="en-NZ" dirty="0"/>
              <a:t>Another example of Data Interchange Format that we have introduced before is XML.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1889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3740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You might wonder……</a:t>
            </a:r>
          </a:p>
          <a:p>
            <a:endParaRPr lang="en-NZ" dirty="0"/>
          </a:p>
          <a:p>
            <a:r>
              <a:rPr lang="en-NZ" dirty="0"/>
              <a:t>It is called JavaScript Object Notation because it is based on the object letteral notation of JavaScript.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8843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8300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Hi </a:t>
            </a:r>
            <a:r>
              <a:rPr lang="en-NZ" dirty="0" err="1"/>
              <a:t>ra</a:t>
            </a:r>
            <a:r>
              <a:rPr lang="en-NZ" dirty="0"/>
              <a:t> </a:t>
            </a:r>
            <a:r>
              <a:rPr lang="en-NZ" dirty="0" err="1"/>
              <a:t>ki</a:t>
            </a:r>
            <a:r>
              <a:rPr lang="en-NZ" dirty="0"/>
              <a:t> </a:t>
            </a:r>
            <a:r>
              <a:rPr lang="en-NZ" dirty="0" err="1"/>
              <a:t>cal</a:t>
            </a:r>
            <a:r>
              <a:rPr lang="en-NZ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6223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This is name /value  pair…..</a:t>
            </a:r>
          </a:p>
          <a:p>
            <a:endParaRPr lang="en-NZ" dirty="0"/>
          </a:p>
          <a:p>
            <a:r>
              <a:rPr lang="en-NZ" dirty="0"/>
              <a:t>The only thing we missing to make it an object is curly brackets.</a:t>
            </a:r>
          </a:p>
          <a:p>
            <a:r>
              <a:rPr lang="en-NZ" dirty="0"/>
              <a:t>We can have more than one name/value pair inside the brackets to do so we need to separate them by a </a:t>
            </a:r>
            <a:r>
              <a:rPr lang="en-NZ" dirty="0" err="1"/>
              <a:t>camma</a:t>
            </a:r>
            <a:r>
              <a:rPr lang="en-NZ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/>
              <a:t> What if we need to have more than one object. We can create array.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1584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  <a:p>
            <a:r>
              <a:rPr lang="en-NZ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458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5285-132F-4E94-AF63-E43D9ACAEA17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16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38C9-8DCD-46F8-B600-FCE24B7DE74C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148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2D9-F72C-431F-945E-085DC02AF813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19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6F7B-1181-4FCD-A73A-10D0579814AA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535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CB3C-A6B2-4716-A2C8-ECEACB94DF05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51093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CACA-251F-4599-81E5-D5E70C291782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478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E78-1202-4BE9-A6BC-1F32EBD12744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0900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AFD7-79FA-4C2A-9A24-14354C9164AE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988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4B5-D20F-42C8-BA13-BCB7901ACB8D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295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58A6-8195-4325-9EAF-C96C13ECF78A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4BA1-2F48-443B-B71B-34725700D208}" type="datetime1">
              <a:rPr lang="en-NZ" smtClean="0"/>
              <a:t>2/11/2022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54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EE05-B17E-4B51-9CAF-29B723CEA292}" type="datetime1">
              <a:rPr lang="en-NZ" smtClean="0"/>
              <a:t>2/11/2022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444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BF27-524C-46D1-93A0-CAEC3044E130}" type="datetime1">
              <a:rPr lang="en-NZ" smtClean="0"/>
              <a:t>2/11/2022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08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15BB-F9D1-4278-8FE6-DCD818198E01}" type="datetime1">
              <a:rPr lang="en-NZ" smtClean="0"/>
              <a:t>2/11/2022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829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72FB-21FA-416B-A536-A99E781D93D4}" type="datetime1">
              <a:rPr lang="en-NZ" smtClean="0"/>
              <a:t>2/11/2022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749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E7F4-F73D-4C06-A516-29CF69828B56}" type="datetime1">
              <a:rPr lang="en-NZ" smtClean="0"/>
              <a:t>2/11/2022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994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3888" y="636137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F277-17D1-475E-9CDC-9375EF9C52CA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6137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34642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075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84300"/>
            <a:ext cx="9578151" cy="2666533"/>
          </a:xfrm>
        </p:spPr>
        <p:txBody>
          <a:bodyPr/>
          <a:lstStyle/>
          <a:p>
            <a:pPr algn="ctr"/>
            <a:r>
              <a:rPr lang="en-NZ" dirty="0"/>
              <a:t>JSON</a:t>
            </a:r>
            <a:br>
              <a:rPr lang="en-NZ" dirty="0"/>
            </a:br>
            <a:r>
              <a:rPr lang="en-US" sz="5400" b="1" dirty="0"/>
              <a:t>J</a:t>
            </a:r>
            <a:r>
              <a:rPr lang="en-US" sz="5400" dirty="0"/>
              <a:t>ava</a:t>
            </a:r>
            <a:r>
              <a:rPr lang="en-US" sz="5400" b="1" dirty="0"/>
              <a:t>S</a:t>
            </a:r>
            <a:r>
              <a:rPr lang="en-US" sz="5400" dirty="0"/>
              <a:t>cript </a:t>
            </a:r>
            <a:r>
              <a:rPr lang="en-US" sz="5400" b="1" dirty="0"/>
              <a:t>O</a:t>
            </a:r>
            <a:r>
              <a:rPr lang="en-US" sz="5400" dirty="0"/>
              <a:t>bject </a:t>
            </a:r>
            <a:r>
              <a:rPr lang="en-US" sz="5400" b="1" dirty="0"/>
              <a:t>N</a:t>
            </a:r>
            <a:r>
              <a:rPr lang="en-US" sz="5400" dirty="0"/>
              <a:t>otation</a:t>
            </a:r>
            <a:br>
              <a:rPr lang="en-US" sz="5400" dirty="0"/>
            </a:b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/>
              <a:t>Week </a:t>
            </a:r>
            <a:r>
              <a:rPr lang="en-US" sz="3600" dirty="0"/>
              <a:t>11</a:t>
            </a:r>
            <a:r>
              <a:rPr lang="en-NZ" sz="3600" dirty="0"/>
              <a:t> Session1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94F7-2261-4883-B3FC-F6465DB1B9E6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17239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JSON vs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32461"/>
            <a:ext cx="4615883" cy="47159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u="sng" dirty="0"/>
              <a:t>Much Like XML Because</a:t>
            </a:r>
          </a:p>
          <a:p>
            <a:pPr marL="0" indent="0">
              <a:buNone/>
            </a:pPr>
            <a:endParaRPr lang="en-US" sz="2200" u="sng" dirty="0"/>
          </a:p>
          <a:p>
            <a:r>
              <a:rPr lang="en-US" sz="2200" dirty="0"/>
              <a:t>Both JSON and XML are "self describing" (human readable)</a:t>
            </a:r>
          </a:p>
          <a:p>
            <a:r>
              <a:rPr lang="en-US" sz="2200" dirty="0"/>
              <a:t>Both JSON and XML are hierarchical </a:t>
            </a:r>
          </a:p>
          <a:p>
            <a:r>
              <a:rPr lang="en-US" sz="2200" dirty="0"/>
              <a:t>Both JSON and XML can be parsed and used by lots of programming languages</a:t>
            </a:r>
          </a:p>
          <a:p>
            <a:r>
              <a:rPr lang="en-US" sz="2200" dirty="0"/>
              <a:t>Both JSON and XML can be fetched with an </a:t>
            </a:r>
            <a:r>
              <a:rPr lang="en-US" sz="2200" dirty="0" err="1"/>
              <a:t>XMLHttpRequest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30567" y="1645434"/>
            <a:ext cx="500435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u="sng" dirty="0"/>
              <a:t>Much Unlike XML Because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JSON doesn't use end tag</a:t>
            </a:r>
          </a:p>
          <a:p>
            <a:r>
              <a:rPr lang="en-US" sz="2200" dirty="0"/>
              <a:t>JSON is shorter</a:t>
            </a:r>
          </a:p>
          <a:p>
            <a:r>
              <a:rPr lang="en-US" sz="2200" dirty="0"/>
              <a:t>JSON is quicker to read and write</a:t>
            </a:r>
          </a:p>
          <a:p>
            <a:r>
              <a:rPr lang="en-US" sz="2200" dirty="0"/>
              <a:t>JSON can use arrays</a:t>
            </a:r>
          </a:p>
          <a:p>
            <a:r>
              <a:rPr lang="en-US" sz="2200" dirty="0"/>
              <a:t>The biggest difference is: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5E51-F4B6-4561-96C1-1A241828FE49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449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JSON?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45433"/>
            <a:ext cx="9200762" cy="47159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For AJAX applications, JSON is faster and easier than XML:</a:t>
            </a:r>
          </a:p>
          <a:p>
            <a:pPr marL="0" indent="0">
              <a:buNone/>
            </a:pPr>
            <a:r>
              <a:rPr lang="en-US" sz="2200" u="sng" dirty="0"/>
              <a:t>Using XML</a:t>
            </a:r>
          </a:p>
          <a:p>
            <a:pPr lvl="1" indent="-342900"/>
            <a:r>
              <a:rPr lang="en-US" sz="2000" dirty="0"/>
              <a:t>Fetch an XML document</a:t>
            </a:r>
          </a:p>
          <a:p>
            <a:pPr lvl="1" indent="-342900"/>
            <a:r>
              <a:rPr lang="en-US" sz="2000" dirty="0"/>
              <a:t>Use the XML DOM to loop through the document</a:t>
            </a:r>
          </a:p>
          <a:p>
            <a:pPr lvl="1" indent="-342900"/>
            <a:r>
              <a:rPr lang="en-US" sz="2000" dirty="0"/>
              <a:t>Extract values and store in variables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u="sng" dirty="0"/>
              <a:t>Using JSON</a:t>
            </a:r>
          </a:p>
          <a:p>
            <a:pPr lvl="1"/>
            <a:r>
              <a:rPr lang="en-US" sz="2000" dirty="0"/>
              <a:t>Fetch a JSON string</a:t>
            </a:r>
          </a:p>
          <a:p>
            <a:pPr lvl="1"/>
            <a:r>
              <a:rPr lang="en-US" sz="2000" dirty="0" err="1"/>
              <a:t>JSON.Parse</a:t>
            </a:r>
            <a:r>
              <a:rPr lang="en-US" sz="2000" dirty="0"/>
              <a:t> the JSON string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5E51-F4B6-4561-96C1-1A241828FE49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9643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JSOM Example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033" y="2076724"/>
            <a:ext cx="8781725" cy="1530076"/>
          </a:xfrm>
        </p:spPr>
        <p:txBody>
          <a:bodyPr>
            <a:normAutofit/>
          </a:bodyPr>
          <a:lstStyle/>
          <a:p>
            <a:r>
              <a:rPr lang="en-NZ" sz="2800" dirty="0"/>
              <a:t>JSON Data</a:t>
            </a:r>
            <a:endParaRPr lang="en-NZ" sz="28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NZ" sz="2800" dirty="0">
                <a:solidFill>
                  <a:schemeClr val="accent5"/>
                </a:solidFill>
              </a:rPr>
              <a:t>			</a:t>
            </a:r>
            <a:r>
              <a:rPr lang="en-US" sz="2800" dirty="0">
                <a:solidFill>
                  <a:schemeClr val="accent5"/>
                </a:solidFill>
              </a:rPr>
              <a:t>“</a:t>
            </a:r>
            <a:r>
              <a:rPr lang="en-US" sz="2800" dirty="0" err="1">
                <a:solidFill>
                  <a:schemeClr val="accent5"/>
                </a:solidFill>
              </a:rPr>
              <a:t>firstName</a:t>
            </a:r>
            <a:r>
              <a:rPr lang="en-US" sz="2800" dirty="0">
                <a:solidFill>
                  <a:schemeClr val="accent5"/>
                </a:solidFill>
              </a:rPr>
              <a:t>”:“John”</a:t>
            </a:r>
          </a:p>
          <a:p>
            <a:endParaRPr lang="en-NZ" sz="22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2832-E183-4581-8723-6B2F0578FAA1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ISCG6420 IWD - AJAX/XML</a:t>
            </a:r>
            <a:endParaRPr lang="en-NZ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3F8C31-51F8-4D9C-869E-E6709BA32921}"/>
              </a:ext>
            </a:extLst>
          </p:cNvPr>
          <p:cNvSpPr txBox="1">
            <a:spLocks/>
          </p:cNvSpPr>
          <p:nvPr/>
        </p:nvSpPr>
        <p:spPr>
          <a:xfrm>
            <a:off x="817033" y="3934824"/>
            <a:ext cx="8781725" cy="153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JSON Object</a:t>
            </a:r>
          </a:p>
          <a:p>
            <a:pPr marL="0" indent="0">
              <a:buFont typeface="Wingdings 3" charset="2"/>
              <a:buNone/>
            </a:pPr>
            <a:r>
              <a:rPr lang="en-US" sz="2800" dirty="0"/>
              <a:t>			</a:t>
            </a:r>
            <a:r>
              <a:rPr lang="en-US" sz="2800" dirty="0">
                <a:solidFill>
                  <a:schemeClr val="accent5"/>
                </a:solidFill>
              </a:rPr>
              <a:t>{“</a:t>
            </a:r>
            <a:r>
              <a:rPr lang="en-US" sz="2800" dirty="0" err="1">
                <a:solidFill>
                  <a:schemeClr val="accent5"/>
                </a:solidFill>
              </a:rPr>
              <a:t>firstName</a:t>
            </a:r>
            <a:r>
              <a:rPr lang="en-US" sz="2800" dirty="0">
                <a:solidFill>
                  <a:schemeClr val="accent5"/>
                </a:solidFill>
              </a:rPr>
              <a:t>” :”John”, ”</a:t>
            </a:r>
            <a:r>
              <a:rPr lang="en-US" sz="2800" dirty="0" err="1">
                <a:solidFill>
                  <a:schemeClr val="accent5"/>
                </a:solidFill>
              </a:rPr>
              <a:t>lastName</a:t>
            </a:r>
            <a:r>
              <a:rPr lang="en-US" sz="2800" dirty="0">
                <a:solidFill>
                  <a:schemeClr val="accent5"/>
                </a:solidFill>
              </a:rPr>
              <a:t>”: “Doe”}</a:t>
            </a:r>
          </a:p>
          <a:p>
            <a:endParaRPr lang="en-NZ" sz="2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7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JSOM Example</a:t>
            </a:r>
            <a:br>
              <a:rPr lang="en-NZ" dirty="0"/>
            </a:b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2832-E183-4581-8723-6B2F0578FAA1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ISCG6420 IWD - AJAX/XML</a:t>
            </a:r>
            <a:endParaRPr lang="en-N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C9215B-4C28-4D47-A272-5F771C507302}"/>
              </a:ext>
            </a:extLst>
          </p:cNvPr>
          <p:cNvSpPr txBox="1">
            <a:spLocks/>
          </p:cNvSpPr>
          <p:nvPr/>
        </p:nvSpPr>
        <p:spPr>
          <a:xfrm>
            <a:off x="677334" y="1808936"/>
            <a:ext cx="8781725" cy="4020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800" dirty="0"/>
              <a:t>JSON Array</a:t>
            </a:r>
          </a:p>
          <a:p>
            <a:pPr marL="1257300" lvl="3" indent="0">
              <a:buFont typeface="Wingdings 3" charset="2"/>
              <a:buNone/>
            </a:pPr>
            <a:r>
              <a:rPr lang="en-NZ" sz="2800" dirty="0">
                <a:solidFill>
                  <a:schemeClr val="accent5"/>
                </a:solidFill>
              </a:rPr>
              <a:t>“employees”:[</a:t>
            </a:r>
          </a:p>
          <a:p>
            <a:pPr marL="1257300" lvl="3" indent="0">
              <a:buFont typeface="Wingdings 3" charset="2"/>
              <a:buNone/>
            </a:pPr>
            <a:r>
              <a:rPr lang="en-NZ" sz="2800" dirty="0">
                <a:solidFill>
                  <a:schemeClr val="accent5"/>
                </a:solidFill>
              </a:rPr>
              <a:t>    {“</a:t>
            </a:r>
            <a:r>
              <a:rPr lang="en-NZ" sz="2800" dirty="0" err="1">
                <a:solidFill>
                  <a:schemeClr val="accent5"/>
                </a:solidFill>
              </a:rPr>
              <a:t>firstName</a:t>
            </a:r>
            <a:r>
              <a:rPr lang="en-NZ" sz="2800" dirty="0">
                <a:solidFill>
                  <a:schemeClr val="accent5"/>
                </a:solidFill>
              </a:rPr>
              <a:t>”: “John”, “</a:t>
            </a:r>
            <a:r>
              <a:rPr lang="en-NZ" sz="2800" dirty="0" err="1">
                <a:solidFill>
                  <a:schemeClr val="accent5"/>
                </a:solidFill>
              </a:rPr>
              <a:t>lastName</a:t>
            </a:r>
            <a:r>
              <a:rPr lang="en-NZ" sz="2800" dirty="0">
                <a:solidFill>
                  <a:schemeClr val="accent5"/>
                </a:solidFill>
              </a:rPr>
              <a:t>”: “Doe”}, </a:t>
            </a:r>
          </a:p>
          <a:p>
            <a:pPr marL="1257300" lvl="3" indent="0">
              <a:buFont typeface="Wingdings 3" charset="2"/>
              <a:buNone/>
            </a:pPr>
            <a:r>
              <a:rPr lang="en-NZ" sz="2800" dirty="0">
                <a:solidFill>
                  <a:schemeClr val="accent5"/>
                </a:solidFill>
              </a:rPr>
              <a:t>    {“</a:t>
            </a:r>
            <a:r>
              <a:rPr lang="en-NZ" sz="2800" dirty="0" err="1">
                <a:solidFill>
                  <a:schemeClr val="accent5"/>
                </a:solidFill>
              </a:rPr>
              <a:t>firstName</a:t>
            </a:r>
            <a:r>
              <a:rPr lang="en-NZ" sz="2800" dirty="0">
                <a:solidFill>
                  <a:schemeClr val="accent5"/>
                </a:solidFill>
              </a:rPr>
              <a:t>” : “Anna”, “</a:t>
            </a:r>
            <a:r>
              <a:rPr lang="en-NZ" sz="2800" dirty="0" err="1">
                <a:solidFill>
                  <a:schemeClr val="accent5"/>
                </a:solidFill>
              </a:rPr>
              <a:t>lastName</a:t>
            </a:r>
            <a:r>
              <a:rPr lang="en-NZ" sz="2800" dirty="0">
                <a:solidFill>
                  <a:schemeClr val="accent5"/>
                </a:solidFill>
              </a:rPr>
              <a:t>”: “Smith”}, </a:t>
            </a:r>
          </a:p>
          <a:p>
            <a:pPr marL="1257300" lvl="3" indent="0">
              <a:buFont typeface="Wingdings 3" charset="2"/>
              <a:buNone/>
            </a:pPr>
            <a:r>
              <a:rPr lang="en-NZ" sz="2800" dirty="0">
                <a:solidFill>
                  <a:schemeClr val="accent5"/>
                </a:solidFill>
              </a:rPr>
              <a:t>    {“</a:t>
            </a:r>
            <a:r>
              <a:rPr lang="en-NZ" sz="2800" dirty="0" err="1">
                <a:solidFill>
                  <a:schemeClr val="accent5"/>
                </a:solidFill>
              </a:rPr>
              <a:t>firstName</a:t>
            </a:r>
            <a:r>
              <a:rPr lang="en-NZ" sz="2800" dirty="0">
                <a:solidFill>
                  <a:schemeClr val="accent5"/>
                </a:solidFill>
              </a:rPr>
              <a:t>”: “Peter”, “</a:t>
            </a:r>
            <a:r>
              <a:rPr lang="en-NZ" sz="2800" dirty="0" err="1">
                <a:solidFill>
                  <a:schemeClr val="accent5"/>
                </a:solidFill>
              </a:rPr>
              <a:t>lastName</a:t>
            </a:r>
            <a:r>
              <a:rPr lang="en-NZ" sz="2800" dirty="0">
                <a:solidFill>
                  <a:schemeClr val="accent5"/>
                </a:solidFill>
              </a:rPr>
              <a:t>”: “Jones”}</a:t>
            </a:r>
          </a:p>
          <a:p>
            <a:pPr marL="1257300" lvl="3" indent="0">
              <a:buFont typeface="Wingdings 3" charset="2"/>
              <a:buNone/>
            </a:pPr>
            <a:r>
              <a:rPr lang="en-NZ" sz="2800" dirty="0">
                <a:solidFill>
                  <a:schemeClr val="accent5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9011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BD55-1D7D-46F1-A602-68711136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JSON Formatter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AF91-ACF5-4DAE-9EB3-F9EE2E7B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4B5-D20F-42C8-BA13-BCB7901ACB8D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ECF73-A8D6-4F37-A53F-688C4C99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DCCC2-18F9-473C-8C52-259F78230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270000"/>
            <a:ext cx="9423188" cy="507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21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JSON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860305"/>
            <a:ext cx="9413723" cy="4252686"/>
          </a:xfrm>
        </p:spPr>
        <p:txBody>
          <a:bodyPr>
            <a:normAutofit/>
          </a:bodyPr>
          <a:lstStyle/>
          <a:p>
            <a:r>
              <a:rPr lang="en-US" sz="2400" dirty="0"/>
              <a:t>The JSON format is syntactically identical to the code for creating JavaScript objects</a:t>
            </a:r>
          </a:p>
          <a:p>
            <a:endParaRPr lang="en-NZ" sz="2400" dirty="0"/>
          </a:p>
          <a:p>
            <a:r>
              <a:rPr lang="en-US" sz="2600" dirty="0"/>
              <a:t>Instead of using a parser (like XML does), a JavaScript program can use standard JavaScript functions to convert JSON data into native JavaScript objects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5E51-F4B6-4561-96C1-1A241828FE49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0248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E1AC5-3E88-49A9-A933-7D786AA3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4B5-D20F-42C8-BA13-BCB7901ACB8D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88750-248E-4FFA-BA79-D1DA98CC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BDCE1-4A5C-4C37-8D40-550CC20CF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1" y="1193801"/>
            <a:ext cx="7721600" cy="45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3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JSON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860305"/>
            <a:ext cx="9413723" cy="425268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A JavaScript string containing JSON syntax: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accent5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var text = '{ "employees" : [' +</a:t>
            </a:r>
          </a:p>
          <a:p>
            <a:pPr marL="1714500" lvl="4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'{ "</a:t>
            </a:r>
            <a:r>
              <a:rPr lang="en-US" sz="2200" dirty="0" err="1">
                <a:solidFill>
                  <a:schemeClr val="accent5"/>
                </a:solidFill>
              </a:rPr>
              <a:t>firstName</a:t>
            </a:r>
            <a:r>
              <a:rPr lang="en-US" sz="2200" dirty="0">
                <a:solidFill>
                  <a:schemeClr val="accent5"/>
                </a:solidFill>
              </a:rPr>
              <a:t>":"John" , "</a:t>
            </a:r>
            <a:r>
              <a:rPr lang="en-US" sz="2200" dirty="0" err="1">
                <a:solidFill>
                  <a:schemeClr val="accent5"/>
                </a:solidFill>
              </a:rPr>
              <a:t>lastName</a:t>
            </a:r>
            <a:r>
              <a:rPr lang="en-US" sz="2200" dirty="0">
                <a:solidFill>
                  <a:schemeClr val="accent5"/>
                </a:solidFill>
              </a:rPr>
              <a:t>":"Doe" },' +</a:t>
            </a:r>
          </a:p>
          <a:p>
            <a:pPr marL="1714500" lvl="4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'{ "</a:t>
            </a:r>
            <a:r>
              <a:rPr lang="en-US" sz="2200" dirty="0" err="1">
                <a:solidFill>
                  <a:schemeClr val="accent5"/>
                </a:solidFill>
              </a:rPr>
              <a:t>firstName</a:t>
            </a:r>
            <a:r>
              <a:rPr lang="en-US" sz="2200" dirty="0">
                <a:solidFill>
                  <a:schemeClr val="accent5"/>
                </a:solidFill>
              </a:rPr>
              <a:t>":"Anna" , "</a:t>
            </a:r>
            <a:r>
              <a:rPr lang="en-US" sz="2200" dirty="0" err="1">
                <a:solidFill>
                  <a:schemeClr val="accent5"/>
                </a:solidFill>
              </a:rPr>
              <a:t>lastName</a:t>
            </a:r>
            <a:r>
              <a:rPr lang="en-US" sz="2200" dirty="0">
                <a:solidFill>
                  <a:schemeClr val="accent5"/>
                </a:solidFill>
              </a:rPr>
              <a:t>":"Smith" },' +</a:t>
            </a:r>
          </a:p>
          <a:p>
            <a:pPr marL="1714500" lvl="4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'{ "</a:t>
            </a:r>
            <a:r>
              <a:rPr lang="en-US" sz="2200" dirty="0" err="1">
                <a:solidFill>
                  <a:schemeClr val="accent5"/>
                </a:solidFill>
              </a:rPr>
              <a:t>firstName</a:t>
            </a:r>
            <a:r>
              <a:rPr lang="en-US" sz="2200" dirty="0">
                <a:solidFill>
                  <a:schemeClr val="accent5"/>
                </a:solidFill>
              </a:rPr>
              <a:t>":"Peter" , "</a:t>
            </a:r>
            <a:r>
              <a:rPr lang="en-US" sz="2200" dirty="0" err="1">
                <a:solidFill>
                  <a:schemeClr val="accent5"/>
                </a:solidFill>
              </a:rPr>
              <a:t>lastName</a:t>
            </a:r>
            <a:r>
              <a:rPr lang="en-US" sz="2200" dirty="0">
                <a:solidFill>
                  <a:schemeClr val="accent5"/>
                </a:solidFill>
              </a:rPr>
              <a:t>":"Jones" } ]}';</a:t>
            </a:r>
          </a:p>
          <a:p>
            <a:pPr marL="1257300" lvl="3" indent="0">
              <a:spcBef>
                <a:spcPts val="0"/>
              </a:spcBef>
              <a:buNone/>
            </a:pPr>
            <a:endParaRPr lang="en-US" sz="2200" dirty="0">
              <a:solidFill>
                <a:schemeClr val="accent5"/>
              </a:solidFill>
            </a:endParaRPr>
          </a:p>
          <a:p>
            <a:pPr>
              <a:spcBef>
                <a:spcPts val="0"/>
              </a:spcBef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JavaScript function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JSON.parse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(text) can be used to convert a JSON text into a JavaScript object: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accent5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		var </a:t>
            </a:r>
            <a:r>
              <a:rPr lang="en-US" sz="2200" dirty="0" err="1">
                <a:solidFill>
                  <a:schemeClr val="accent5"/>
                </a:solidFill>
              </a:rPr>
              <a:t>obj</a:t>
            </a:r>
            <a:r>
              <a:rPr lang="en-US" sz="2200" dirty="0">
                <a:solidFill>
                  <a:schemeClr val="accent5"/>
                </a:solidFill>
              </a:rPr>
              <a:t> = </a:t>
            </a:r>
            <a:r>
              <a:rPr lang="en-US" sz="2200" dirty="0" err="1">
                <a:solidFill>
                  <a:schemeClr val="accent5"/>
                </a:solidFill>
              </a:rPr>
              <a:t>JSON.parse</a:t>
            </a:r>
            <a:r>
              <a:rPr lang="en-US" sz="2200" dirty="0">
                <a:solidFill>
                  <a:schemeClr val="accent5"/>
                </a:solidFill>
              </a:rPr>
              <a:t>(text);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5E51-F4B6-4561-96C1-1A241828FE49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0510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JSON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860305"/>
            <a:ext cx="9413723" cy="425268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the new JavaScript object in your page: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&lt;p id="demo"&gt;&lt;/p&gt; 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2200" dirty="0">
              <a:solidFill>
                <a:schemeClr val="accent5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&lt;script&gt;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dirty="0" err="1">
                <a:solidFill>
                  <a:schemeClr val="accent5"/>
                </a:solidFill>
              </a:rPr>
              <a:t>document.getElementById</a:t>
            </a:r>
            <a:r>
              <a:rPr lang="en-US" sz="2200" dirty="0">
                <a:solidFill>
                  <a:schemeClr val="accent5"/>
                </a:solidFill>
              </a:rPr>
              <a:t>("demo").</a:t>
            </a:r>
            <a:r>
              <a:rPr lang="en-US" sz="2200" dirty="0" err="1">
                <a:solidFill>
                  <a:schemeClr val="accent5"/>
                </a:solidFill>
              </a:rPr>
              <a:t>innerHTML</a:t>
            </a:r>
            <a:r>
              <a:rPr lang="en-US" sz="2200" dirty="0">
                <a:solidFill>
                  <a:schemeClr val="accent5"/>
                </a:solidFill>
              </a:rPr>
              <a:t> =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dirty="0" err="1">
                <a:solidFill>
                  <a:schemeClr val="accent5"/>
                </a:solidFill>
              </a:rPr>
              <a:t>obj.employees</a:t>
            </a:r>
            <a:r>
              <a:rPr lang="en-US" sz="2200" dirty="0">
                <a:solidFill>
                  <a:schemeClr val="accent5"/>
                </a:solidFill>
              </a:rPr>
              <a:t>[1].</a:t>
            </a:r>
            <a:r>
              <a:rPr lang="en-US" sz="2200" dirty="0" err="1">
                <a:solidFill>
                  <a:schemeClr val="accent5"/>
                </a:solidFill>
              </a:rPr>
              <a:t>firstName</a:t>
            </a:r>
            <a:r>
              <a:rPr lang="en-US" sz="2200" dirty="0">
                <a:solidFill>
                  <a:schemeClr val="accent5"/>
                </a:solidFill>
              </a:rPr>
              <a:t> + " " + </a:t>
            </a:r>
            <a:r>
              <a:rPr lang="en-US" sz="2200" dirty="0" err="1">
                <a:solidFill>
                  <a:schemeClr val="accent5"/>
                </a:solidFill>
              </a:rPr>
              <a:t>obj.employees</a:t>
            </a:r>
            <a:r>
              <a:rPr lang="en-US" sz="2200" dirty="0">
                <a:solidFill>
                  <a:schemeClr val="accent5"/>
                </a:solidFill>
              </a:rPr>
              <a:t>[1].</a:t>
            </a:r>
            <a:r>
              <a:rPr lang="en-US" sz="2200" dirty="0" err="1">
                <a:solidFill>
                  <a:schemeClr val="accent5"/>
                </a:solidFill>
              </a:rPr>
              <a:t>lastName</a:t>
            </a:r>
            <a:r>
              <a:rPr lang="en-US" sz="2200" dirty="0">
                <a:solidFill>
                  <a:schemeClr val="accent5"/>
                </a:solidFill>
              </a:rPr>
              <a:t>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&lt;/script&gt;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5E51-F4B6-4561-96C1-1A241828FE49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5155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JSON and </a:t>
            </a:r>
            <a:r>
              <a:rPr lang="en-NZ" dirty="0" err="1"/>
              <a:t>XMLhttpRequest</a:t>
            </a:r>
            <a:r>
              <a:rPr lang="en-NZ" dirty="0"/>
              <a:t> 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860304"/>
            <a:ext cx="9413723" cy="4796869"/>
          </a:xfrm>
        </p:spPr>
        <p:txBody>
          <a:bodyPr>
            <a:normAutofit/>
          </a:bodyPr>
          <a:lstStyle/>
          <a:p>
            <a:r>
              <a:rPr lang="en-US" sz="2200" dirty="0"/>
              <a:t>A common use of JSON is to read data from a web server, and display the data in a web page.</a:t>
            </a:r>
          </a:p>
          <a:p>
            <a:endParaRPr lang="en-US" sz="2200" dirty="0"/>
          </a:p>
          <a:p>
            <a:r>
              <a:rPr lang="en-US" sz="2200" dirty="0"/>
              <a:t>easy steps, how to read JSON data, using </a:t>
            </a:r>
            <a:r>
              <a:rPr lang="en-US" sz="2200" dirty="0" err="1"/>
              <a:t>XMLHttp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an array of objects in a web server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Write a function to display the array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Read the JSON string with an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XMLHttpRequest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200" dirty="0"/>
              <a:t>The example reads JSON data from a web server running PHP and MySQL</a:t>
            </a:r>
            <a:endParaRPr lang="en-NZ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57F-68A1-43C6-82A2-65087465D285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6119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JSON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What is JSON?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JSON vs XML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Syntax</a:t>
            </a: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7336-ED60-4BCE-9BF6-E1B80FECC34B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4180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200" dirty="0"/>
              <a:t>JSON exercise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0ECF-1D54-43F1-B7F3-621BA6470661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8606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2701"/>
            <a:ext cx="8596668" cy="3746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sz="2800" dirty="0"/>
              <a:t>&lt;script&gt;</a:t>
            </a:r>
          </a:p>
          <a:p>
            <a:pPr marL="0" indent="0">
              <a:buNone/>
            </a:pPr>
            <a:r>
              <a:rPr lang="en-NZ" sz="2800" dirty="0"/>
              <a:t>var </a:t>
            </a:r>
            <a:r>
              <a:rPr lang="en-NZ" sz="2800" dirty="0" err="1"/>
              <a:t>xmlhttp</a:t>
            </a:r>
            <a:r>
              <a:rPr lang="en-NZ" sz="2800" dirty="0"/>
              <a:t> = new </a:t>
            </a:r>
            <a:r>
              <a:rPr lang="en-NZ" sz="2800" dirty="0" err="1"/>
              <a:t>XMLHttpRequest</a:t>
            </a:r>
            <a:r>
              <a:rPr lang="en-NZ" sz="2800" dirty="0"/>
              <a:t>();</a:t>
            </a:r>
          </a:p>
          <a:p>
            <a:pPr marL="0" indent="0">
              <a:buNone/>
            </a:pPr>
            <a:r>
              <a:rPr lang="en-NZ" sz="2800" dirty="0"/>
              <a:t>var </a:t>
            </a:r>
            <a:r>
              <a:rPr lang="en-NZ" sz="2800" dirty="0" err="1"/>
              <a:t>url</a:t>
            </a:r>
            <a:r>
              <a:rPr lang="en-NZ" sz="2800" dirty="0"/>
              <a:t> = "https://gist.githubusercontent.com/</a:t>
            </a:r>
            <a:r>
              <a:rPr lang="en-NZ" sz="2800" dirty="0" err="1"/>
              <a:t>DilaBee</a:t>
            </a:r>
            <a:r>
              <a:rPr lang="en-NZ" sz="2800" dirty="0"/>
              <a:t>/33b869bcba3c52240612725453660cb2/raw/d5a2fab1110af399efdfb75b62f7e5a8bd0c3f13/</a:t>
            </a:r>
            <a:r>
              <a:rPr lang="en-NZ" sz="2800" dirty="0" err="1"/>
              <a:t>example.json</a:t>
            </a:r>
            <a:r>
              <a:rPr lang="en-NZ" sz="2800" dirty="0"/>
              <a:t>";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0ECF-1D54-43F1-B7F3-621BA6470661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8252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2701"/>
            <a:ext cx="8596668" cy="47586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sz="2800" dirty="0" err="1"/>
              <a:t>xmlhttp.onreadystatechange</a:t>
            </a:r>
            <a:r>
              <a:rPr lang="en-NZ" sz="2800" dirty="0"/>
              <a:t> = function() {</a:t>
            </a:r>
          </a:p>
          <a:p>
            <a:r>
              <a:rPr lang="en-NZ" sz="2800" dirty="0"/>
              <a:t>  if (</a:t>
            </a:r>
            <a:r>
              <a:rPr lang="en-NZ" sz="2800" dirty="0" err="1"/>
              <a:t>this.readyState</a:t>
            </a:r>
            <a:r>
              <a:rPr lang="en-NZ" sz="2800" dirty="0"/>
              <a:t> == 4 &amp;&amp; </a:t>
            </a:r>
            <a:r>
              <a:rPr lang="en-NZ" sz="2800" dirty="0" err="1"/>
              <a:t>this.status</a:t>
            </a:r>
            <a:r>
              <a:rPr lang="en-NZ" sz="2800" dirty="0"/>
              <a:t> == 200) {</a:t>
            </a:r>
          </a:p>
          <a:p>
            <a:r>
              <a:rPr lang="en-NZ" sz="2800" dirty="0"/>
              <a:t>    var </a:t>
            </a:r>
            <a:r>
              <a:rPr lang="en-NZ" sz="2800" dirty="0" err="1"/>
              <a:t>myArr</a:t>
            </a:r>
            <a:r>
              <a:rPr lang="en-NZ" sz="2800" dirty="0"/>
              <a:t> = </a:t>
            </a:r>
            <a:r>
              <a:rPr lang="en-NZ" sz="2800" dirty="0" err="1"/>
              <a:t>JSON.parse</a:t>
            </a:r>
            <a:r>
              <a:rPr lang="en-NZ" sz="2800" dirty="0"/>
              <a:t>(</a:t>
            </a:r>
            <a:r>
              <a:rPr lang="en-NZ" sz="2800" dirty="0" err="1"/>
              <a:t>this.responseText</a:t>
            </a:r>
            <a:r>
              <a:rPr lang="en-NZ" sz="2800" dirty="0"/>
              <a:t>);</a:t>
            </a:r>
          </a:p>
          <a:p>
            <a:r>
              <a:rPr lang="en-NZ" sz="2800" dirty="0"/>
              <a:t>    </a:t>
            </a:r>
            <a:r>
              <a:rPr lang="en-NZ" sz="2800" dirty="0" err="1"/>
              <a:t>myFunction</a:t>
            </a:r>
            <a:r>
              <a:rPr lang="en-NZ" sz="2800" dirty="0"/>
              <a:t>(</a:t>
            </a:r>
            <a:r>
              <a:rPr lang="en-NZ" sz="2800" dirty="0" err="1"/>
              <a:t>myArr</a:t>
            </a:r>
            <a:r>
              <a:rPr lang="en-NZ" sz="2800" dirty="0"/>
              <a:t>);</a:t>
            </a:r>
          </a:p>
          <a:p>
            <a:r>
              <a:rPr lang="en-NZ" sz="2800" dirty="0"/>
              <a:t>  }</a:t>
            </a:r>
          </a:p>
          <a:p>
            <a:r>
              <a:rPr lang="en-NZ" sz="2800" dirty="0"/>
              <a:t>};</a:t>
            </a:r>
          </a:p>
          <a:p>
            <a:r>
              <a:rPr lang="en-NZ" sz="2800" dirty="0" err="1"/>
              <a:t>xmlhttp.open</a:t>
            </a:r>
            <a:r>
              <a:rPr lang="en-NZ" sz="2800" dirty="0"/>
              <a:t>("GET", </a:t>
            </a:r>
            <a:r>
              <a:rPr lang="en-NZ" sz="2800" dirty="0" err="1"/>
              <a:t>url</a:t>
            </a:r>
            <a:r>
              <a:rPr lang="en-NZ" sz="2800" dirty="0"/>
              <a:t>, true);</a:t>
            </a:r>
          </a:p>
          <a:p>
            <a:r>
              <a:rPr lang="en-NZ" sz="2800" dirty="0" err="1"/>
              <a:t>xmlhttp.send</a:t>
            </a:r>
            <a:r>
              <a:rPr lang="en-NZ" sz="2800" dirty="0"/>
              <a:t>();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0ECF-1D54-43F1-B7F3-621BA6470661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1797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2701"/>
            <a:ext cx="9698566" cy="507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sz="2800" dirty="0"/>
              <a:t>function </a:t>
            </a:r>
            <a:r>
              <a:rPr lang="en-NZ" sz="2800" dirty="0" err="1"/>
              <a:t>myFunction</a:t>
            </a:r>
            <a:r>
              <a:rPr lang="en-NZ" sz="2800" dirty="0"/>
              <a:t>(</a:t>
            </a:r>
            <a:r>
              <a:rPr lang="en-NZ" sz="2800" dirty="0" err="1"/>
              <a:t>arr</a:t>
            </a:r>
            <a:r>
              <a:rPr lang="en-NZ" sz="2800" dirty="0"/>
              <a:t>) {</a:t>
            </a:r>
          </a:p>
          <a:p>
            <a:r>
              <a:rPr lang="en-NZ" sz="2800" dirty="0"/>
              <a:t>  var out = "&lt;ul&gt;";</a:t>
            </a:r>
          </a:p>
          <a:p>
            <a:r>
              <a:rPr lang="en-NZ" sz="2800" dirty="0"/>
              <a:t>  var </a:t>
            </a:r>
            <a:r>
              <a:rPr lang="en-NZ" sz="2800" dirty="0" err="1"/>
              <a:t>i</a:t>
            </a:r>
            <a:r>
              <a:rPr lang="en-NZ" sz="2800" dirty="0"/>
              <a:t>;</a:t>
            </a:r>
          </a:p>
          <a:p>
            <a:r>
              <a:rPr lang="en-NZ" sz="2800" dirty="0"/>
              <a:t>  for(</a:t>
            </a:r>
            <a:r>
              <a:rPr lang="en-NZ" sz="2800" dirty="0" err="1"/>
              <a:t>i</a:t>
            </a:r>
            <a:r>
              <a:rPr lang="en-NZ" sz="2800" dirty="0"/>
              <a:t> = 0; </a:t>
            </a:r>
            <a:r>
              <a:rPr lang="en-NZ" sz="2800" dirty="0" err="1"/>
              <a:t>i</a:t>
            </a:r>
            <a:r>
              <a:rPr lang="en-NZ" sz="2800" dirty="0"/>
              <a:t> &lt; </a:t>
            </a:r>
            <a:r>
              <a:rPr lang="en-NZ" sz="2800" dirty="0" err="1"/>
              <a:t>arr.length</a:t>
            </a:r>
            <a:r>
              <a:rPr lang="en-NZ" sz="2800" dirty="0"/>
              <a:t>; </a:t>
            </a:r>
            <a:r>
              <a:rPr lang="en-NZ" sz="2800" dirty="0" err="1"/>
              <a:t>i</a:t>
            </a:r>
            <a:r>
              <a:rPr lang="en-NZ" sz="2800" dirty="0"/>
              <a:t>++) {</a:t>
            </a:r>
          </a:p>
          <a:p>
            <a:r>
              <a:rPr lang="en-NZ" sz="2800" dirty="0"/>
              <a:t>    out += '&lt;li&gt;' + </a:t>
            </a:r>
            <a:r>
              <a:rPr lang="en-NZ" sz="2800" dirty="0" err="1"/>
              <a:t>arr</a:t>
            </a:r>
            <a:r>
              <a:rPr lang="en-NZ" sz="2800" dirty="0"/>
              <a:t>[</a:t>
            </a:r>
            <a:r>
              <a:rPr lang="en-NZ" sz="2800" dirty="0" err="1"/>
              <a:t>i</a:t>
            </a:r>
            <a:r>
              <a:rPr lang="en-NZ" sz="2800" dirty="0"/>
              <a:t>].name +'  '+</a:t>
            </a:r>
            <a:r>
              <a:rPr lang="en-NZ" sz="2800" dirty="0" err="1"/>
              <a:t>arr</a:t>
            </a:r>
            <a:r>
              <a:rPr lang="en-NZ" sz="2800" dirty="0"/>
              <a:t>[</a:t>
            </a:r>
            <a:r>
              <a:rPr lang="en-NZ" sz="2800" dirty="0" err="1"/>
              <a:t>i</a:t>
            </a:r>
            <a:r>
              <a:rPr lang="en-NZ" sz="2800" dirty="0"/>
              <a:t>].</a:t>
            </a:r>
            <a:r>
              <a:rPr lang="en-NZ" sz="2800" dirty="0" err="1"/>
              <a:t>lastName</a:t>
            </a:r>
            <a:r>
              <a:rPr lang="en-NZ" sz="2800" dirty="0"/>
              <a:t>+'&lt;/li&gt;'; }</a:t>
            </a:r>
          </a:p>
          <a:p>
            <a:r>
              <a:rPr lang="en-NZ" sz="2800" dirty="0"/>
              <a:t> out += "&lt;/ul&gt;"</a:t>
            </a:r>
          </a:p>
          <a:p>
            <a:r>
              <a:rPr lang="en-NZ" sz="2800" dirty="0"/>
              <a:t>  </a:t>
            </a:r>
            <a:r>
              <a:rPr lang="en-NZ" sz="2800" dirty="0" err="1"/>
              <a:t>document.getElementById</a:t>
            </a:r>
            <a:r>
              <a:rPr lang="en-NZ" sz="2800" dirty="0"/>
              <a:t>("id01").</a:t>
            </a:r>
            <a:r>
              <a:rPr lang="en-NZ" sz="2800" dirty="0" err="1"/>
              <a:t>innerHTML</a:t>
            </a:r>
            <a:r>
              <a:rPr lang="en-NZ" sz="2800" dirty="0"/>
              <a:t> = out;</a:t>
            </a:r>
          </a:p>
          <a:p>
            <a:r>
              <a:rPr lang="en-NZ" sz="2800" dirty="0"/>
              <a:t>}</a:t>
            </a:r>
          </a:p>
          <a:p>
            <a:r>
              <a:rPr lang="en-NZ" sz="2800" dirty="0"/>
              <a:t>&lt;/script&gt;</a:t>
            </a:r>
          </a:p>
          <a:p>
            <a:endParaRPr lang="en-NZ" sz="2800" dirty="0"/>
          </a:p>
          <a:p>
            <a:r>
              <a:rPr lang="en-NZ" sz="2800" dirty="0"/>
              <a:t>&lt;/body&gt;</a:t>
            </a:r>
          </a:p>
          <a:p>
            <a:r>
              <a:rPr lang="en-NZ" sz="2800" dirty="0"/>
              <a:t>&lt;/html&gt;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0ECF-1D54-43F1-B7F3-621BA6470661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4839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68" y="2404534"/>
            <a:ext cx="8703635" cy="1646302"/>
          </a:xfrm>
        </p:spPr>
        <p:txBody>
          <a:bodyPr/>
          <a:lstStyle/>
          <a:p>
            <a:r>
              <a:rPr lang="en-NZ" dirty="0"/>
              <a:t>End of The Session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/>
              <a:t>Week 11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91E8-4B44-457A-AAD3-130360AE5DBC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77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trike="sngStrike" dirty="0"/>
              <a:t>What is JSON?</a:t>
            </a:r>
            <a:br>
              <a:rPr lang="en-NZ" strike="sngStrike" dirty="0"/>
            </a:br>
            <a:r>
              <a:rPr lang="en-NZ" dirty="0"/>
              <a:t>What JSON is Not?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C638-FFF6-4004-8DAF-4B1D6FE75D8F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BBC1CA-2908-48E5-A494-18166B4FF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013" y="2497137"/>
            <a:ext cx="5934075" cy="695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A0AC5A-0702-425E-AD9B-ED0502006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781" y="3549650"/>
            <a:ext cx="7086600" cy="723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2F07E1-3853-4B77-B92E-F463D4879B20}"/>
              </a:ext>
            </a:extLst>
          </p:cNvPr>
          <p:cNvSpPr txBox="1"/>
          <p:nvPr/>
        </p:nvSpPr>
        <p:spPr>
          <a:xfrm>
            <a:off x="7567721" y="2269132"/>
            <a:ext cx="1176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5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9295D-FF1C-4173-8305-403D681F5DE2}"/>
              </a:ext>
            </a:extLst>
          </p:cNvPr>
          <p:cNvSpPr txBox="1"/>
          <p:nvPr/>
        </p:nvSpPr>
        <p:spPr>
          <a:xfrm>
            <a:off x="8743933" y="3429000"/>
            <a:ext cx="1176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5400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0144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775"/>
          </a:xfrm>
        </p:spPr>
        <p:txBody>
          <a:bodyPr/>
          <a:lstStyle/>
          <a:p>
            <a:r>
              <a:rPr lang="en-NZ" dirty="0"/>
              <a:t>What JSON is?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C638-FFF6-4004-8DAF-4B1D6FE75D8F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CBB10D-5C48-4A38-9925-6558C88B9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052098"/>
            <a:ext cx="8390466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3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JSON?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723572"/>
            <a:ext cx="9413723" cy="425268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JSON stands for </a:t>
            </a:r>
            <a:r>
              <a:rPr lang="en-US" sz="2400" b="1" dirty="0"/>
              <a:t>J</a:t>
            </a:r>
            <a:r>
              <a:rPr lang="en-US" sz="2400" dirty="0"/>
              <a:t>ava</a:t>
            </a:r>
            <a:r>
              <a:rPr lang="en-US" sz="2400" b="1" dirty="0"/>
              <a:t>S</a:t>
            </a:r>
            <a:r>
              <a:rPr lang="en-US" sz="2400" dirty="0"/>
              <a:t>cript </a:t>
            </a:r>
            <a:r>
              <a:rPr lang="en-US" sz="2400" b="1" dirty="0"/>
              <a:t>O</a:t>
            </a:r>
            <a:r>
              <a:rPr lang="en-US" sz="2400" dirty="0"/>
              <a:t>bject </a:t>
            </a:r>
            <a:r>
              <a:rPr lang="en-US" sz="2400" b="1" dirty="0"/>
              <a:t>N</a:t>
            </a:r>
            <a:r>
              <a:rPr lang="en-US" sz="2400" dirty="0"/>
              <a:t>otation</a:t>
            </a:r>
          </a:p>
          <a:p>
            <a:endParaRPr lang="en-US" sz="2400" dirty="0"/>
          </a:p>
          <a:p>
            <a:r>
              <a:rPr lang="en-US" sz="2400" dirty="0"/>
              <a:t>JSON is a syntax for storing and exchanging data.</a:t>
            </a:r>
          </a:p>
          <a:p>
            <a:endParaRPr lang="en-US" sz="2400" dirty="0"/>
          </a:p>
          <a:p>
            <a:r>
              <a:rPr lang="en-US" sz="2400" dirty="0"/>
              <a:t>JSON is an easier-to-use alternative to XML.</a:t>
            </a:r>
          </a:p>
          <a:p>
            <a:endParaRPr lang="en-US" sz="2400" dirty="0"/>
          </a:p>
          <a:p>
            <a:r>
              <a:rPr lang="en-US" sz="2400" dirty="0"/>
              <a:t>JSON is programing language independent </a:t>
            </a:r>
            <a:r>
              <a:rPr lang="en-US" sz="2400" b="1" dirty="0"/>
              <a:t>*</a:t>
            </a:r>
          </a:p>
          <a:p>
            <a:endParaRPr lang="en-US" sz="2400" dirty="0"/>
          </a:p>
          <a:p>
            <a:r>
              <a:rPr lang="en-US" sz="2400" dirty="0"/>
              <a:t>JSON is "self-describing" and easy to understand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C638-FFF6-4004-8DAF-4B1D6FE75D8F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246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7D22-74D2-47C3-9CC7-E2B25D29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JSON?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0F541D-5138-4F2E-8B7E-B12F4B5C8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2208397"/>
            <a:ext cx="8596312" cy="37858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FEA33-23E7-41B2-B775-C8E37B22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4B5-D20F-42C8-BA13-BCB7901ACB8D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243E-FCB2-40A1-857C-BB5609CD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335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E1AC5-3E88-49A9-A933-7D786AA3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4B5-D20F-42C8-BA13-BCB7901ACB8D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88750-248E-4FFA-BA79-D1DA98CC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6AABE2-EC49-4543-AD9A-11E4E9B10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516062"/>
            <a:ext cx="81216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JSON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8594" y="2283095"/>
            <a:ext cx="8655408" cy="22508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{"employees":[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    {"</a:t>
            </a:r>
            <a:r>
              <a:rPr lang="en-US" sz="3200" dirty="0" err="1">
                <a:solidFill>
                  <a:schemeClr val="accent5"/>
                </a:solidFill>
              </a:rPr>
              <a:t>firstName</a:t>
            </a:r>
            <a:r>
              <a:rPr lang="en-US" sz="3200" dirty="0">
                <a:solidFill>
                  <a:schemeClr val="accent5"/>
                </a:solidFill>
              </a:rPr>
              <a:t>":"John", "</a:t>
            </a:r>
            <a:r>
              <a:rPr lang="en-US" sz="3200" dirty="0" err="1">
                <a:solidFill>
                  <a:schemeClr val="accent5"/>
                </a:solidFill>
              </a:rPr>
              <a:t>lastName</a:t>
            </a:r>
            <a:r>
              <a:rPr lang="en-US" sz="3200" dirty="0">
                <a:solidFill>
                  <a:schemeClr val="accent5"/>
                </a:solidFill>
              </a:rPr>
              <a:t>":"Doe"},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    {"</a:t>
            </a:r>
            <a:r>
              <a:rPr lang="en-US" sz="3200" dirty="0" err="1">
                <a:solidFill>
                  <a:schemeClr val="accent5"/>
                </a:solidFill>
              </a:rPr>
              <a:t>firstName</a:t>
            </a:r>
            <a:r>
              <a:rPr lang="en-US" sz="3200" dirty="0">
                <a:solidFill>
                  <a:schemeClr val="accent5"/>
                </a:solidFill>
              </a:rPr>
              <a:t>":"Anna", "</a:t>
            </a:r>
            <a:r>
              <a:rPr lang="en-US" sz="3200" dirty="0" err="1">
                <a:solidFill>
                  <a:schemeClr val="accent5"/>
                </a:solidFill>
              </a:rPr>
              <a:t>lastName</a:t>
            </a:r>
            <a:r>
              <a:rPr lang="en-US" sz="3200" dirty="0">
                <a:solidFill>
                  <a:schemeClr val="accent5"/>
                </a:solidFill>
              </a:rPr>
              <a:t>":"Smith"},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    {"</a:t>
            </a:r>
            <a:r>
              <a:rPr lang="en-US" sz="3200" dirty="0" err="1">
                <a:solidFill>
                  <a:schemeClr val="accent5"/>
                </a:solidFill>
              </a:rPr>
              <a:t>firstName</a:t>
            </a:r>
            <a:r>
              <a:rPr lang="en-US" sz="3200" dirty="0">
                <a:solidFill>
                  <a:schemeClr val="accent5"/>
                </a:solidFill>
              </a:rPr>
              <a:t>":"Peter", "</a:t>
            </a:r>
            <a:r>
              <a:rPr lang="en-US" sz="3200" dirty="0" err="1">
                <a:solidFill>
                  <a:schemeClr val="accent5"/>
                </a:solidFill>
              </a:rPr>
              <a:t>lastName</a:t>
            </a:r>
            <a:r>
              <a:rPr lang="en-US" sz="3200" dirty="0">
                <a:solidFill>
                  <a:schemeClr val="accent5"/>
                </a:solidFill>
              </a:rPr>
              <a:t>":"Jones"}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]}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999A-4CB0-4EB3-98B7-DF713E93E07C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216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JSON vs 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658" y="1272844"/>
            <a:ext cx="4185623" cy="576262"/>
          </a:xfrm>
        </p:spPr>
        <p:txBody>
          <a:bodyPr/>
          <a:lstStyle/>
          <a:p>
            <a:r>
              <a:rPr lang="en-US" b="1" dirty="0" err="1"/>
              <a:t>Json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8594" y="2283094"/>
            <a:ext cx="4299923" cy="3943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{"employees":[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   {"</a:t>
            </a:r>
            <a:r>
              <a:rPr lang="en-US" sz="2400" dirty="0" err="1">
                <a:solidFill>
                  <a:schemeClr val="accent5"/>
                </a:solidFill>
              </a:rPr>
              <a:t>firstName</a:t>
            </a:r>
            <a:r>
              <a:rPr lang="en-US" sz="2400" dirty="0">
                <a:solidFill>
                  <a:schemeClr val="accent5"/>
                </a:solidFill>
              </a:rPr>
              <a:t>":"John", 			    "</a:t>
            </a:r>
            <a:r>
              <a:rPr lang="en-US" sz="2400" dirty="0" err="1">
                <a:solidFill>
                  <a:schemeClr val="accent5"/>
                </a:solidFill>
              </a:rPr>
              <a:t>lastName</a:t>
            </a:r>
            <a:r>
              <a:rPr lang="en-US" sz="2400" dirty="0">
                <a:solidFill>
                  <a:schemeClr val="accent5"/>
                </a:solidFill>
              </a:rPr>
              <a:t>":"Doe"},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   {"</a:t>
            </a:r>
            <a:r>
              <a:rPr lang="en-US" sz="2400" dirty="0" err="1">
                <a:solidFill>
                  <a:schemeClr val="accent5"/>
                </a:solidFill>
              </a:rPr>
              <a:t>firstName</a:t>
            </a:r>
            <a:r>
              <a:rPr lang="en-US" sz="2400" dirty="0">
                <a:solidFill>
                  <a:schemeClr val="accent5"/>
                </a:solidFill>
              </a:rPr>
              <a:t>":"Anna", "</a:t>
            </a:r>
            <a:r>
              <a:rPr lang="en-US" sz="2400" dirty="0" err="1">
                <a:solidFill>
                  <a:schemeClr val="accent5"/>
                </a:solidFill>
              </a:rPr>
              <a:t>lastName</a:t>
            </a:r>
            <a:r>
              <a:rPr lang="en-US" sz="2400" dirty="0">
                <a:solidFill>
                  <a:schemeClr val="accent5"/>
                </a:solidFill>
              </a:rPr>
              <a:t>":"Smith"},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   {"</a:t>
            </a:r>
            <a:r>
              <a:rPr lang="en-US" sz="2400" dirty="0" err="1">
                <a:solidFill>
                  <a:schemeClr val="accent5"/>
                </a:solidFill>
              </a:rPr>
              <a:t>firstName</a:t>
            </a:r>
            <a:r>
              <a:rPr lang="en-US" sz="2400" dirty="0">
                <a:solidFill>
                  <a:schemeClr val="accent5"/>
                </a:solidFill>
              </a:rPr>
              <a:t>":"Peter", "</a:t>
            </a:r>
            <a:r>
              <a:rPr lang="en-US" sz="2400" dirty="0" err="1">
                <a:solidFill>
                  <a:schemeClr val="accent5"/>
                </a:solidFill>
              </a:rPr>
              <a:t>lastName</a:t>
            </a:r>
            <a:r>
              <a:rPr lang="en-US" sz="2400" dirty="0">
                <a:solidFill>
                  <a:schemeClr val="accent5"/>
                </a:solidFill>
              </a:rPr>
              <a:t>":"Jones"}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]}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63018" y="609600"/>
            <a:ext cx="4185618" cy="576262"/>
          </a:xfrm>
        </p:spPr>
        <p:txBody>
          <a:bodyPr/>
          <a:lstStyle/>
          <a:p>
            <a:r>
              <a:rPr lang="en-US" b="1" dirty="0"/>
              <a:t>XML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5795938" y="1269668"/>
            <a:ext cx="6267273" cy="38297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</a:rPr>
              <a:t>&lt;employees&gt;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</a:rPr>
              <a:t>    &lt;employee&gt;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</a:rPr>
              <a:t>        &lt;</a:t>
            </a:r>
            <a:r>
              <a:rPr lang="en-US" sz="2400" dirty="0" err="1">
                <a:solidFill>
                  <a:schemeClr val="accent5"/>
                </a:solidFill>
              </a:rPr>
              <a:t>firstName</a:t>
            </a:r>
            <a:r>
              <a:rPr lang="en-US" sz="2400" dirty="0">
                <a:solidFill>
                  <a:schemeClr val="accent5"/>
                </a:solidFill>
              </a:rPr>
              <a:t>&gt;John&lt;/</a:t>
            </a:r>
            <a:r>
              <a:rPr lang="en-US" sz="2400" dirty="0" err="1">
                <a:solidFill>
                  <a:schemeClr val="accent5"/>
                </a:solidFill>
              </a:rPr>
              <a:t>firstName</a:t>
            </a:r>
            <a:r>
              <a:rPr lang="en-US" sz="2400" dirty="0">
                <a:solidFill>
                  <a:schemeClr val="accent5"/>
                </a:solidFill>
              </a:rPr>
              <a:t>&gt; 	&lt;</a:t>
            </a:r>
            <a:r>
              <a:rPr lang="en-US" sz="2400" dirty="0" err="1">
                <a:solidFill>
                  <a:schemeClr val="accent5"/>
                </a:solidFill>
              </a:rPr>
              <a:t>lastName</a:t>
            </a:r>
            <a:r>
              <a:rPr lang="en-US" sz="2400" dirty="0">
                <a:solidFill>
                  <a:schemeClr val="accent5"/>
                </a:solidFill>
              </a:rPr>
              <a:t>&gt;Doe&lt;/</a:t>
            </a:r>
            <a:r>
              <a:rPr lang="en-US" sz="2400" dirty="0" err="1">
                <a:solidFill>
                  <a:schemeClr val="accent5"/>
                </a:solidFill>
              </a:rPr>
              <a:t>lastName</a:t>
            </a:r>
            <a:r>
              <a:rPr lang="en-US" sz="2400" dirty="0">
                <a:solidFill>
                  <a:schemeClr val="accent5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</a:rPr>
              <a:t>    &lt;/employee&gt;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</a:rPr>
              <a:t>&lt;employee&gt;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</a:rPr>
              <a:t>        &lt;</a:t>
            </a:r>
            <a:r>
              <a:rPr lang="en-US" sz="2400" dirty="0" err="1">
                <a:solidFill>
                  <a:schemeClr val="accent5"/>
                </a:solidFill>
              </a:rPr>
              <a:t>firstName</a:t>
            </a:r>
            <a:r>
              <a:rPr lang="en-US" sz="2400" dirty="0">
                <a:solidFill>
                  <a:schemeClr val="accent5"/>
                </a:solidFill>
              </a:rPr>
              <a:t>&gt;Anna&lt;/</a:t>
            </a:r>
            <a:r>
              <a:rPr lang="en-US" sz="2400" dirty="0" err="1">
                <a:solidFill>
                  <a:schemeClr val="accent5"/>
                </a:solidFill>
              </a:rPr>
              <a:t>firstName</a:t>
            </a:r>
            <a:r>
              <a:rPr lang="en-US" sz="2400" dirty="0">
                <a:solidFill>
                  <a:schemeClr val="accent5"/>
                </a:solidFill>
              </a:rPr>
              <a:t>&gt; &lt;</a:t>
            </a:r>
            <a:r>
              <a:rPr lang="en-US" sz="2400" dirty="0" err="1">
                <a:solidFill>
                  <a:schemeClr val="accent5"/>
                </a:solidFill>
              </a:rPr>
              <a:t>lastName</a:t>
            </a:r>
            <a:r>
              <a:rPr lang="en-US" sz="2400" dirty="0">
                <a:solidFill>
                  <a:schemeClr val="accent5"/>
                </a:solidFill>
              </a:rPr>
              <a:t>&gt;Smith&lt;/</a:t>
            </a:r>
            <a:r>
              <a:rPr lang="en-US" sz="2400" dirty="0" err="1">
                <a:solidFill>
                  <a:schemeClr val="accent5"/>
                </a:solidFill>
              </a:rPr>
              <a:t>lastName</a:t>
            </a:r>
            <a:r>
              <a:rPr lang="en-US" sz="2400" dirty="0">
                <a:solidFill>
                  <a:schemeClr val="accent5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</a:rPr>
              <a:t>    &lt;/employee&gt;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</a:rPr>
              <a:t>    &lt;employee&gt;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</a:rPr>
              <a:t>        &lt;</a:t>
            </a:r>
            <a:r>
              <a:rPr lang="en-US" sz="2400" dirty="0" err="1">
                <a:solidFill>
                  <a:schemeClr val="accent5"/>
                </a:solidFill>
              </a:rPr>
              <a:t>firstName</a:t>
            </a:r>
            <a:r>
              <a:rPr lang="en-US" sz="2400" dirty="0">
                <a:solidFill>
                  <a:schemeClr val="accent5"/>
                </a:solidFill>
              </a:rPr>
              <a:t>&gt;Peter&lt;/</a:t>
            </a:r>
            <a:r>
              <a:rPr lang="en-US" sz="2400" dirty="0" err="1">
                <a:solidFill>
                  <a:schemeClr val="accent5"/>
                </a:solidFill>
              </a:rPr>
              <a:t>firstName</a:t>
            </a:r>
            <a:r>
              <a:rPr lang="en-US" sz="2400" dirty="0">
                <a:solidFill>
                  <a:schemeClr val="accent5"/>
                </a:solidFill>
              </a:rPr>
              <a:t>&gt; &lt;</a:t>
            </a:r>
            <a:r>
              <a:rPr lang="en-US" sz="2400" dirty="0" err="1">
                <a:solidFill>
                  <a:schemeClr val="accent5"/>
                </a:solidFill>
              </a:rPr>
              <a:t>lastName</a:t>
            </a:r>
            <a:r>
              <a:rPr lang="en-US" sz="2400" dirty="0">
                <a:solidFill>
                  <a:schemeClr val="accent5"/>
                </a:solidFill>
              </a:rPr>
              <a:t>&gt;Jones&lt;/</a:t>
            </a:r>
            <a:r>
              <a:rPr lang="en-US" sz="2400" dirty="0" err="1">
                <a:solidFill>
                  <a:schemeClr val="accent5"/>
                </a:solidFill>
              </a:rPr>
              <a:t>lastName</a:t>
            </a:r>
            <a:r>
              <a:rPr lang="en-US" sz="2400" dirty="0">
                <a:solidFill>
                  <a:schemeClr val="accent5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</a:rPr>
              <a:t>    &lt;/employee&gt;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</a:rPr>
              <a:t>&lt;/employees&gt;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999A-4CB0-4EB3-98B7-DF713E93E07C}" type="datetime1">
              <a:rPr lang="en-NZ" smtClean="0"/>
              <a:t>2/11/2022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89162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6793</TotalTime>
  <Words>1269</Words>
  <Application>Microsoft Office PowerPoint</Application>
  <PresentationFormat>Widescreen</PresentationFormat>
  <Paragraphs>233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</vt:lpstr>
      <vt:lpstr>JSON JavaScript Object Notation </vt:lpstr>
      <vt:lpstr>Contents of This session</vt:lpstr>
      <vt:lpstr>What is JSON? What JSON is Not?</vt:lpstr>
      <vt:lpstr>What JSON is?</vt:lpstr>
      <vt:lpstr>What is JSON?</vt:lpstr>
      <vt:lpstr>What is JSON?</vt:lpstr>
      <vt:lpstr>PowerPoint Presentation</vt:lpstr>
      <vt:lpstr>JSON</vt:lpstr>
      <vt:lpstr>JSON vs XML</vt:lpstr>
      <vt:lpstr>JSON vs XML</vt:lpstr>
      <vt:lpstr>Why JSON?</vt:lpstr>
      <vt:lpstr>JSOM Example </vt:lpstr>
      <vt:lpstr>JSOM Example </vt:lpstr>
      <vt:lpstr>JSON Formatter</vt:lpstr>
      <vt:lpstr>How JSON works?</vt:lpstr>
      <vt:lpstr>PowerPoint Presentation</vt:lpstr>
      <vt:lpstr>How JSON works?</vt:lpstr>
      <vt:lpstr>How JSON works?</vt:lpstr>
      <vt:lpstr>JSON and XMLhttpRequest  </vt:lpstr>
      <vt:lpstr>Exercise</vt:lpstr>
      <vt:lpstr>Exercise</vt:lpstr>
      <vt:lpstr>Exercise</vt:lpstr>
      <vt:lpstr>Exercise</vt:lpstr>
      <vt:lpstr>End of The Session 1</vt:lpstr>
    </vt:vector>
  </TitlesOfParts>
  <Company>Unitec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Markup for Structure</dc:title>
  <dc:creator>Kan Ngamakeur</dc:creator>
  <cp:lastModifiedBy>Asra Rahimi (NZ)</cp:lastModifiedBy>
  <cp:revision>322</cp:revision>
  <dcterms:created xsi:type="dcterms:W3CDTF">2015-07-08T02:13:09Z</dcterms:created>
  <dcterms:modified xsi:type="dcterms:W3CDTF">2022-11-01T21:25:12Z</dcterms:modified>
</cp:coreProperties>
</file>