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90" r:id="rId3"/>
    <p:sldId id="314" r:id="rId4"/>
    <p:sldId id="257" r:id="rId5"/>
    <p:sldId id="310" r:id="rId6"/>
    <p:sldId id="312" r:id="rId7"/>
    <p:sldId id="311" r:id="rId8"/>
    <p:sldId id="308" r:id="rId9"/>
    <p:sldId id="301" r:id="rId10"/>
    <p:sldId id="291" r:id="rId11"/>
    <p:sldId id="307" r:id="rId12"/>
    <p:sldId id="295" r:id="rId13"/>
    <p:sldId id="302" r:id="rId14"/>
    <p:sldId id="298" r:id="rId15"/>
    <p:sldId id="297" r:id="rId16"/>
    <p:sldId id="296" r:id="rId17"/>
    <p:sldId id="300" r:id="rId18"/>
    <p:sldId id="299" r:id="rId19"/>
    <p:sldId id="294" r:id="rId20"/>
    <p:sldId id="292" r:id="rId21"/>
    <p:sldId id="289" r:id="rId22"/>
    <p:sldId id="304" r:id="rId23"/>
    <p:sldId id="293" r:id="rId24"/>
    <p:sldId id="303" r:id="rId25"/>
    <p:sldId id="305" r:id="rId26"/>
    <p:sldId id="313" r:id="rId27"/>
    <p:sldId id="270" r:id="rId2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747" autoAdjust="0"/>
    <p:restoredTop sz="94364" autoAdjust="0"/>
  </p:normalViewPr>
  <p:slideViewPr>
    <p:cSldViewPr>
      <p:cViewPr>
        <p:scale>
          <a:sx n="110" d="100"/>
          <a:sy n="110" d="100"/>
        </p:scale>
        <p:origin x="240" y="-169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16F85FE-FDC8-4FF6-8AEC-0BC856E13654}" type="datetimeFigureOut">
              <a:rPr lang="en-NZ" smtClean="0"/>
              <a:t>16/06/2018</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BD94C593-12E5-42F8-BE86-72D8810DD4FF}" type="slidenum">
              <a:rPr lang="en-NZ" smtClean="0"/>
              <a:t>‹#›</a:t>
            </a:fld>
            <a:endParaRPr lang="en-NZ"/>
          </a:p>
        </p:txBody>
      </p:sp>
    </p:spTree>
    <p:extLst>
      <p:ext uri="{BB962C8B-B14F-4D97-AF65-F5344CB8AC3E}">
        <p14:creationId xmlns:p14="http://schemas.microsoft.com/office/powerpoint/2010/main" val="20281131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16F85FE-FDC8-4FF6-8AEC-0BC856E13654}" type="datetimeFigureOut">
              <a:rPr lang="en-NZ" smtClean="0"/>
              <a:t>16/06/2018</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BD94C593-12E5-42F8-BE86-72D8810DD4FF}" type="slidenum">
              <a:rPr lang="en-NZ" smtClean="0"/>
              <a:t>‹#›</a:t>
            </a:fld>
            <a:endParaRPr lang="en-NZ"/>
          </a:p>
        </p:txBody>
      </p:sp>
    </p:spTree>
    <p:extLst>
      <p:ext uri="{BB962C8B-B14F-4D97-AF65-F5344CB8AC3E}">
        <p14:creationId xmlns:p14="http://schemas.microsoft.com/office/powerpoint/2010/main" val="38003030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16F85FE-FDC8-4FF6-8AEC-0BC856E13654}" type="datetimeFigureOut">
              <a:rPr lang="en-NZ" smtClean="0"/>
              <a:t>16/06/2018</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BD94C593-12E5-42F8-BE86-72D8810DD4FF}" type="slidenum">
              <a:rPr lang="en-NZ" smtClean="0"/>
              <a:t>‹#›</a:t>
            </a:fld>
            <a:endParaRPr lang="en-NZ"/>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735965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16F85FE-FDC8-4FF6-8AEC-0BC856E13654}" type="datetimeFigureOut">
              <a:rPr lang="en-NZ" smtClean="0"/>
              <a:t>16/06/2018</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BD94C593-12E5-42F8-BE86-72D8810DD4FF}" type="slidenum">
              <a:rPr lang="en-NZ" smtClean="0"/>
              <a:t>‹#›</a:t>
            </a:fld>
            <a:endParaRPr lang="en-NZ"/>
          </a:p>
        </p:txBody>
      </p:sp>
    </p:spTree>
    <p:extLst>
      <p:ext uri="{BB962C8B-B14F-4D97-AF65-F5344CB8AC3E}">
        <p14:creationId xmlns:p14="http://schemas.microsoft.com/office/powerpoint/2010/main" val="35826166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16F85FE-FDC8-4FF6-8AEC-0BC856E13654}" type="datetimeFigureOut">
              <a:rPr lang="en-NZ" smtClean="0"/>
              <a:t>16/06/2018</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BD94C593-12E5-42F8-BE86-72D8810DD4FF}" type="slidenum">
              <a:rPr lang="en-NZ" smtClean="0"/>
              <a:t>‹#›</a:t>
            </a:fld>
            <a:endParaRPr lang="en-NZ"/>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8085543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16F85FE-FDC8-4FF6-8AEC-0BC856E13654}" type="datetimeFigureOut">
              <a:rPr lang="en-NZ" smtClean="0"/>
              <a:t>16/06/2018</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BD94C593-12E5-42F8-BE86-72D8810DD4FF}" type="slidenum">
              <a:rPr lang="en-NZ" smtClean="0"/>
              <a:t>‹#›</a:t>
            </a:fld>
            <a:endParaRPr lang="en-NZ"/>
          </a:p>
        </p:txBody>
      </p:sp>
    </p:spTree>
    <p:extLst>
      <p:ext uri="{BB962C8B-B14F-4D97-AF65-F5344CB8AC3E}">
        <p14:creationId xmlns:p14="http://schemas.microsoft.com/office/powerpoint/2010/main" val="10538437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16F85FE-FDC8-4FF6-8AEC-0BC856E13654}" type="datetimeFigureOut">
              <a:rPr lang="en-NZ" smtClean="0"/>
              <a:t>16/06/2018</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BD94C593-12E5-42F8-BE86-72D8810DD4FF}" type="slidenum">
              <a:rPr lang="en-NZ" smtClean="0"/>
              <a:t>‹#›</a:t>
            </a:fld>
            <a:endParaRPr lang="en-NZ"/>
          </a:p>
        </p:txBody>
      </p:sp>
    </p:spTree>
    <p:extLst>
      <p:ext uri="{BB962C8B-B14F-4D97-AF65-F5344CB8AC3E}">
        <p14:creationId xmlns:p14="http://schemas.microsoft.com/office/powerpoint/2010/main" val="5728403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16F85FE-FDC8-4FF6-8AEC-0BC856E13654}" type="datetimeFigureOut">
              <a:rPr lang="en-NZ" smtClean="0"/>
              <a:t>16/06/2018</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BD94C593-12E5-42F8-BE86-72D8810DD4FF}" type="slidenum">
              <a:rPr lang="en-NZ" smtClean="0"/>
              <a:t>‹#›</a:t>
            </a:fld>
            <a:endParaRPr lang="en-NZ"/>
          </a:p>
        </p:txBody>
      </p:sp>
    </p:spTree>
    <p:extLst>
      <p:ext uri="{BB962C8B-B14F-4D97-AF65-F5344CB8AC3E}">
        <p14:creationId xmlns:p14="http://schemas.microsoft.com/office/powerpoint/2010/main" val="40942667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16F85FE-FDC8-4FF6-8AEC-0BC856E13654}" type="datetimeFigureOut">
              <a:rPr lang="en-NZ" smtClean="0"/>
              <a:t>16/06/2018</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BD94C593-12E5-42F8-BE86-72D8810DD4FF}" type="slidenum">
              <a:rPr lang="en-NZ" smtClean="0"/>
              <a:t>‹#›</a:t>
            </a:fld>
            <a:endParaRPr lang="en-NZ"/>
          </a:p>
        </p:txBody>
      </p:sp>
    </p:spTree>
    <p:extLst>
      <p:ext uri="{BB962C8B-B14F-4D97-AF65-F5344CB8AC3E}">
        <p14:creationId xmlns:p14="http://schemas.microsoft.com/office/powerpoint/2010/main" val="11345752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16F85FE-FDC8-4FF6-8AEC-0BC856E13654}" type="datetimeFigureOut">
              <a:rPr lang="en-NZ" smtClean="0"/>
              <a:t>16/06/2018</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BD94C593-12E5-42F8-BE86-72D8810DD4FF}" type="slidenum">
              <a:rPr lang="en-NZ" smtClean="0"/>
              <a:t>‹#›</a:t>
            </a:fld>
            <a:endParaRPr lang="en-NZ"/>
          </a:p>
        </p:txBody>
      </p:sp>
    </p:spTree>
    <p:extLst>
      <p:ext uri="{BB962C8B-B14F-4D97-AF65-F5344CB8AC3E}">
        <p14:creationId xmlns:p14="http://schemas.microsoft.com/office/powerpoint/2010/main" val="19337991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16F85FE-FDC8-4FF6-8AEC-0BC856E13654}" type="datetimeFigureOut">
              <a:rPr lang="en-NZ" smtClean="0"/>
              <a:t>16/06/2018</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BD94C593-12E5-42F8-BE86-72D8810DD4FF}" type="slidenum">
              <a:rPr lang="en-NZ" smtClean="0"/>
              <a:t>‹#›</a:t>
            </a:fld>
            <a:endParaRPr lang="en-NZ"/>
          </a:p>
        </p:txBody>
      </p:sp>
    </p:spTree>
    <p:extLst>
      <p:ext uri="{BB962C8B-B14F-4D97-AF65-F5344CB8AC3E}">
        <p14:creationId xmlns:p14="http://schemas.microsoft.com/office/powerpoint/2010/main" val="14421436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16F85FE-FDC8-4FF6-8AEC-0BC856E13654}" type="datetimeFigureOut">
              <a:rPr lang="en-NZ" smtClean="0"/>
              <a:t>16/06/2018</a:t>
            </a:fld>
            <a:endParaRPr lang="en-NZ"/>
          </a:p>
        </p:txBody>
      </p:sp>
      <p:sp>
        <p:nvSpPr>
          <p:cNvPr id="8" name="Footer Placeholder 7"/>
          <p:cNvSpPr>
            <a:spLocks noGrp="1"/>
          </p:cNvSpPr>
          <p:nvPr>
            <p:ph type="ftr" sz="quarter" idx="11"/>
          </p:nvPr>
        </p:nvSpPr>
        <p:spPr/>
        <p:txBody>
          <a:bodyPr/>
          <a:lstStyle/>
          <a:p>
            <a:endParaRPr lang="en-NZ"/>
          </a:p>
        </p:txBody>
      </p:sp>
      <p:sp>
        <p:nvSpPr>
          <p:cNvPr id="9" name="Slide Number Placeholder 8"/>
          <p:cNvSpPr>
            <a:spLocks noGrp="1"/>
          </p:cNvSpPr>
          <p:nvPr>
            <p:ph type="sldNum" sz="quarter" idx="12"/>
          </p:nvPr>
        </p:nvSpPr>
        <p:spPr/>
        <p:txBody>
          <a:bodyPr/>
          <a:lstStyle/>
          <a:p>
            <a:fld id="{BD94C593-12E5-42F8-BE86-72D8810DD4FF}" type="slidenum">
              <a:rPr lang="en-NZ" smtClean="0"/>
              <a:t>‹#›</a:t>
            </a:fld>
            <a:endParaRPr lang="en-NZ"/>
          </a:p>
        </p:txBody>
      </p:sp>
    </p:spTree>
    <p:extLst>
      <p:ext uri="{BB962C8B-B14F-4D97-AF65-F5344CB8AC3E}">
        <p14:creationId xmlns:p14="http://schemas.microsoft.com/office/powerpoint/2010/main" val="10617420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16F85FE-FDC8-4FF6-8AEC-0BC856E13654}" type="datetimeFigureOut">
              <a:rPr lang="en-NZ" smtClean="0"/>
              <a:t>16/06/2018</a:t>
            </a:fld>
            <a:endParaRPr lang="en-NZ"/>
          </a:p>
        </p:txBody>
      </p:sp>
      <p:sp>
        <p:nvSpPr>
          <p:cNvPr id="4" name="Footer Placeholder 3"/>
          <p:cNvSpPr>
            <a:spLocks noGrp="1"/>
          </p:cNvSpPr>
          <p:nvPr>
            <p:ph type="ftr" sz="quarter" idx="11"/>
          </p:nvPr>
        </p:nvSpPr>
        <p:spPr/>
        <p:txBody>
          <a:bodyPr/>
          <a:lstStyle/>
          <a:p>
            <a:endParaRPr lang="en-NZ"/>
          </a:p>
        </p:txBody>
      </p:sp>
      <p:sp>
        <p:nvSpPr>
          <p:cNvPr id="5" name="Slide Number Placeholder 4"/>
          <p:cNvSpPr>
            <a:spLocks noGrp="1"/>
          </p:cNvSpPr>
          <p:nvPr>
            <p:ph type="sldNum" sz="quarter" idx="12"/>
          </p:nvPr>
        </p:nvSpPr>
        <p:spPr/>
        <p:txBody>
          <a:bodyPr/>
          <a:lstStyle/>
          <a:p>
            <a:fld id="{BD94C593-12E5-42F8-BE86-72D8810DD4FF}" type="slidenum">
              <a:rPr lang="en-NZ" smtClean="0"/>
              <a:t>‹#›</a:t>
            </a:fld>
            <a:endParaRPr lang="en-NZ"/>
          </a:p>
        </p:txBody>
      </p:sp>
    </p:spTree>
    <p:extLst>
      <p:ext uri="{BB962C8B-B14F-4D97-AF65-F5344CB8AC3E}">
        <p14:creationId xmlns:p14="http://schemas.microsoft.com/office/powerpoint/2010/main" val="22792105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16F85FE-FDC8-4FF6-8AEC-0BC856E13654}" type="datetimeFigureOut">
              <a:rPr lang="en-NZ" smtClean="0"/>
              <a:t>16/06/2018</a:t>
            </a:fld>
            <a:endParaRPr lang="en-NZ"/>
          </a:p>
        </p:txBody>
      </p:sp>
      <p:sp>
        <p:nvSpPr>
          <p:cNvPr id="3" name="Footer Placeholder 2"/>
          <p:cNvSpPr>
            <a:spLocks noGrp="1"/>
          </p:cNvSpPr>
          <p:nvPr>
            <p:ph type="ftr" sz="quarter" idx="11"/>
          </p:nvPr>
        </p:nvSpPr>
        <p:spPr/>
        <p:txBody>
          <a:bodyPr/>
          <a:lstStyle/>
          <a:p>
            <a:endParaRPr lang="en-NZ"/>
          </a:p>
        </p:txBody>
      </p:sp>
      <p:sp>
        <p:nvSpPr>
          <p:cNvPr id="4" name="Slide Number Placeholder 3"/>
          <p:cNvSpPr>
            <a:spLocks noGrp="1"/>
          </p:cNvSpPr>
          <p:nvPr>
            <p:ph type="sldNum" sz="quarter" idx="12"/>
          </p:nvPr>
        </p:nvSpPr>
        <p:spPr/>
        <p:txBody>
          <a:bodyPr/>
          <a:lstStyle/>
          <a:p>
            <a:fld id="{BD94C593-12E5-42F8-BE86-72D8810DD4FF}" type="slidenum">
              <a:rPr lang="en-NZ" smtClean="0"/>
              <a:t>‹#›</a:t>
            </a:fld>
            <a:endParaRPr lang="en-NZ"/>
          </a:p>
        </p:txBody>
      </p:sp>
    </p:spTree>
    <p:extLst>
      <p:ext uri="{BB962C8B-B14F-4D97-AF65-F5344CB8AC3E}">
        <p14:creationId xmlns:p14="http://schemas.microsoft.com/office/powerpoint/2010/main" val="3445930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p:txBody>
          <a:bodyPr/>
          <a:lstStyle/>
          <a:p>
            <a:fld id="{416F85FE-FDC8-4FF6-8AEC-0BC856E13654}" type="datetimeFigureOut">
              <a:rPr lang="en-NZ" smtClean="0"/>
              <a:t>16/06/2018</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BD94C593-12E5-42F8-BE86-72D8810DD4FF}" type="slidenum">
              <a:rPr lang="en-NZ" smtClean="0"/>
              <a:t>‹#›</a:t>
            </a:fld>
            <a:endParaRPr lang="en-NZ"/>
          </a:p>
        </p:txBody>
      </p:sp>
    </p:spTree>
    <p:extLst>
      <p:ext uri="{BB962C8B-B14F-4D97-AF65-F5344CB8AC3E}">
        <p14:creationId xmlns:p14="http://schemas.microsoft.com/office/powerpoint/2010/main" val="23215404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16F85FE-FDC8-4FF6-8AEC-0BC856E13654}" type="datetimeFigureOut">
              <a:rPr lang="en-NZ" smtClean="0"/>
              <a:t>16/06/2018</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BD94C593-12E5-42F8-BE86-72D8810DD4FF}" type="slidenum">
              <a:rPr lang="en-NZ" smtClean="0"/>
              <a:t>‹#›</a:t>
            </a:fld>
            <a:endParaRPr lang="en-NZ"/>
          </a:p>
        </p:txBody>
      </p:sp>
    </p:spTree>
    <p:extLst>
      <p:ext uri="{BB962C8B-B14F-4D97-AF65-F5344CB8AC3E}">
        <p14:creationId xmlns:p14="http://schemas.microsoft.com/office/powerpoint/2010/main" val="7178100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16F85FE-FDC8-4FF6-8AEC-0BC856E13654}" type="datetimeFigureOut">
              <a:rPr lang="en-NZ" smtClean="0"/>
              <a:t>16/06/2018</a:t>
            </a:fld>
            <a:endParaRPr lang="en-NZ"/>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NZ"/>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BD94C593-12E5-42F8-BE86-72D8810DD4FF}" type="slidenum">
              <a:rPr lang="en-NZ" smtClean="0"/>
              <a:t>‹#›</a:t>
            </a:fld>
            <a:endParaRPr lang="en-NZ"/>
          </a:p>
        </p:txBody>
      </p:sp>
    </p:spTree>
    <p:extLst>
      <p:ext uri="{BB962C8B-B14F-4D97-AF65-F5344CB8AC3E}">
        <p14:creationId xmlns:p14="http://schemas.microsoft.com/office/powerpoint/2010/main" val="1408247980"/>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www.w3schools.com/jsref/jsref_splice.asp"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www.webbingways.com/bookfiles/chapter3/" TargetMode="External"/><Relationship Id="rId7" Type="http://schemas.openxmlformats.org/officeDocument/2006/relationships/hyperlink" Target="https://www.w3schools.com/graphics/game_sound.asp" TargetMode="External"/><Relationship Id="rId2" Type="http://schemas.openxmlformats.org/officeDocument/2006/relationships/hyperlink" Target="http://ie.microsoft.com/testdrive/Graphics/CanvasPad/Default.html" TargetMode="External"/><Relationship Id="rId1" Type="http://schemas.openxmlformats.org/officeDocument/2006/relationships/slideLayout" Target="../slideLayouts/slideLayout2.xml"/><Relationship Id="rId6" Type="http://schemas.openxmlformats.org/officeDocument/2006/relationships/hyperlink" Target="http://www.w3schools.com/js/js_math.asp" TargetMode="External"/><Relationship Id="rId5" Type="http://schemas.openxmlformats.org/officeDocument/2006/relationships/hyperlink" Target="http://javascript.info/tutorial/bubbling-and-capturing#capturing" TargetMode="External"/><Relationship Id="rId4" Type="http://schemas.openxmlformats.org/officeDocument/2006/relationships/hyperlink" Target="http://www.homeandlearn.co.uk/JS/html5_canvas_keyboard_keys.html"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file:///C:\Users\nnehring\Desktop\IWD_demowebsite\week6\image-KeyMove.htm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www.w3schools.com/jsref/dom_obj_event.asp"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NZ" dirty="0" smtClean="0"/>
              <a:t>HTML - Events</a:t>
            </a:r>
            <a:endParaRPr lang="en-NZ" dirty="0"/>
          </a:p>
        </p:txBody>
      </p:sp>
      <p:sp>
        <p:nvSpPr>
          <p:cNvPr id="3" name="Subtitle 2"/>
          <p:cNvSpPr>
            <a:spLocks noGrp="1"/>
          </p:cNvSpPr>
          <p:nvPr>
            <p:ph type="subTitle" idx="1"/>
          </p:nvPr>
        </p:nvSpPr>
        <p:spPr/>
        <p:txBody>
          <a:bodyPr/>
          <a:lstStyle/>
          <a:p>
            <a:endParaRPr lang="en-NZ" dirty="0"/>
          </a:p>
        </p:txBody>
      </p:sp>
    </p:spTree>
    <p:extLst>
      <p:ext uri="{BB962C8B-B14F-4D97-AF65-F5344CB8AC3E}">
        <p14:creationId xmlns:p14="http://schemas.microsoft.com/office/powerpoint/2010/main" val="149209473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67544" y="0"/>
            <a:ext cx="6444208" cy="288032"/>
          </a:xfrm>
        </p:spPr>
        <p:txBody>
          <a:bodyPr>
            <a:normAutofit fontScale="90000"/>
          </a:bodyPr>
          <a:lstStyle/>
          <a:p>
            <a:r>
              <a:rPr lang="en-NZ" sz="1600" dirty="0" err="1" smtClean="0"/>
              <a:t>canvas.addEventListener</a:t>
            </a:r>
            <a:r>
              <a:rPr lang="en-NZ" sz="1600" dirty="0" smtClean="0"/>
              <a:t> ( </a:t>
            </a:r>
            <a:r>
              <a:rPr lang="en-NZ" sz="1600" dirty="0"/>
              <a:t>"</a:t>
            </a:r>
            <a:r>
              <a:rPr lang="en-NZ" sz="1600" dirty="0" err="1"/>
              <a:t>keydown</a:t>
            </a:r>
            <a:r>
              <a:rPr lang="en-NZ" sz="1600" dirty="0"/>
              <a:t>", </a:t>
            </a:r>
            <a:r>
              <a:rPr lang="en-NZ" sz="1600" dirty="0" err="1"/>
              <a:t>doKeyDown</a:t>
            </a:r>
            <a:r>
              <a:rPr lang="en-NZ" sz="1600" dirty="0"/>
              <a:t>, true</a:t>
            </a:r>
            <a:r>
              <a:rPr lang="en-NZ" sz="1600" dirty="0" smtClean="0"/>
              <a:t>);</a:t>
            </a:r>
            <a:endParaRPr lang="en-NZ" sz="1600" dirty="0"/>
          </a:p>
        </p:txBody>
      </p:sp>
      <p:sp>
        <p:nvSpPr>
          <p:cNvPr id="2" name="Content Placeholder 1"/>
          <p:cNvSpPr>
            <a:spLocks noGrp="1"/>
          </p:cNvSpPr>
          <p:nvPr>
            <p:ph idx="1"/>
          </p:nvPr>
        </p:nvSpPr>
        <p:spPr>
          <a:xfrm>
            <a:off x="467544" y="305272"/>
            <a:ext cx="8229600" cy="6552728"/>
          </a:xfrm>
        </p:spPr>
        <p:txBody>
          <a:bodyPr>
            <a:normAutofit fontScale="40000" lnSpcReduction="20000"/>
          </a:bodyPr>
          <a:lstStyle/>
          <a:p>
            <a:pPr marL="109728" indent="0">
              <a:buNone/>
            </a:pPr>
            <a:r>
              <a:rPr lang="en-NZ" b="1" dirty="0"/>
              <a:t>function </a:t>
            </a:r>
            <a:r>
              <a:rPr lang="en-NZ" b="1" dirty="0" err="1"/>
              <a:t>doKeyDown</a:t>
            </a:r>
            <a:r>
              <a:rPr lang="en-NZ" b="1" dirty="0"/>
              <a:t>(e){</a:t>
            </a:r>
          </a:p>
          <a:p>
            <a:pPr marL="109728" indent="0">
              <a:buNone/>
            </a:pPr>
            <a:r>
              <a:rPr lang="en-NZ" b="1" dirty="0"/>
              <a:t>			switch(</a:t>
            </a:r>
            <a:r>
              <a:rPr lang="en-NZ" b="1" dirty="0" err="1"/>
              <a:t>event.keyCode</a:t>
            </a:r>
            <a:r>
              <a:rPr lang="en-NZ" b="1" dirty="0"/>
              <a:t>) {</a:t>
            </a:r>
          </a:p>
          <a:p>
            <a:pPr marL="109728" indent="0">
              <a:buNone/>
            </a:pPr>
            <a:r>
              <a:rPr lang="en-NZ" b="1" dirty="0"/>
              <a:t>				  case 37: { // Left Arrow						</a:t>
            </a:r>
          </a:p>
          <a:p>
            <a:pPr marL="109728" indent="0">
              <a:buNone/>
            </a:pPr>
            <a:r>
              <a:rPr lang="en-NZ" b="1" dirty="0"/>
              <a:t>						</a:t>
            </a:r>
            <a:r>
              <a:rPr lang="en-NZ" b="1" dirty="0" err="1"/>
              <a:t>updateCanvas</a:t>
            </a:r>
            <a:r>
              <a:rPr lang="en-NZ" b="1" dirty="0"/>
              <a:t>();</a:t>
            </a:r>
          </a:p>
          <a:p>
            <a:pPr marL="109728" indent="0">
              <a:buNone/>
            </a:pPr>
            <a:r>
              <a:rPr lang="en-NZ" b="1" dirty="0"/>
              <a:t>						x = x - 10;</a:t>
            </a:r>
          </a:p>
          <a:p>
            <a:pPr marL="109728" indent="0">
              <a:buNone/>
            </a:pPr>
            <a:r>
              <a:rPr lang="en-NZ" b="1" dirty="0"/>
              <a:t>						</a:t>
            </a:r>
            <a:r>
              <a:rPr lang="en-NZ" b="1" dirty="0" err="1"/>
              <a:t>drawRec</a:t>
            </a:r>
            <a:r>
              <a:rPr lang="en-NZ" b="1" dirty="0"/>
              <a:t>(</a:t>
            </a:r>
            <a:r>
              <a:rPr lang="en-NZ" b="1" dirty="0" err="1"/>
              <a:t>x,y</a:t>
            </a:r>
            <a:r>
              <a:rPr lang="en-NZ" b="1" dirty="0"/>
              <a:t>);</a:t>
            </a:r>
          </a:p>
          <a:p>
            <a:pPr marL="109728" indent="0">
              <a:buNone/>
            </a:pPr>
            <a:r>
              <a:rPr lang="en-NZ" b="1" dirty="0"/>
              <a:t>						break;</a:t>
            </a:r>
          </a:p>
          <a:p>
            <a:pPr marL="109728" indent="0">
              <a:buNone/>
            </a:pPr>
            <a:r>
              <a:rPr lang="en-NZ" b="1" dirty="0"/>
              <a:t>				  }</a:t>
            </a:r>
          </a:p>
          <a:p>
            <a:pPr marL="109728" indent="0">
              <a:buNone/>
            </a:pPr>
            <a:r>
              <a:rPr lang="en-NZ" b="1" dirty="0"/>
              <a:t>				  case 38: { // Up Arrow						</a:t>
            </a:r>
          </a:p>
          <a:p>
            <a:pPr marL="109728" indent="0">
              <a:buNone/>
            </a:pPr>
            <a:r>
              <a:rPr lang="en-NZ" b="1" dirty="0"/>
              <a:t>						</a:t>
            </a:r>
            <a:r>
              <a:rPr lang="en-NZ" b="1" dirty="0" err="1"/>
              <a:t>updateCanvas</a:t>
            </a:r>
            <a:r>
              <a:rPr lang="en-NZ" b="1" dirty="0"/>
              <a:t>();</a:t>
            </a:r>
          </a:p>
          <a:p>
            <a:pPr marL="109728" indent="0">
              <a:buNone/>
            </a:pPr>
            <a:r>
              <a:rPr lang="en-NZ" b="1" dirty="0"/>
              <a:t>						y = y - 10;</a:t>
            </a:r>
          </a:p>
          <a:p>
            <a:pPr marL="109728" indent="0">
              <a:buNone/>
            </a:pPr>
            <a:r>
              <a:rPr lang="en-NZ" b="1" dirty="0"/>
              <a:t>						</a:t>
            </a:r>
            <a:r>
              <a:rPr lang="en-NZ" b="1" dirty="0" err="1"/>
              <a:t>drawRec</a:t>
            </a:r>
            <a:r>
              <a:rPr lang="en-NZ" b="1" dirty="0"/>
              <a:t>(</a:t>
            </a:r>
            <a:r>
              <a:rPr lang="en-NZ" b="1" dirty="0" err="1"/>
              <a:t>x,y</a:t>
            </a:r>
            <a:r>
              <a:rPr lang="en-NZ" b="1" dirty="0"/>
              <a:t>);</a:t>
            </a:r>
          </a:p>
          <a:p>
            <a:pPr marL="109728" indent="0">
              <a:buNone/>
            </a:pPr>
            <a:r>
              <a:rPr lang="en-NZ" b="1" dirty="0"/>
              <a:t>						break;</a:t>
            </a:r>
          </a:p>
          <a:p>
            <a:pPr marL="109728" indent="0">
              <a:buNone/>
            </a:pPr>
            <a:r>
              <a:rPr lang="en-NZ" b="1" dirty="0"/>
              <a:t>				  }</a:t>
            </a:r>
          </a:p>
          <a:p>
            <a:pPr marL="109728" indent="0">
              <a:buNone/>
            </a:pPr>
            <a:r>
              <a:rPr lang="en-NZ" b="1" dirty="0"/>
              <a:t>				  case 39: { // Right Arrow						</a:t>
            </a:r>
          </a:p>
          <a:p>
            <a:pPr marL="109728" indent="0">
              <a:buNone/>
            </a:pPr>
            <a:r>
              <a:rPr lang="en-NZ" b="1" dirty="0"/>
              <a:t>						</a:t>
            </a:r>
            <a:r>
              <a:rPr lang="en-NZ" b="1" dirty="0" err="1"/>
              <a:t>updateCanvas</a:t>
            </a:r>
            <a:r>
              <a:rPr lang="en-NZ" b="1" dirty="0"/>
              <a:t>();</a:t>
            </a:r>
          </a:p>
          <a:p>
            <a:pPr marL="109728" indent="0">
              <a:buNone/>
            </a:pPr>
            <a:r>
              <a:rPr lang="en-NZ" b="1" dirty="0"/>
              <a:t>						x = x + 10;</a:t>
            </a:r>
          </a:p>
          <a:p>
            <a:pPr marL="109728" indent="0">
              <a:buNone/>
            </a:pPr>
            <a:r>
              <a:rPr lang="en-NZ" b="1" dirty="0"/>
              <a:t>						</a:t>
            </a:r>
            <a:r>
              <a:rPr lang="en-NZ" b="1" dirty="0" err="1"/>
              <a:t>drawRec</a:t>
            </a:r>
            <a:r>
              <a:rPr lang="en-NZ" b="1" dirty="0"/>
              <a:t>(</a:t>
            </a:r>
            <a:r>
              <a:rPr lang="en-NZ" b="1" dirty="0" err="1"/>
              <a:t>x,y</a:t>
            </a:r>
            <a:r>
              <a:rPr lang="en-NZ" b="1" dirty="0"/>
              <a:t>);</a:t>
            </a:r>
          </a:p>
          <a:p>
            <a:pPr marL="109728" indent="0">
              <a:buNone/>
            </a:pPr>
            <a:r>
              <a:rPr lang="en-NZ" b="1" dirty="0"/>
              <a:t>						break;</a:t>
            </a:r>
          </a:p>
          <a:p>
            <a:pPr marL="109728" indent="0">
              <a:buNone/>
            </a:pPr>
            <a:r>
              <a:rPr lang="en-NZ" b="1" dirty="0"/>
              <a:t>				  }</a:t>
            </a:r>
          </a:p>
          <a:p>
            <a:pPr marL="109728" indent="0">
              <a:buNone/>
            </a:pPr>
            <a:r>
              <a:rPr lang="en-NZ" b="1" dirty="0"/>
              <a:t>				  case 40: { // Down Arrow						</a:t>
            </a:r>
          </a:p>
          <a:p>
            <a:pPr marL="109728" indent="0">
              <a:buNone/>
            </a:pPr>
            <a:r>
              <a:rPr lang="en-NZ" b="1" dirty="0"/>
              <a:t>						</a:t>
            </a:r>
            <a:r>
              <a:rPr lang="en-NZ" b="1" dirty="0" err="1"/>
              <a:t>updateCanvas</a:t>
            </a:r>
            <a:r>
              <a:rPr lang="en-NZ" b="1" dirty="0"/>
              <a:t>();</a:t>
            </a:r>
          </a:p>
          <a:p>
            <a:pPr marL="109728" indent="0">
              <a:buNone/>
            </a:pPr>
            <a:r>
              <a:rPr lang="en-NZ" b="1" dirty="0"/>
              <a:t>						y = y + 10;</a:t>
            </a:r>
          </a:p>
          <a:p>
            <a:pPr marL="109728" indent="0">
              <a:buNone/>
            </a:pPr>
            <a:r>
              <a:rPr lang="en-NZ" b="1" dirty="0"/>
              <a:t>						</a:t>
            </a:r>
            <a:r>
              <a:rPr lang="en-NZ" b="1" dirty="0" err="1"/>
              <a:t>drawRec</a:t>
            </a:r>
            <a:r>
              <a:rPr lang="en-NZ" b="1" dirty="0"/>
              <a:t>(</a:t>
            </a:r>
            <a:r>
              <a:rPr lang="en-NZ" b="1" dirty="0" err="1"/>
              <a:t>x,y</a:t>
            </a:r>
            <a:r>
              <a:rPr lang="en-NZ" b="1" dirty="0"/>
              <a:t>);</a:t>
            </a:r>
          </a:p>
          <a:p>
            <a:pPr marL="109728" indent="0">
              <a:buNone/>
            </a:pPr>
            <a:r>
              <a:rPr lang="en-NZ" b="1" dirty="0"/>
              <a:t>						break;</a:t>
            </a:r>
          </a:p>
          <a:p>
            <a:pPr marL="109728" indent="0">
              <a:buNone/>
            </a:pPr>
            <a:r>
              <a:rPr lang="en-NZ" b="1" dirty="0"/>
              <a:t>				  }</a:t>
            </a:r>
          </a:p>
          <a:p>
            <a:pPr marL="109728" indent="0">
              <a:buNone/>
            </a:pPr>
            <a:r>
              <a:rPr lang="en-NZ" b="1" dirty="0"/>
              <a:t>			}</a:t>
            </a:r>
          </a:p>
          <a:p>
            <a:pPr marL="109728" indent="0">
              <a:buNone/>
            </a:pPr>
            <a:r>
              <a:rPr lang="en-NZ" b="1" dirty="0"/>
              <a:t>		}</a:t>
            </a:r>
          </a:p>
        </p:txBody>
      </p:sp>
    </p:spTree>
    <p:extLst>
      <p:ext uri="{BB962C8B-B14F-4D97-AF65-F5344CB8AC3E}">
        <p14:creationId xmlns:p14="http://schemas.microsoft.com/office/powerpoint/2010/main" val="212253028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NZ" dirty="0" err="1"/>
              <a:t>cxt.fillRect</a:t>
            </a:r>
            <a:r>
              <a:rPr lang="en-NZ" dirty="0"/>
              <a:t>(x, y, 50, 30);</a:t>
            </a:r>
            <a:br>
              <a:rPr lang="en-NZ" dirty="0"/>
            </a:br>
            <a:endParaRPr lang="en-NZ" dirty="0"/>
          </a:p>
        </p:txBody>
      </p:sp>
      <p:sp>
        <p:nvSpPr>
          <p:cNvPr id="2" name="Content Placeholder 1"/>
          <p:cNvSpPr>
            <a:spLocks noGrp="1"/>
          </p:cNvSpPr>
          <p:nvPr>
            <p:ph idx="1"/>
          </p:nvPr>
        </p:nvSpPr>
        <p:spPr/>
        <p:txBody>
          <a:bodyPr/>
          <a:lstStyle/>
          <a:p>
            <a:endParaRPr lang="en-NZ" dirty="0"/>
          </a:p>
        </p:txBody>
      </p:sp>
      <p:graphicFrame>
        <p:nvGraphicFramePr>
          <p:cNvPr id="4" name="Table 3"/>
          <p:cNvGraphicFramePr>
            <a:graphicFrameLocks noGrp="1"/>
          </p:cNvGraphicFramePr>
          <p:nvPr>
            <p:extLst>
              <p:ext uri="{D42A27DB-BD31-4B8C-83A1-F6EECF244321}">
                <p14:modId xmlns:p14="http://schemas.microsoft.com/office/powerpoint/2010/main" val="133173915"/>
              </p:ext>
            </p:extLst>
          </p:nvPr>
        </p:nvGraphicFramePr>
        <p:xfrm>
          <a:off x="457200" y="2420888"/>
          <a:ext cx="8229600" cy="2783824"/>
        </p:xfrm>
        <a:graphic>
          <a:graphicData uri="http://schemas.openxmlformats.org/drawingml/2006/table">
            <a:tbl>
              <a:tblPr/>
              <a:tblGrid>
                <a:gridCol w="2743200">
                  <a:extLst>
                    <a:ext uri="{9D8B030D-6E8A-4147-A177-3AD203B41FA5}">
                      <a16:colId xmlns:a16="http://schemas.microsoft.com/office/drawing/2014/main" val="20000"/>
                    </a:ext>
                  </a:extLst>
                </a:gridCol>
                <a:gridCol w="2743200">
                  <a:extLst>
                    <a:ext uri="{9D8B030D-6E8A-4147-A177-3AD203B41FA5}">
                      <a16:colId xmlns:a16="http://schemas.microsoft.com/office/drawing/2014/main" val="20001"/>
                    </a:ext>
                  </a:extLst>
                </a:gridCol>
                <a:gridCol w="2743200">
                  <a:extLst>
                    <a:ext uri="{9D8B030D-6E8A-4147-A177-3AD203B41FA5}">
                      <a16:colId xmlns:a16="http://schemas.microsoft.com/office/drawing/2014/main" val="20002"/>
                    </a:ext>
                  </a:extLst>
                </a:gridCol>
              </a:tblGrid>
              <a:tr h="741575">
                <a:tc>
                  <a:txBody>
                    <a:bodyPr/>
                    <a:lstStyle/>
                    <a:p>
                      <a:pPr fontAlgn="t"/>
                      <a:r>
                        <a:rPr lang="en-NZ" sz="1500" i="1">
                          <a:effectLst/>
                        </a:rPr>
                        <a:t>x</a:t>
                      </a:r>
                      <a:endParaRPr lang="en-NZ" sz="1500">
                        <a:effectLst/>
                      </a:endParaRPr>
                    </a:p>
                  </a:txBody>
                  <a:tcPr marL="62228" marR="62228" marT="62228" marB="6222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fontAlgn="t"/>
                      <a:r>
                        <a:rPr lang="en-NZ" sz="1500">
                          <a:effectLst/>
                        </a:rPr>
                        <a:t>The x-coordinate of the upper-left corner of the rectangle</a:t>
                      </a:r>
                    </a:p>
                  </a:txBody>
                  <a:tcPr marL="62228" marR="62228" marT="62228" marB="6222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fontAlgn="t"/>
                      <a:endParaRPr lang="en-NZ" sz="1500" dirty="0">
                        <a:effectLst/>
                      </a:endParaRPr>
                    </a:p>
                  </a:txBody>
                  <a:tcPr marL="62228" marR="62228" marT="62228" marB="6222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extLst>
                  <a:ext uri="{0D108BD9-81ED-4DB2-BD59-A6C34878D82A}">
                    <a16:rowId xmlns:a16="http://schemas.microsoft.com/office/drawing/2014/main" val="10000"/>
                  </a:ext>
                </a:extLst>
              </a:tr>
              <a:tr h="796513">
                <a:tc>
                  <a:txBody>
                    <a:bodyPr/>
                    <a:lstStyle/>
                    <a:p>
                      <a:pPr fontAlgn="t"/>
                      <a:r>
                        <a:rPr lang="en-NZ" sz="1500" i="1">
                          <a:effectLst/>
                        </a:rPr>
                        <a:t>y</a:t>
                      </a:r>
                      <a:endParaRPr lang="en-NZ" sz="1500">
                        <a:effectLst/>
                      </a:endParaRPr>
                    </a:p>
                  </a:txBody>
                  <a:tcPr marL="62228" marR="62228" marT="62228" marB="6222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NZ" sz="1500">
                          <a:effectLst/>
                        </a:rPr>
                        <a:t>The y-coordinate of the upper-left corner of the rectangle</a:t>
                      </a:r>
                    </a:p>
                  </a:txBody>
                  <a:tcPr marL="62228" marR="62228" marT="62228" marB="6222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endParaRPr lang="en-NZ" sz="1500" dirty="0">
                        <a:effectLst/>
                      </a:endParaRPr>
                    </a:p>
                  </a:txBody>
                  <a:tcPr marL="62228" marR="62228" marT="62228" marB="6222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572494">
                <a:tc>
                  <a:txBody>
                    <a:bodyPr/>
                    <a:lstStyle/>
                    <a:p>
                      <a:pPr fontAlgn="t"/>
                      <a:r>
                        <a:rPr lang="en-NZ" sz="1500" i="1">
                          <a:effectLst/>
                        </a:rPr>
                        <a:t>width</a:t>
                      </a:r>
                      <a:endParaRPr lang="en-NZ" sz="1500">
                        <a:effectLst/>
                      </a:endParaRPr>
                    </a:p>
                  </a:txBody>
                  <a:tcPr marL="62228" marR="62228" marT="62228" marB="6222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fontAlgn="t"/>
                      <a:r>
                        <a:rPr lang="en-NZ" sz="1500">
                          <a:effectLst/>
                        </a:rPr>
                        <a:t>The width of the rectangle, in pixels</a:t>
                      </a:r>
                    </a:p>
                  </a:txBody>
                  <a:tcPr marL="62228" marR="62228" marT="62228" marB="6222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fontAlgn="t"/>
                      <a:endParaRPr lang="en-NZ" sz="1500" dirty="0">
                        <a:effectLst/>
                      </a:endParaRPr>
                    </a:p>
                  </a:txBody>
                  <a:tcPr marL="62228" marR="62228" marT="62228" marB="6222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extLst>
                  <a:ext uri="{0D108BD9-81ED-4DB2-BD59-A6C34878D82A}">
                    <a16:rowId xmlns:a16="http://schemas.microsoft.com/office/drawing/2014/main" val="10002"/>
                  </a:ext>
                </a:extLst>
              </a:tr>
              <a:tr h="572494">
                <a:tc>
                  <a:txBody>
                    <a:bodyPr/>
                    <a:lstStyle/>
                    <a:p>
                      <a:pPr fontAlgn="t"/>
                      <a:r>
                        <a:rPr lang="en-NZ" sz="1500" i="1">
                          <a:effectLst/>
                        </a:rPr>
                        <a:t>height</a:t>
                      </a:r>
                      <a:endParaRPr lang="en-NZ" sz="1500">
                        <a:effectLst/>
                      </a:endParaRPr>
                    </a:p>
                  </a:txBody>
                  <a:tcPr marL="62228" marR="62228" marT="62228" marB="6222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NZ" sz="1500">
                          <a:effectLst/>
                        </a:rPr>
                        <a:t>The height of the rectangle, in pixels</a:t>
                      </a:r>
                    </a:p>
                  </a:txBody>
                  <a:tcPr marL="62228" marR="62228" marT="62228" marB="6222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endParaRPr lang="en-NZ" sz="1500" dirty="0"/>
                    </a:p>
                  </a:txBody>
                  <a:tcPr marL="74673" marR="74673" marT="37337" marB="37337">
                    <a:lnL w="9525" cap="flat" cmpd="sng" algn="ctr">
                      <a:solidFill>
                        <a:srgbClr val="DDDDDD"/>
                      </a:solidFill>
                      <a:prstDash val="solid"/>
                      <a:round/>
                      <a:headEnd type="none" w="med" len="med"/>
                      <a:tailEnd type="none" w="med" len="med"/>
                    </a:lnL>
                    <a:lnT w="9525" cap="flat" cmpd="sng" algn="ctr">
                      <a:solidFill>
                        <a:srgbClr val="DDDDDD"/>
                      </a:solidFill>
                      <a:prstDash val="solid"/>
                      <a:round/>
                      <a:headEnd type="none" w="med" len="med"/>
                      <a:tailEnd type="none" w="med" len="med"/>
                    </a:lnT>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1761259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332656"/>
            <a:ext cx="8686800" cy="5674635"/>
          </a:xfrm>
        </p:spPr>
        <p:txBody>
          <a:bodyPr>
            <a:normAutofit fontScale="92500" lnSpcReduction="10000"/>
          </a:bodyPr>
          <a:lstStyle/>
          <a:p>
            <a:pPr marL="109728" indent="0">
              <a:buNone/>
            </a:pPr>
            <a:r>
              <a:rPr lang="en-NZ" dirty="0" smtClean="0"/>
              <a:t>function </a:t>
            </a:r>
            <a:r>
              <a:rPr lang="en-NZ" dirty="0" err="1"/>
              <a:t>drawRec</a:t>
            </a:r>
            <a:r>
              <a:rPr lang="en-NZ" dirty="0"/>
              <a:t>(</a:t>
            </a:r>
            <a:r>
              <a:rPr lang="en-NZ" dirty="0" err="1"/>
              <a:t>x,y</a:t>
            </a:r>
            <a:r>
              <a:rPr lang="en-NZ" dirty="0"/>
              <a:t>) {	</a:t>
            </a:r>
          </a:p>
          <a:p>
            <a:pPr marL="109728" indent="0">
              <a:buNone/>
            </a:pPr>
            <a:r>
              <a:rPr lang="en-NZ" dirty="0"/>
              <a:t>	</a:t>
            </a:r>
            <a:r>
              <a:rPr lang="en-NZ" dirty="0" err="1" smtClean="0"/>
              <a:t>cxt.fillStyle</a:t>
            </a:r>
            <a:r>
              <a:rPr lang="en-NZ" dirty="0"/>
              <a:t>="black";		</a:t>
            </a:r>
          </a:p>
          <a:p>
            <a:pPr marL="109728" indent="0">
              <a:buNone/>
            </a:pPr>
            <a:r>
              <a:rPr lang="en-NZ" dirty="0"/>
              <a:t>	</a:t>
            </a:r>
            <a:r>
              <a:rPr lang="en-NZ" dirty="0" err="1" smtClean="0"/>
              <a:t>cxt.fillRect</a:t>
            </a:r>
            <a:r>
              <a:rPr lang="en-NZ" dirty="0" smtClean="0"/>
              <a:t>(x</a:t>
            </a:r>
            <a:r>
              <a:rPr lang="en-NZ" dirty="0"/>
              <a:t>, y, 50, 30);	</a:t>
            </a:r>
          </a:p>
          <a:p>
            <a:pPr marL="109728" indent="0">
              <a:buNone/>
            </a:pPr>
            <a:endParaRPr lang="en-NZ" dirty="0"/>
          </a:p>
          <a:p>
            <a:pPr marL="109728" indent="0">
              <a:buNone/>
            </a:pPr>
            <a:r>
              <a:rPr lang="en-NZ" dirty="0" smtClean="0"/>
              <a:t>}</a:t>
            </a:r>
            <a:endParaRPr lang="en-NZ" dirty="0"/>
          </a:p>
          <a:p>
            <a:pPr marL="109728" indent="0">
              <a:buNone/>
            </a:pPr>
            <a:endParaRPr lang="en-NZ" dirty="0"/>
          </a:p>
          <a:p>
            <a:pPr marL="109728" indent="0">
              <a:buNone/>
            </a:pPr>
            <a:r>
              <a:rPr lang="en-NZ" dirty="0"/>
              <a:t>		</a:t>
            </a:r>
          </a:p>
          <a:p>
            <a:pPr marL="109728" indent="0">
              <a:buNone/>
            </a:pPr>
            <a:r>
              <a:rPr lang="en-NZ" dirty="0" smtClean="0"/>
              <a:t>function </a:t>
            </a:r>
            <a:r>
              <a:rPr lang="en-NZ" dirty="0" err="1"/>
              <a:t>updateCanvas</a:t>
            </a:r>
            <a:r>
              <a:rPr lang="en-NZ" dirty="0"/>
              <a:t>() {			</a:t>
            </a:r>
          </a:p>
          <a:p>
            <a:pPr marL="109728" indent="0">
              <a:buNone/>
            </a:pPr>
            <a:r>
              <a:rPr lang="en-NZ" dirty="0"/>
              <a:t>	</a:t>
            </a:r>
            <a:r>
              <a:rPr lang="en-NZ" dirty="0" smtClean="0"/>
              <a:t>		</a:t>
            </a:r>
            <a:r>
              <a:rPr lang="en-NZ" dirty="0" err="1" smtClean="0"/>
              <a:t>cxt.clearRect</a:t>
            </a:r>
            <a:r>
              <a:rPr lang="en-NZ" dirty="0" smtClean="0"/>
              <a:t>(0,0,canvas.width,canvas.height</a:t>
            </a:r>
            <a:r>
              <a:rPr lang="en-NZ" dirty="0"/>
              <a:t>);</a:t>
            </a:r>
          </a:p>
          <a:p>
            <a:pPr marL="109728" indent="0">
              <a:buNone/>
            </a:pPr>
            <a:r>
              <a:rPr lang="en-NZ" dirty="0"/>
              <a:t>	</a:t>
            </a:r>
            <a:r>
              <a:rPr lang="en-NZ" dirty="0" err="1" smtClean="0"/>
              <a:t>cxt.fillStyle</a:t>
            </a:r>
            <a:r>
              <a:rPr lang="en-NZ" dirty="0"/>
              <a:t>="#FF00FF";</a:t>
            </a:r>
          </a:p>
          <a:p>
            <a:pPr marL="109728" indent="0">
              <a:buNone/>
            </a:pPr>
            <a:r>
              <a:rPr lang="en-NZ" dirty="0"/>
              <a:t>	</a:t>
            </a:r>
            <a:r>
              <a:rPr lang="en-NZ" dirty="0" err="1" smtClean="0"/>
              <a:t>cxt.fillRect</a:t>
            </a:r>
            <a:r>
              <a:rPr lang="en-NZ" dirty="0" smtClean="0"/>
              <a:t>(x1</a:t>
            </a:r>
            <a:r>
              <a:rPr lang="en-NZ" dirty="0"/>
              <a:t>, y1, 30, 30);</a:t>
            </a:r>
          </a:p>
          <a:p>
            <a:pPr marL="109728" indent="0">
              <a:buNone/>
            </a:pPr>
            <a:r>
              <a:rPr lang="en-NZ" dirty="0"/>
              <a:t>	</a:t>
            </a:r>
            <a:r>
              <a:rPr lang="en-NZ" dirty="0" err="1" smtClean="0"/>
              <a:t>cxt.fillRect</a:t>
            </a:r>
            <a:r>
              <a:rPr lang="en-NZ" dirty="0" smtClean="0"/>
              <a:t>(x2</a:t>
            </a:r>
            <a:r>
              <a:rPr lang="en-NZ" dirty="0"/>
              <a:t>, y2, 30, 30);</a:t>
            </a:r>
          </a:p>
          <a:p>
            <a:pPr marL="109728" indent="0">
              <a:buNone/>
            </a:pPr>
            <a:r>
              <a:rPr lang="en-NZ" dirty="0"/>
              <a:t>	</a:t>
            </a:r>
            <a:r>
              <a:rPr lang="en-NZ" dirty="0" err="1" smtClean="0"/>
              <a:t>cxt.fillRect</a:t>
            </a:r>
            <a:r>
              <a:rPr lang="en-NZ" dirty="0" smtClean="0"/>
              <a:t>(x3</a:t>
            </a:r>
            <a:r>
              <a:rPr lang="en-NZ" dirty="0"/>
              <a:t>, y3, 30, 30);</a:t>
            </a:r>
          </a:p>
          <a:p>
            <a:pPr marL="109728" indent="0">
              <a:buNone/>
            </a:pPr>
            <a:endParaRPr lang="en-NZ" dirty="0"/>
          </a:p>
          <a:p>
            <a:pPr marL="109728" indent="0">
              <a:buNone/>
            </a:pPr>
            <a:r>
              <a:rPr lang="en-NZ" dirty="0" smtClean="0"/>
              <a:t>}</a:t>
            </a:r>
            <a:endParaRPr lang="en-NZ" dirty="0"/>
          </a:p>
        </p:txBody>
      </p:sp>
    </p:spTree>
    <p:extLst>
      <p:ext uri="{BB962C8B-B14F-4D97-AF65-F5344CB8AC3E}">
        <p14:creationId xmlns:p14="http://schemas.microsoft.com/office/powerpoint/2010/main" val="237610446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NZ" dirty="0" smtClean="0"/>
              <a:t>We add 3 static pink rectangular</a:t>
            </a:r>
            <a:endParaRPr lang="en-NZ" dirty="0"/>
          </a:p>
        </p:txBody>
      </p:sp>
      <p:pic>
        <p:nvPicPr>
          <p:cNvPr id="1026" name="Picture 2"/>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5388" r="39545" b="15007"/>
          <a:stretch/>
        </p:blipFill>
        <p:spPr bwMode="auto">
          <a:xfrm>
            <a:off x="467544" y="1556792"/>
            <a:ext cx="7047413" cy="52199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5248408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NZ" dirty="0"/>
              <a:t>Collision </a:t>
            </a:r>
            <a:r>
              <a:rPr lang="en-NZ" dirty="0" smtClean="0"/>
              <a:t>detection:</a:t>
            </a:r>
            <a:endParaRPr lang="en-NZ" dirty="0"/>
          </a:p>
        </p:txBody>
      </p:sp>
      <p:pic>
        <p:nvPicPr>
          <p:cNvPr id="3074" name="Picture 2"/>
          <p:cNvPicPr>
            <a:picLocks noGrp="1" noChangeAspect="1" noChangeArrowheads="1"/>
          </p:cNvPicPr>
          <p:nvPr>
            <p:ph idx="1"/>
          </p:nvPr>
        </p:nvPicPr>
        <p:blipFill rotWithShape="1">
          <a:blip r:embed="rId2" cstate="print">
            <a:extLst>
              <a:ext uri="{28A0092B-C50C-407E-A947-70E740481C1C}">
                <a14:useLocalDpi xmlns:a14="http://schemas.microsoft.com/office/drawing/2010/main" val="0"/>
              </a:ext>
            </a:extLst>
          </a:blip>
          <a:srcRect l="21582" t="21091" r="31913" b="30514"/>
          <a:stretch/>
        </p:blipFill>
        <p:spPr bwMode="auto">
          <a:xfrm>
            <a:off x="172407" y="1300880"/>
            <a:ext cx="7222095" cy="46805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3534069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NZ" dirty="0" smtClean="0"/>
              <a:t>Collision detection:</a:t>
            </a:r>
            <a:endParaRPr lang="en-NZ" dirty="0"/>
          </a:p>
        </p:txBody>
      </p:sp>
      <p:pic>
        <p:nvPicPr>
          <p:cNvPr id="2050" name="Picture 2"/>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21291" t="20881" r="39393" b="27937"/>
          <a:stretch/>
        </p:blipFill>
        <p:spPr bwMode="auto">
          <a:xfrm>
            <a:off x="291067" y="1270000"/>
            <a:ext cx="6984776" cy="51147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0963442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7504" y="692696"/>
            <a:ext cx="9036496" cy="5040560"/>
          </a:xfrm>
        </p:spPr>
        <p:txBody>
          <a:bodyPr>
            <a:normAutofit/>
          </a:bodyPr>
          <a:lstStyle/>
          <a:p>
            <a:pPr marL="109728" indent="0">
              <a:buNone/>
            </a:pPr>
            <a:r>
              <a:rPr lang="en-NZ" dirty="0" smtClean="0"/>
              <a:t>function </a:t>
            </a:r>
            <a:r>
              <a:rPr lang="en-NZ" dirty="0"/>
              <a:t>intersects(x1, y1, w1, h1, x2, y2, w2, h2) {</a:t>
            </a:r>
          </a:p>
          <a:p>
            <a:pPr marL="109728" indent="0">
              <a:buNone/>
            </a:pPr>
            <a:r>
              <a:rPr lang="en-NZ" dirty="0"/>
              <a:t>		</a:t>
            </a:r>
            <a:r>
              <a:rPr lang="en-NZ" dirty="0" smtClean="0"/>
              <a:t>w2 </a:t>
            </a:r>
            <a:r>
              <a:rPr lang="en-NZ" dirty="0"/>
              <a:t>+= x2;</a:t>
            </a:r>
          </a:p>
          <a:p>
            <a:pPr marL="109728" indent="0">
              <a:buNone/>
            </a:pPr>
            <a:r>
              <a:rPr lang="en-NZ" dirty="0"/>
              <a:t>		</a:t>
            </a:r>
            <a:r>
              <a:rPr lang="en-NZ" dirty="0" smtClean="0"/>
              <a:t>w1 </a:t>
            </a:r>
            <a:r>
              <a:rPr lang="en-NZ" dirty="0"/>
              <a:t>+= x1;</a:t>
            </a:r>
          </a:p>
          <a:p>
            <a:pPr marL="109728" indent="0">
              <a:buNone/>
            </a:pPr>
            <a:r>
              <a:rPr lang="en-NZ" dirty="0"/>
              <a:t>		</a:t>
            </a:r>
            <a:r>
              <a:rPr lang="en-NZ" dirty="0" smtClean="0"/>
              <a:t>if </a:t>
            </a:r>
            <a:r>
              <a:rPr lang="en-NZ" dirty="0"/>
              <a:t>(x2 &gt; w1 || x1 &gt; w2) return false;</a:t>
            </a:r>
          </a:p>
          <a:p>
            <a:pPr marL="109728" indent="0">
              <a:buNone/>
            </a:pPr>
            <a:r>
              <a:rPr lang="en-NZ" dirty="0"/>
              <a:t>			h2 += y2;</a:t>
            </a:r>
          </a:p>
          <a:p>
            <a:pPr marL="109728" indent="0">
              <a:buNone/>
            </a:pPr>
            <a:r>
              <a:rPr lang="en-NZ" dirty="0"/>
              <a:t>			h1 += y1;</a:t>
            </a:r>
          </a:p>
          <a:p>
            <a:pPr marL="109728" indent="0">
              <a:buNone/>
            </a:pPr>
            <a:r>
              <a:rPr lang="en-NZ" dirty="0"/>
              <a:t>		</a:t>
            </a:r>
            <a:r>
              <a:rPr lang="en-NZ" dirty="0" smtClean="0"/>
              <a:t>if </a:t>
            </a:r>
            <a:r>
              <a:rPr lang="en-NZ" dirty="0"/>
              <a:t>(y2 &gt; h1 || y1 &gt; h2) return false;</a:t>
            </a:r>
          </a:p>
          <a:p>
            <a:pPr marL="109728" indent="0">
              <a:buNone/>
            </a:pPr>
            <a:r>
              <a:rPr lang="en-NZ" dirty="0"/>
              <a:t>		  return true;</a:t>
            </a:r>
          </a:p>
          <a:p>
            <a:pPr marL="109728" indent="0">
              <a:buNone/>
            </a:pPr>
            <a:r>
              <a:rPr lang="en-NZ" dirty="0"/>
              <a:t>	</a:t>
            </a:r>
            <a:r>
              <a:rPr lang="en-NZ" dirty="0" smtClean="0"/>
              <a:t>}</a:t>
            </a:r>
            <a:endParaRPr lang="en-NZ" dirty="0"/>
          </a:p>
        </p:txBody>
      </p:sp>
    </p:spTree>
    <p:extLst>
      <p:ext uri="{BB962C8B-B14F-4D97-AF65-F5344CB8AC3E}">
        <p14:creationId xmlns:p14="http://schemas.microsoft.com/office/powerpoint/2010/main" val="281577451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NZ" dirty="0" smtClean="0"/>
              <a:t>Array declaration in java-script:</a:t>
            </a:r>
            <a:endParaRPr lang="en-NZ" dirty="0"/>
          </a:p>
        </p:txBody>
      </p:sp>
      <p:sp>
        <p:nvSpPr>
          <p:cNvPr id="2" name="Content Placeholder 1"/>
          <p:cNvSpPr>
            <a:spLocks noGrp="1"/>
          </p:cNvSpPr>
          <p:nvPr>
            <p:ph idx="1"/>
          </p:nvPr>
        </p:nvSpPr>
        <p:spPr>
          <a:xfrm>
            <a:off x="457200" y="1481328"/>
            <a:ext cx="8229600" cy="5116024"/>
          </a:xfrm>
        </p:spPr>
        <p:txBody>
          <a:bodyPr>
            <a:normAutofit/>
          </a:bodyPr>
          <a:lstStyle/>
          <a:p>
            <a:pPr marL="109728" indent="0">
              <a:buNone/>
            </a:pPr>
            <a:r>
              <a:rPr lang="en-NZ" dirty="0" err="1"/>
              <a:t>var</a:t>
            </a:r>
            <a:r>
              <a:rPr lang="en-NZ" dirty="0"/>
              <a:t> box1=[x1, y1, 30, 30];</a:t>
            </a:r>
          </a:p>
          <a:p>
            <a:pPr marL="109728" indent="0">
              <a:buNone/>
            </a:pPr>
            <a:r>
              <a:rPr lang="en-NZ" dirty="0" err="1" smtClean="0"/>
              <a:t>var</a:t>
            </a:r>
            <a:r>
              <a:rPr lang="en-NZ" dirty="0" smtClean="0"/>
              <a:t> </a:t>
            </a:r>
            <a:r>
              <a:rPr lang="en-NZ" dirty="0"/>
              <a:t>box2=[x2, y2, 30, 30];</a:t>
            </a:r>
          </a:p>
          <a:p>
            <a:pPr marL="109728" indent="0">
              <a:buNone/>
            </a:pPr>
            <a:r>
              <a:rPr lang="en-NZ" dirty="0" err="1" smtClean="0"/>
              <a:t>var</a:t>
            </a:r>
            <a:r>
              <a:rPr lang="en-NZ" dirty="0" smtClean="0"/>
              <a:t> </a:t>
            </a:r>
            <a:r>
              <a:rPr lang="en-NZ" dirty="0"/>
              <a:t>box3=[x3, y3, 30, 30];</a:t>
            </a:r>
          </a:p>
          <a:p>
            <a:pPr marL="109728" indent="0">
              <a:buNone/>
            </a:pPr>
            <a:r>
              <a:rPr lang="en-NZ" dirty="0"/>
              <a:t>				</a:t>
            </a:r>
          </a:p>
          <a:p>
            <a:pPr marL="109728" indent="0">
              <a:buNone/>
            </a:pPr>
            <a:r>
              <a:rPr lang="en-NZ" dirty="0" smtClean="0"/>
              <a:t>//</a:t>
            </a:r>
            <a:r>
              <a:rPr lang="en-NZ" dirty="0" err="1"/>
              <a:t>var</a:t>
            </a:r>
            <a:r>
              <a:rPr lang="en-NZ" dirty="0"/>
              <a:t> </a:t>
            </a:r>
            <a:r>
              <a:rPr lang="en-NZ" dirty="0" err="1"/>
              <a:t>boxs</a:t>
            </a:r>
            <a:r>
              <a:rPr lang="en-NZ" dirty="0"/>
              <a:t> = [box1,box2, box3];  </a:t>
            </a:r>
            <a:r>
              <a:rPr lang="en-NZ" dirty="0" smtClean="0"/>
              <a:t>// one way</a:t>
            </a:r>
            <a:endParaRPr lang="en-NZ" dirty="0"/>
          </a:p>
          <a:p>
            <a:pPr marL="109728" indent="0">
              <a:buNone/>
            </a:pPr>
            <a:endParaRPr lang="en-NZ" dirty="0" smtClean="0"/>
          </a:p>
          <a:p>
            <a:pPr marL="109728" indent="0">
              <a:buNone/>
            </a:pPr>
            <a:r>
              <a:rPr lang="en-NZ" dirty="0" err="1" smtClean="0"/>
              <a:t>var</a:t>
            </a:r>
            <a:r>
              <a:rPr lang="en-NZ" dirty="0" smtClean="0"/>
              <a:t> </a:t>
            </a:r>
            <a:r>
              <a:rPr lang="en-NZ" dirty="0" err="1"/>
              <a:t>boxs</a:t>
            </a:r>
            <a:r>
              <a:rPr lang="en-NZ" dirty="0"/>
              <a:t> = []; </a:t>
            </a:r>
            <a:r>
              <a:rPr lang="en-NZ" dirty="0" smtClean="0"/>
              <a:t> // better way, more dynamic!</a:t>
            </a:r>
            <a:endParaRPr lang="en-NZ" dirty="0"/>
          </a:p>
          <a:p>
            <a:pPr marL="109728" indent="0">
              <a:buNone/>
            </a:pPr>
            <a:r>
              <a:rPr lang="en-NZ" dirty="0" err="1" smtClean="0"/>
              <a:t>boxs.push</a:t>
            </a:r>
            <a:r>
              <a:rPr lang="en-NZ" dirty="0" smtClean="0"/>
              <a:t>(box1</a:t>
            </a:r>
            <a:r>
              <a:rPr lang="en-NZ" dirty="0"/>
              <a:t>);</a:t>
            </a:r>
          </a:p>
          <a:p>
            <a:pPr marL="109728" indent="0">
              <a:buNone/>
            </a:pPr>
            <a:r>
              <a:rPr lang="en-NZ" dirty="0" err="1" smtClean="0"/>
              <a:t>boxs.push</a:t>
            </a:r>
            <a:r>
              <a:rPr lang="en-NZ" dirty="0" smtClean="0"/>
              <a:t>(box2</a:t>
            </a:r>
            <a:r>
              <a:rPr lang="en-NZ" dirty="0"/>
              <a:t>);</a:t>
            </a:r>
          </a:p>
          <a:p>
            <a:pPr marL="109728" indent="0">
              <a:buNone/>
            </a:pPr>
            <a:r>
              <a:rPr lang="en-NZ" dirty="0" err="1" smtClean="0"/>
              <a:t>boxs.push</a:t>
            </a:r>
            <a:r>
              <a:rPr lang="en-NZ" dirty="0" smtClean="0"/>
              <a:t>(box3</a:t>
            </a:r>
            <a:r>
              <a:rPr lang="en-NZ" dirty="0"/>
              <a:t>);</a:t>
            </a:r>
          </a:p>
          <a:p>
            <a:pPr marL="109728" indent="0">
              <a:buNone/>
            </a:pPr>
            <a:endParaRPr lang="en-NZ" dirty="0"/>
          </a:p>
        </p:txBody>
      </p:sp>
    </p:spTree>
    <p:extLst>
      <p:ext uri="{BB962C8B-B14F-4D97-AF65-F5344CB8AC3E}">
        <p14:creationId xmlns:p14="http://schemas.microsoft.com/office/powerpoint/2010/main" val="9554055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9552" y="188640"/>
            <a:ext cx="8496944" cy="5822107"/>
          </a:xfrm>
        </p:spPr>
        <p:txBody>
          <a:bodyPr>
            <a:normAutofit fontScale="92500" lnSpcReduction="20000"/>
          </a:bodyPr>
          <a:lstStyle/>
          <a:p>
            <a:pPr marL="109728" indent="0">
              <a:buNone/>
            </a:pPr>
            <a:r>
              <a:rPr lang="en-NZ" dirty="0"/>
              <a:t>function check(x, y, w, h) </a:t>
            </a:r>
            <a:r>
              <a:rPr lang="en-NZ" dirty="0" smtClean="0"/>
              <a:t>{</a:t>
            </a:r>
            <a:r>
              <a:rPr lang="en-NZ" dirty="0"/>
              <a:t>		</a:t>
            </a:r>
          </a:p>
          <a:p>
            <a:pPr marL="109728" indent="0">
              <a:buNone/>
            </a:pPr>
            <a:r>
              <a:rPr lang="en-NZ" dirty="0"/>
              <a:t>	</a:t>
            </a:r>
            <a:r>
              <a:rPr lang="en-NZ" dirty="0" smtClean="0"/>
              <a:t>for </a:t>
            </a:r>
            <a:r>
              <a:rPr lang="en-NZ" dirty="0"/>
              <a:t>(</a:t>
            </a:r>
            <a:r>
              <a:rPr lang="en-NZ" dirty="0" err="1"/>
              <a:t>i</a:t>
            </a:r>
            <a:r>
              <a:rPr lang="en-NZ" dirty="0"/>
              <a:t> = 0; </a:t>
            </a:r>
            <a:r>
              <a:rPr lang="en-NZ" dirty="0" err="1"/>
              <a:t>i</a:t>
            </a:r>
            <a:r>
              <a:rPr lang="en-NZ" dirty="0"/>
              <a:t> &lt; </a:t>
            </a:r>
            <a:r>
              <a:rPr lang="en-NZ" dirty="0" err="1"/>
              <a:t>boxs.length</a:t>
            </a:r>
            <a:r>
              <a:rPr lang="en-NZ" dirty="0"/>
              <a:t>; </a:t>
            </a:r>
            <a:r>
              <a:rPr lang="en-NZ" dirty="0" err="1"/>
              <a:t>i</a:t>
            </a:r>
            <a:r>
              <a:rPr lang="en-NZ" dirty="0"/>
              <a:t>++) {			</a:t>
            </a:r>
          </a:p>
          <a:p>
            <a:pPr marL="109728" indent="0">
              <a:buNone/>
            </a:pPr>
            <a:r>
              <a:rPr lang="en-NZ" dirty="0"/>
              <a:t>				</a:t>
            </a:r>
          </a:p>
          <a:p>
            <a:pPr marL="109728" indent="0">
              <a:buNone/>
            </a:pPr>
            <a:r>
              <a:rPr lang="en-NZ" dirty="0"/>
              <a:t>		</a:t>
            </a:r>
            <a:r>
              <a:rPr lang="en-NZ" dirty="0" err="1" smtClean="0"/>
              <a:t>var</a:t>
            </a:r>
            <a:r>
              <a:rPr lang="en-NZ" dirty="0" smtClean="0"/>
              <a:t> </a:t>
            </a:r>
            <a:r>
              <a:rPr lang="en-NZ" dirty="0"/>
              <a:t>x1=</a:t>
            </a:r>
            <a:r>
              <a:rPr lang="en-NZ" dirty="0" err="1"/>
              <a:t>boxs</a:t>
            </a:r>
            <a:r>
              <a:rPr lang="en-NZ" dirty="0"/>
              <a:t>[</a:t>
            </a:r>
            <a:r>
              <a:rPr lang="en-NZ" dirty="0" err="1"/>
              <a:t>i</a:t>
            </a:r>
            <a:r>
              <a:rPr lang="en-NZ" dirty="0"/>
              <a:t>][0];</a:t>
            </a:r>
          </a:p>
          <a:p>
            <a:pPr marL="109728" indent="0">
              <a:buNone/>
            </a:pPr>
            <a:r>
              <a:rPr lang="en-NZ" dirty="0"/>
              <a:t>		</a:t>
            </a:r>
            <a:r>
              <a:rPr lang="en-NZ" dirty="0" err="1" smtClean="0"/>
              <a:t>var</a:t>
            </a:r>
            <a:r>
              <a:rPr lang="en-NZ" dirty="0" smtClean="0"/>
              <a:t> </a:t>
            </a:r>
            <a:r>
              <a:rPr lang="en-NZ" dirty="0"/>
              <a:t>y1=</a:t>
            </a:r>
            <a:r>
              <a:rPr lang="en-NZ" dirty="0" err="1"/>
              <a:t>boxs</a:t>
            </a:r>
            <a:r>
              <a:rPr lang="en-NZ" dirty="0"/>
              <a:t>[</a:t>
            </a:r>
            <a:r>
              <a:rPr lang="en-NZ" dirty="0" err="1"/>
              <a:t>i</a:t>
            </a:r>
            <a:r>
              <a:rPr lang="en-NZ" dirty="0"/>
              <a:t>][1];</a:t>
            </a:r>
          </a:p>
          <a:p>
            <a:pPr marL="109728" indent="0">
              <a:buNone/>
            </a:pPr>
            <a:r>
              <a:rPr lang="en-NZ" dirty="0"/>
              <a:t>		</a:t>
            </a:r>
            <a:r>
              <a:rPr lang="en-NZ" dirty="0" err="1" smtClean="0"/>
              <a:t>var</a:t>
            </a:r>
            <a:r>
              <a:rPr lang="en-NZ" dirty="0" smtClean="0"/>
              <a:t> </a:t>
            </a:r>
            <a:r>
              <a:rPr lang="en-NZ" dirty="0"/>
              <a:t>w1=</a:t>
            </a:r>
            <a:r>
              <a:rPr lang="en-NZ" dirty="0" err="1"/>
              <a:t>boxs</a:t>
            </a:r>
            <a:r>
              <a:rPr lang="en-NZ" dirty="0"/>
              <a:t>[</a:t>
            </a:r>
            <a:r>
              <a:rPr lang="en-NZ" dirty="0" err="1"/>
              <a:t>i</a:t>
            </a:r>
            <a:r>
              <a:rPr lang="en-NZ" dirty="0"/>
              <a:t>][2];</a:t>
            </a:r>
          </a:p>
          <a:p>
            <a:pPr marL="109728" indent="0">
              <a:buNone/>
            </a:pPr>
            <a:r>
              <a:rPr lang="en-NZ" dirty="0"/>
              <a:t>		</a:t>
            </a:r>
            <a:r>
              <a:rPr lang="en-NZ" dirty="0" err="1" smtClean="0"/>
              <a:t>var</a:t>
            </a:r>
            <a:r>
              <a:rPr lang="en-NZ" dirty="0" smtClean="0"/>
              <a:t> </a:t>
            </a:r>
            <a:r>
              <a:rPr lang="en-NZ" dirty="0"/>
              <a:t>h1=</a:t>
            </a:r>
            <a:r>
              <a:rPr lang="en-NZ" dirty="0" err="1"/>
              <a:t>boxs</a:t>
            </a:r>
            <a:r>
              <a:rPr lang="en-NZ" dirty="0"/>
              <a:t>[</a:t>
            </a:r>
            <a:r>
              <a:rPr lang="en-NZ" dirty="0" err="1"/>
              <a:t>i</a:t>
            </a:r>
            <a:r>
              <a:rPr lang="en-NZ" dirty="0"/>
              <a:t>][3</a:t>
            </a:r>
            <a:r>
              <a:rPr lang="en-NZ" dirty="0" smtClean="0"/>
              <a:t>];</a:t>
            </a:r>
          </a:p>
          <a:p>
            <a:pPr marL="109728" indent="0">
              <a:buNone/>
            </a:pPr>
            <a:endParaRPr lang="en-NZ" dirty="0"/>
          </a:p>
          <a:p>
            <a:pPr marL="109728" indent="0">
              <a:buNone/>
            </a:pPr>
            <a:r>
              <a:rPr lang="en-NZ" dirty="0"/>
              <a:t>		</a:t>
            </a:r>
            <a:r>
              <a:rPr lang="en-NZ" dirty="0" smtClean="0"/>
              <a:t>if </a:t>
            </a:r>
            <a:r>
              <a:rPr lang="en-NZ" dirty="0"/>
              <a:t>(intersects(x, y, w, h, x1, y1, w1, h1)) </a:t>
            </a:r>
          </a:p>
          <a:p>
            <a:pPr marL="109728" indent="0">
              <a:buNone/>
            </a:pPr>
            <a:r>
              <a:rPr lang="en-NZ" dirty="0"/>
              <a:t>		</a:t>
            </a:r>
            <a:r>
              <a:rPr lang="en-NZ" dirty="0" smtClean="0"/>
              <a:t> {</a:t>
            </a:r>
            <a:endParaRPr lang="en-NZ" dirty="0"/>
          </a:p>
          <a:p>
            <a:pPr marL="109728" indent="0">
              <a:buNone/>
            </a:pPr>
            <a:r>
              <a:rPr lang="en-NZ" dirty="0"/>
              <a:t>		</a:t>
            </a:r>
            <a:r>
              <a:rPr lang="en-NZ" dirty="0" smtClean="0"/>
              <a:t>	alert </a:t>
            </a:r>
            <a:r>
              <a:rPr lang="en-NZ" dirty="0"/>
              <a:t>(" x=" +x1 +" y=" +y1 </a:t>
            </a:r>
            <a:r>
              <a:rPr lang="en-NZ" dirty="0" smtClean="0"/>
              <a:t>+</a:t>
            </a:r>
          </a:p>
          <a:p>
            <a:pPr marL="109728" indent="0">
              <a:buNone/>
            </a:pPr>
            <a:r>
              <a:rPr lang="en-NZ" dirty="0"/>
              <a:t>	</a:t>
            </a:r>
            <a:r>
              <a:rPr lang="en-NZ" dirty="0" smtClean="0"/>
              <a:t>			" </a:t>
            </a:r>
            <a:r>
              <a:rPr lang="en-NZ" dirty="0"/>
              <a:t>w=" +w1 +" h=" + h1);</a:t>
            </a:r>
          </a:p>
          <a:p>
            <a:pPr marL="109728" indent="0">
              <a:buNone/>
            </a:pPr>
            <a:r>
              <a:rPr lang="en-NZ" dirty="0"/>
              <a:t>		</a:t>
            </a:r>
            <a:r>
              <a:rPr lang="en-NZ" dirty="0" smtClean="0"/>
              <a:t>	//</a:t>
            </a:r>
            <a:r>
              <a:rPr lang="en-NZ" dirty="0" err="1" smtClean="0"/>
              <a:t>playSound</a:t>
            </a:r>
            <a:r>
              <a:rPr lang="en-NZ" dirty="0"/>
              <a:t>('beep-1.mp3');</a:t>
            </a:r>
          </a:p>
          <a:p>
            <a:pPr marL="109728" indent="0">
              <a:buNone/>
            </a:pPr>
            <a:r>
              <a:rPr lang="en-NZ" dirty="0"/>
              <a:t>		</a:t>
            </a:r>
            <a:r>
              <a:rPr lang="en-NZ" dirty="0" smtClean="0"/>
              <a:t>}</a:t>
            </a:r>
            <a:endParaRPr lang="en-NZ" dirty="0"/>
          </a:p>
          <a:p>
            <a:pPr marL="109728" indent="0">
              <a:buNone/>
            </a:pPr>
            <a:r>
              <a:rPr lang="en-NZ" dirty="0"/>
              <a:t>	</a:t>
            </a:r>
            <a:r>
              <a:rPr lang="en-NZ" dirty="0" smtClean="0"/>
              <a:t>}</a:t>
            </a:r>
            <a:endParaRPr lang="en-NZ" dirty="0"/>
          </a:p>
          <a:p>
            <a:pPr marL="109728" indent="0">
              <a:buNone/>
            </a:pPr>
            <a:r>
              <a:rPr lang="en-NZ" dirty="0"/>
              <a:t>		  </a:t>
            </a:r>
          </a:p>
          <a:p>
            <a:pPr marL="109728" indent="0">
              <a:buNone/>
            </a:pPr>
            <a:r>
              <a:rPr lang="en-NZ" dirty="0" smtClean="0"/>
              <a:t>}</a:t>
            </a:r>
            <a:endParaRPr lang="en-NZ" dirty="0"/>
          </a:p>
        </p:txBody>
      </p:sp>
    </p:spTree>
    <p:extLst>
      <p:ext uri="{BB962C8B-B14F-4D97-AF65-F5344CB8AC3E}">
        <p14:creationId xmlns:p14="http://schemas.microsoft.com/office/powerpoint/2010/main" val="102396782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NZ" dirty="0" smtClean="0"/>
              <a:t>Add sound to the game</a:t>
            </a:r>
            <a:endParaRPr lang="en-NZ" dirty="0"/>
          </a:p>
        </p:txBody>
      </p:sp>
      <p:sp>
        <p:nvSpPr>
          <p:cNvPr id="2" name="Content Placeholder 1"/>
          <p:cNvSpPr>
            <a:spLocks noGrp="1"/>
          </p:cNvSpPr>
          <p:nvPr>
            <p:ph idx="1"/>
          </p:nvPr>
        </p:nvSpPr>
        <p:spPr>
          <a:xfrm>
            <a:off x="457200" y="1481328"/>
            <a:ext cx="8507288" cy="4900000"/>
          </a:xfrm>
        </p:spPr>
        <p:txBody>
          <a:bodyPr>
            <a:normAutofit/>
          </a:bodyPr>
          <a:lstStyle/>
          <a:p>
            <a:r>
              <a:rPr lang="en-NZ" dirty="0"/>
              <a:t>&lt;span id="dummy"&gt;&lt;/span</a:t>
            </a:r>
            <a:r>
              <a:rPr lang="en-NZ" dirty="0" smtClean="0"/>
              <a:t>&gt;</a:t>
            </a:r>
          </a:p>
          <a:p>
            <a:r>
              <a:rPr lang="en-NZ" dirty="0" smtClean="0"/>
              <a:t>In your java-script add :</a:t>
            </a:r>
          </a:p>
          <a:p>
            <a:pPr marL="109728" indent="0">
              <a:buNone/>
            </a:pPr>
            <a:r>
              <a:rPr lang="en-NZ" dirty="0"/>
              <a:t>function </a:t>
            </a:r>
            <a:r>
              <a:rPr lang="en-NZ" dirty="0" err="1"/>
              <a:t>playSound</a:t>
            </a:r>
            <a:r>
              <a:rPr lang="en-NZ" dirty="0"/>
              <a:t>(</a:t>
            </a:r>
            <a:r>
              <a:rPr lang="en-NZ" dirty="0" err="1"/>
              <a:t>soundfile</a:t>
            </a:r>
            <a:r>
              <a:rPr lang="en-NZ" dirty="0"/>
              <a:t>) </a:t>
            </a:r>
          </a:p>
          <a:p>
            <a:pPr marL="109728" indent="0">
              <a:buNone/>
            </a:pPr>
            <a:r>
              <a:rPr lang="en-NZ" dirty="0" smtClean="0"/>
              <a:t>{</a:t>
            </a:r>
            <a:endParaRPr lang="en-NZ" dirty="0"/>
          </a:p>
          <a:p>
            <a:pPr marL="393192" lvl="1" indent="0">
              <a:buNone/>
            </a:pPr>
            <a:r>
              <a:rPr lang="en-NZ" dirty="0"/>
              <a:t>	</a:t>
            </a:r>
            <a:r>
              <a:rPr lang="en-NZ" dirty="0" err="1" smtClean="0"/>
              <a:t>document.getElementById</a:t>
            </a:r>
            <a:r>
              <a:rPr lang="en-NZ" dirty="0"/>
              <a:t>("dummy").</a:t>
            </a:r>
            <a:r>
              <a:rPr lang="en-NZ" dirty="0" err="1"/>
              <a:t>innerHTML</a:t>
            </a:r>
            <a:r>
              <a:rPr lang="en-NZ" dirty="0"/>
              <a:t>=</a:t>
            </a:r>
          </a:p>
          <a:p>
            <a:pPr marL="393192" lvl="1" indent="0">
              <a:buNone/>
            </a:pPr>
            <a:r>
              <a:rPr lang="en-NZ" dirty="0"/>
              <a:t>    "&lt;embed </a:t>
            </a:r>
            <a:r>
              <a:rPr lang="en-NZ" dirty="0" err="1"/>
              <a:t>src</a:t>
            </a:r>
            <a:r>
              <a:rPr lang="en-NZ" dirty="0"/>
              <a:t>=\""+</a:t>
            </a:r>
            <a:r>
              <a:rPr lang="en-NZ" dirty="0" err="1"/>
              <a:t>soundfile</a:t>
            </a:r>
            <a:r>
              <a:rPr lang="en-NZ" dirty="0"/>
              <a:t>+"\" hidden=\"true\" </a:t>
            </a:r>
            <a:r>
              <a:rPr lang="en-NZ" dirty="0" err="1"/>
              <a:t>autostart</a:t>
            </a:r>
            <a:r>
              <a:rPr lang="en-NZ" dirty="0"/>
              <a:t>=\"true\" loop=\"false\" /&gt;";</a:t>
            </a:r>
          </a:p>
          <a:p>
            <a:pPr marL="109728" indent="0">
              <a:buNone/>
            </a:pPr>
            <a:r>
              <a:rPr lang="en-NZ" dirty="0" smtClean="0"/>
              <a:t>}</a:t>
            </a:r>
          </a:p>
          <a:p>
            <a:r>
              <a:rPr lang="en-NZ" dirty="0" smtClean="0"/>
              <a:t>Add function call:</a:t>
            </a:r>
          </a:p>
          <a:p>
            <a:pPr marL="109728" indent="0">
              <a:buNone/>
            </a:pPr>
            <a:r>
              <a:rPr lang="en-NZ" dirty="0" err="1"/>
              <a:t>playSound</a:t>
            </a:r>
            <a:r>
              <a:rPr lang="en-NZ" dirty="0"/>
              <a:t>('beep-1.mp3');</a:t>
            </a:r>
          </a:p>
        </p:txBody>
      </p:sp>
    </p:spTree>
    <p:extLst>
      <p:ext uri="{BB962C8B-B14F-4D97-AF65-F5344CB8AC3E}">
        <p14:creationId xmlns:p14="http://schemas.microsoft.com/office/powerpoint/2010/main" val="266522106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NZ" dirty="0" smtClean="0"/>
              <a:t>Windows Event</a:t>
            </a:r>
            <a:br>
              <a:rPr lang="en-NZ" dirty="0" smtClean="0"/>
            </a:br>
            <a:r>
              <a:rPr lang="en-NZ" dirty="0" err="1" smtClean="0"/>
              <a:t>addEventListener</a:t>
            </a:r>
            <a:endParaRPr lang="en-NZ" dirty="0"/>
          </a:p>
        </p:txBody>
      </p:sp>
      <p:sp>
        <p:nvSpPr>
          <p:cNvPr id="2" name="Content Placeholder 1"/>
          <p:cNvSpPr>
            <a:spLocks noGrp="1"/>
          </p:cNvSpPr>
          <p:nvPr>
            <p:ph idx="1"/>
          </p:nvPr>
        </p:nvSpPr>
        <p:spPr/>
        <p:txBody>
          <a:bodyPr>
            <a:normAutofit/>
          </a:bodyPr>
          <a:lstStyle/>
          <a:p>
            <a:r>
              <a:rPr lang="en-NZ" dirty="0" smtClean="0"/>
              <a:t>The </a:t>
            </a:r>
            <a:r>
              <a:rPr lang="en-NZ" dirty="0"/>
              <a:t>entire browser window to accept a key press </a:t>
            </a:r>
            <a:r>
              <a:rPr lang="en-NZ" dirty="0" smtClean="0"/>
              <a:t>event:</a:t>
            </a:r>
            <a:endParaRPr lang="en-NZ" dirty="0"/>
          </a:p>
          <a:p>
            <a:r>
              <a:rPr lang="en-NZ" b="1" dirty="0" err="1"/>
              <a:t>window.addEventListener</a:t>
            </a:r>
            <a:r>
              <a:rPr lang="en-NZ" b="1" dirty="0"/>
              <a:t>( "</a:t>
            </a:r>
            <a:r>
              <a:rPr lang="en-NZ" b="1" dirty="0" err="1"/>
              <a:t>keypress</a:t>
            </a:r>
            <a:r>
              <a:rPr lang="en-NZ" b="1" dirty="0"/>
              <a:t>", </a:t>
            </a:r>
            <a:r>
              <a:rPr lang="en-NZ" b="1" dirty="0" err="1"/>
              <a:t>doKeyDown</a:t>
            </a:r>
            <a:r>
              <a:rPr lang="en-NZ" b="1" dirty="0"/>
              <a:t>, false )</a:t>
            </a:r>
            <a:endParaRPr lang="en-NZ" dirty="0"/>
          </a:p>
          <a:p>
            <a:r>
              <a:rPr lang="en-NZ" dirty="0"/>
              <a:t>So the first arguments tells </a:t>
            </a:r>
            <a:r>
              <a:rPr lang="en-NZ" dirty="0" err="1"/>
              <a:t>addEventListener</a:t>
            </a:r>
            <a:r>
              <a:rPr lang="en-NZ" dirty="0"/>
              <a:t> that we want to activate the </a:t>
            </a:r>
            <a:r>
              <a:rPr lang="en-NZ" dirty="0" err="1"/>
              <a:t>keypress</a:t>
            </a:r>
            <a:r>
              <a:rPr lang="en-NZ" dirty="0"/>
              <a:t> event. The second argument is a function we've called </a:t>
            </a:r>
            <a:r>
              <a:rPr lang="en-NZ" b="1" dirty="0" err="1"/>
              <a:t>doKeyDown</a:t>
            </a:r>
            <a:r>
              <a:rPr lang="en-NZ" dirty="0"/>
              <a:t>. This is the function that will be called whenever a key is pressed on the keyboard</a:t>
            </a:r>
            <a:r>
              <a:rPr lang="en-NZ" dirty="0" smtClean="0"/>
              <a:t>.</a:t>
            </a:r>
          </a:p>
          <a:p>
            <a:endParaRPr lang="en-NZ" dirty="0"/>
          </a:p>
          <a:p>
            <a:endParaRPr lang="en-NZ" dirty="0"/>
          </a:p>
        </p:txBody>
      </p:sp>
    </p:spTree>
    <p:extLst>
      <p:ext uri="{BB962C8B-B14F-4D97-AF65-F5344CB8AC3E}">
        <p14:creationId xmlns:p14="http://schemas.microsoft.com/office/powerpoint/2010/main" val="194912253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NZ" dirty="0" smtClean="0"/>
              <a:t>Removing element from array</a:t>
            </a:r>
            <a:endParaRPr lang="en-NZ" dirty="0"/>
          </a:p>
        </p:txBody>
      </p:sp>
      <p:sp>
        <p:nvSpPr>
          <p:cNvPr id="2" name="Content Placeholder 1"/>
          <p:cNvSpPr>
            <a:spLocks noGrp="1"/>
          </p:cNvSpPr>
          <p:nvPr>
            <p:ph idx="1"/>
          </p:nvPr>
        </p:nvSpPr>
        <p:spPr/>
        <p:txBody>
          <a:bodyPr/>
          <a:lstStyle/>
          <a:p>
            <a:r>
              <a:rPr lang="en-NZ" dirty="0" smtClean="0"/>
              <a:t>After collision was detected - we want to remove that box:</a:t>
            </a:r>
          </a:p>
          <a:p>
            <a:endParaRPr lang="en-NZ" dirty="0" smtClean="0"/>
          </a:p>
          <a:p>
            <a:r>
              <a:rPr lang="en-NZ" sz="3200" b="1" dirty="0" err="1"/>
              <a:t>boxs.splice</a:t>
            </a:r>
            <a:r>
              <a:rPr lang="en-NZ" sz="3200" b="1" dirty="0"/>
              <a:t>(</a:t>
            </a:r>
            <a:r>
              <a:rPr lang="en-NZ" sz="3200" b="1" dirty="0" err="1"/>
              <a:t>i</a:t>
            </a:r>
            <a:r>
              <a:rPr lang="en-NZ" sz="3200" b="1" dirty="0"/>
              <a:t>, 1</a:t>
            </a:r>
            <a:r>
              <a:rPr lang="en-NZ" sz="3200" b="1" dirty="0" smtClean="0"/>
              <a:t>);</a:t>
            </a:r>
          </a:p>
          <a:p>
            <a:endParaRPr lang="en-NZ" sz="3200" b="1" dirty="0" smtClean="0"/>
          </a:p>
          <a:p>
            <a:r>
              <a:rPr lang="en-NZ" dirty="0"/>
              <a:t>The splice() method adds/removes items to/from an array, and returns the removed item(s).</a:t>
            </a:r>
          </a:p>
          <a:p>
            <a:r>
              <a:rPr lang="en-NZ" b="1" dirty="0"/>
              <a:t>Note:</a:t>
            </a:r>
            <a:r>
              <a:rPr lang="en-NZ" dirty="0"/>
              <a:t> This method changes the original array.</a:t>
            </a:r>
          </a:p>
          <a:p>
            <a:endParaRPr lang="en-NZ" dirty="0"/>
          </a:p>
        </p:txBody>
      </p:sp>
    </p:spTree>
    <p:extLst>
      <p:ext uri="{BB962C8B-B14F-4D97-AF65-F5344CB8AC3E}">
        <p14:creationId xmlns:p14="http://schemas.microsoft.com/office/powerpoint/2010/main" val="343042936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NZ" i="1" dirty="0" err="1"/>
              <a:t>array</a:t>
            </a:r>
            <a:r>
              <a:rPr lang="en-NZ" dirty="0" err="1"/>
              <a:t>.splice</a:t>
            </a:r>
            <a:r>
              <a:rPr lang="en-NZ" dirty="0"/>
              <a:t>(</a:t>
            </a:r>
            <a:r>
              <a:rPr lang="en-NZ" i="1" dirty="0"/>
              <a:t>index</a:t>
            </a:r>
            <a:r>
              <a:rPr lang="en-NZ" dirty="0"/>
              <a:t>,</a:t>
            </a:r>
            <a:r>
              <a:rPr lang="en-NZ" i="1" dirty="0"/>
              <a:t>howmany</a:t>
            </a:r>
            <a:r>
              <a:rPr lang="en-NZ" dirty="0"/>
              <a:t>,</a:t>
            </a:r>
            <a:r>
              <a:rPr lang="en-NZ" i="1" dirty="0"/>
              <a:t>item1</a:t>
            </a:r>
            <a:r>
              <a:rPr lang="en-NZ" dirty="0"/>
              <a:t>,.....,</a:t>
            </a:r>
            <a:r>
              <a:rPr lang="en-NZ" i="1" dirty="0" err="1"/>
              <a:t>itemX</a:t>
            </a:r>
            <a:r>
              <a:rPr lang="en-NZ" dirty="0"/>
              <a:t>)</a:t>
            </a:r>
          </a:p>
        </p:txBody>
      </p:sp>
      <p:sp>
        <p:nvSpPr>
          <p:cNvPr id="2" name="Content Placeholder 1"/>
          <p:cNvSpPr>
            <a:spLocks noGrp="1"/>
          </p:cNvSpPr>
          <p:nvPr>
            <p:ph idx="1"/>
          </p:nvPr>
        </p:nvSpPr>
        <p:spPr>
          <a:xfrm>
            <a:off x="0" y="5229200"/>
            <a:ext cx="9036496" cy="1224136"/>
          </a:xfrm>
        </p:spPr>
        <p:txBody>
          <a:bodyPr>
            <a:normAutofit/>
          </a:bodyPr>
          <a:lstStyle/>
          <a:p>
            <a:endParaRPr lang="en-NZ" dirty="0" smtClean="0">
              <a:hlinkClick r:id="rId2"/>
            </a:endParaRPr>
          </a:p>
          <a:p>
            <a:r>
              <a:rPr lang="en-NZ" dirty="0" smtClean="0">
                <a:hlinkClick r:id="rId2"/>
              </a:rPr>
              <a:t>http</a:t>
            </a:r>
            <a:r>
              <a:rPr lang="en-NZ" dirty="0">
                <a:hlinkClick r:id="rId2"/>
              </a:rPr>
              <a:t>://</a:t>
            </a:r>
            <a:r>
              <a:rPr lang="en-NZ" dirty="0" smtClean="0">
                <a:hlinkClick r:id="rId2"/>
              </a:rPr>
              <a:t>www.w3schools.com/jsref/jsref_splice.asp</a:t>
            </a:r>
            <a:endParaRPr lang="en-NZ" dirty="0" smtClean="0"/>
          </a:p>
          <a:p>
            <a:endParaRPr lang="en-NZ" dirty="0"/>
          </a:p>
        </p:txBody>
      </p:sp>
      <p:graphicFrame>
        <p:nvGraphicFramePr>
          <p:cNvPr id="5" name="Table 4"/>
          <p:cNvGraphicFramePr>
            <a:graphicFrameLocks noGrp="1"/>
          </p:cNvGraphicFramePr>
          <p:nvPr>
            <p:extLst>
              <p:ext uri="{D42A27DB-BD31-4B8C-83A1-F6EECF244321}">
                <p14:modId xmlns:p14="http://schemas.microsoft.com/office/powerpoint/2010/main" val="4225807743"/>
              </p:ext>
            </p:extLst>
          </p:nvPr>
        </p:nvGraphicFramePr>
        <p:xfrm>
          <a:off x="467544" y="1772816"/>
          <a:ext cx="8229600" cy="2743200"/>
        </p:xfrm>
        <a:graphic>
          <a:graphicData uri="http://schemas.openxmlformats.org/drawingml/2006/table">
            <a:tbl>
              <a:tblPr/>
              <a:tblGrid>
                <a:gridCol w="41148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0">
                <a:tc>
                  <a:txBody>
                    <a:bodyPr/>
                    <a:lstStyle/>
                    <a:p>
                      <a:r>
                        <a:rPr lang="en-NZ" i="1" dirty="0"/>
                        <a:t>index</a:t>
                      </a:r>
                      <a:endParaRPr lang="en-NZ"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NZ" dirty="0"/>
                        <a:t>Required. An integer that specifies at what position to add/remove items, Use negative values to specify the position from the end of the array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0">
                <a:tc>
                  <a:txBody>
                    <a:bodyPr/>
                    <a:lstStyle/>
                    <a:p>
                      <a:r>
                        <a:rPr lang="en-NZ" i="1" dirty="0" err="1"/>
                        <a:t>howmany</a:t>
                      </a:r>
                      <a:endParaRPr lang="en-NZ"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NZ" dirty="0"/>
                        <a:t>Required. The number of items to be removed. If set to 0, no items will be removed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0">
                <a:tc>
                  <a:txBody>
                    <a:bodyPr/>
                    <a:lstStyle/>
                    <a:p>
                      <a:r>
                        <a:rPr lang="en-NZ" i="1"/>
                        <a:t>item1</a:t>
                      </a:r>
                      <a:r>
                        <a:rPr lang="en-NZ"/>
                        <a:t>, ..., </a:t>
                      </a:r>
                      <a:r>
                        <a:rPr lang="en-NZ" i="1"/>
                        <a:t>itemX</a:t>
                      </a:r>
                      <a:endParaRPr lang="en-NZ"/>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NZ" dirty="0"/>
                        <a:t>Optional. The new item(s) to be added to the array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33250853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7504" y="620688"/>
            <a:ext cx="6912768" cy="5890659"/>
          </a:xfrm>
        </p:spPr>
        <p:txBody>
          <a:bodyPr>
            <a:normAutofit/>
          </a:bodyPr>
          <a:lstStyle/>
          <a:p>
            <a:pPr marL="109728" indent="0">
              <a:buNone/>
            </a:pPr>
            <a:r>
              <a:rPr lang="en-NZ" b="1" dirty="0"/>
              <a:t>function </a:t>
            </a:r>
            <a:r>
              <a:rPr lang="en-NZ" b="1" dirty="0" err="1"/>
              <a:t>updateCanvas</a:t>
            </a:r>
            <a:r>
              <a:rPr lang="en-NZ" b="1" dirty="0"/>
              <a:t>() {			</a:t>
            </a:r>
          </a:p>
          <a:p>
            <a:pPr marL="109728" indent="0">
              <a:buNone/>
            </a:pPr>
            <a:r>
              <a:rPr lang="en-NZ" b="1" dirty="0"/>
              <a:t>			</a:t>
            </a:r>
            <a:r>
              <a:rPr lang="en-NZ" b="1" dirty="0" err="1"/>
              <a:t>cxt.clearRect</a:t>
            </a:r>
            <a:r>
              <a:rPr lang="en-NZ" b="1" dirty="0"/>
              <a:t>(0,0, </a:t>
            </a:r>
            <a:r>
              <a:rPr lang="en-NZ" b="1" dirty="0" err="1"/>
              <a:t>canvas.width,canvas.height</a:t>
            </a:r>
            <a:r>
              <a:rPr lang="en-NZ" b="1" dirty="0"/>
              <a:t>);</a:t>
            </a:r>
          </a:p>
          <a:p>
            <a:pPr marL="109728" indent="0">
              <a:buNone/>
            </a:pPr>
            <a:r>
              <a:rPr lang="en-NZ" b="1" dirty="0"/>
              <a:t>			</a:t>
            </a:r>
            <a:r>
              <a:rPr lang="en-NZ" b="1" dirty="0" err="1"/>
              <a:t>cxt.fillStyle</a:t>
            </a:r>
            <a:r>
              <a:rPr lang="en-NZ" b="1" dirty="0"/>
              <a:t>="#FF00FF";</a:t>
            </a:r>
          </a:p>
          <a:p>
            <a:pPr marL="109728" indent="0">
              <a:buNone/>
            </a:pPr>
            <a:r>
              <a:rPr lang="en-NZ" b="1" dirty="0"/>
              <a:t>			for (</a:t>
            </a:r>
            <a:r>
              <a:rPr lang="en-NZ" b="1" dirty="0" err="1"/>
              <a:t>i</a:t>
            </a:r>
            <a:r>
              <a:rPr lang="en-NZ" b="1" dirty="0"/>
              <a:t> = 0; </a:t>
            </a:r>
            <a:r>
              <a:rPr lang="en-NZ" b="1" dirty="0" err="1"/>
              <a:t>i</a:t>
            </a:r>
            <a:r>
              <a:rPr lang="en-NZ" b="1" dirty="0"/>
              <a:t> &lt; </a:t>
            </a:r>
            <a:r>
              <a:rPr lang="en-NZ" b="1" dirty="0" err="1"/>
              <a:t>boxs.length</a:t>
            </a:r>
            <a:r>
              <a:rPr lang="en-NZ" b="1" dirty="0"/>
              <a:t>; </a:t>
            </a:r>
            <a:r>
              <a:rPr lang="en-NZ" b="1" dirty="0" err="1"/>
              <a:t>i</a:t>
            </a:r>
            <a:r>
              <a:rPr lang="en-NZ" b="1" dirty="0"/>
              <a:t>++) {	</a:t>
            </a:r>
          </a:p>
          <a:p>
            <a:pPr marL="109728" indent="0">
              <a:buNone/>
            </a:pPr>
            <a:r>
              <a:rPr lang="en-NZ" b="1" dirty="0"/>
              <a:t>				</a:t>
            </a:r>
            <a:r>
              <a:rPr lang="en-NZ" b="1" dirty="0" err="1"/>
              <a:t>var</a:t>
            </a:r>
            <a:r>
              <a:rPr lang="en-NZ" b="1" dirty="0"/>
              <a:t> </a:t>
            </a:r>
            <a:r>
              <a:rPr lang="en-NZ" b="1" dirty="0" err="1"/>
              <a:t>nx</a:t>
            </a:r>
            <a:r>
              <a:rPr lang="en-NZ" b="1" dirty="0"/>
              <a:t>=</a:t>
            </a:r>
            <a:r>
              <a:rPr lang="en-NZ" b="1" dirty="0" err="1"/>
              <a:t>boxs</a:t>
            </a:r>
            <a:r>
              <a:rPr lang="en-NZ" b="1" dirty="0"/>
              <a:t>[</a:t>
            </a:r>
            <a:r>
              <a:rPr lang="en-NZ" b="1" dirty="0" err="1"/>
              <a:t>i</a:t>
            </a:r>
            <a:r>
              <a:rPr lang="en-NZ" b="1" dirty="0"/>
              <a:t>][0];</a:t>
            </a:r>
          </a:p>
          <a:p>
            <a:pPr marL="109728" indent="0">
              <a:buNone/>
            </a:pPr>
            <a:r>
              <a:rPr lang="en-NZ" b="1" dirty="0"/>
              <a:t>				</a:t>
            </a:r>
            <a:r>
              <a:rPr lang="en-NZ" b="1" dirty="0" err="1"/>
              <a:t>var</a:t>
            </a:r>
            <a:r>
              <a:rPr lang="en-NZ" b="1" dirty="0"/>
              <a:t> </a:t>
            </a:r>
            <a:r>
              <a:rPr lang="en-NZ" b="1" dirty="0" err="1"/>
              <a:t>ny</a:t>
            </a:r>
            <a:r>
              <a:rPr lang="en-NZ" b="1" dirty="0"/>
              <a:t>=</a:t>
            </a:r>
            <a:r>
              <a:rPr lang="en-NZ" b="1" dirty="0" err="1"/>
              <a:t>boxs</a:t>
            </a:r>
            <a:r>
              <a:rPr lang="en-NZ" b="1" dirty="0"/>
              <a:t>[</a:t>
            </a:r>
            <a:r>
              <a:rPr lang="en-NZ" b="1" dirty="0" err="1"/>
              <a:t>i</a:t>
            </a:r>
            <a:r>
              <a:rPr lang="en-NZ" b="1" dirty="0"/>
              <a:t>][1];</a:t>
            </a:r>
          </a:p>
          <a:p>
            <a:pPr marL="109728" indent="0">
              <a:buNone/>
            </a:pPr>
            <a:r>
              <a:rPr lang="en-NZ" b="1" dirty="0"/>
              <a:t>				</a:t>
            </a:r>
            <a:r>
              <a:rPr lang="en-NZ" b="1" dirty="0" err="1"/>
              <a:t>var</a:t>
            </a:r>
            <a:r>
              <a:rPr lang="en-NZ" b="1" dirty="0"/>
              <a:t> </a:t>
            </a:r>
            <a:r>
              <a:rPr lang="en-NZ" b="1" dirty="0" err="1"/>
              <a:t>nw</a:t>
            </a:r>
            <a:r>
              <a:rPr lang="en-NZ" b="1" dirty="0"/>
              <a:t>=</a:t>
            </a:r>
            <a:r>
              <a:rPr lang="en-NZ" b="1" dirty="0" err="1"/>
              <a:t>boxs</a:t>
            </a:r>
            <a:r>
              <a:rPr lang="en-NZ" b="1" dirty="0"/>
              <a:t>[</a:t>
            </a:r>
            <a:r>
              <a:rPr lang="en-NZ" b="1" dirty="0" err="1"/>
              <a:t>i</a:t>
            </a:r>
            <a:r>
              <a:rPr lang="en-NZ" b="1" dirty="0"/>
              <a:t>][2];</a:t>
            </a:r>
          </a:p>
          <a:p>
            <a:pPr marL="109728" indent="0">
              <a:buNone/>
            </a:pPr>
            <a:r>
              <a:rPr lang="en-NZ" b="1" dirty="0"/>
              <a:t>				</a:t>
            </a:r>
            <a:r>
              <a:rPr lang="en-NZ" b="1" dirty="0" err="1"/>
              <a:t>var</a:t>
            </a:r>
            <a:r>
              <a:rPr lang="en-NZ" b="1" dirty="0"/>
              <a:t> </a:t>
            </a:r>
            <a:r>
              <a:rPr lang="en-NZ" b="1" dirty="0" err="1"/>
              <a:t>nh</a:t>
            </a:r>
            <a:r>
              <a:rPr lang="en-NZ" b="1" dirty="0"/>
              <a:t>=</a:t>
            </a:r>
            <a:r>
              <a:rPr lang="en-NZ" b="1" dirty="0" err="1"/>
              <a:t>boxs</a:t>
            </a:r>
            <a:r>
              <a:rPr lang="en-NZ" b="1" dirty="0"/>
              <a:t>[</a:t>
            </a:r>
            <a:r>
              <a:rPr lang="en-NZ" b="1" dirty="0" err="1"/>
              <a:t>i</a:t>
            </a:r>
            <a:r>
              <a:rPr lang="en-NZ" b="1" dirty="0"/>
              <a:t>][3];</a:t>
            </a:r>
          </a:p>
          <a:p>
            <a:pPr marL="109728" indent="0">
              <a:buNone/>
            </a:pPr>
            <a:r>
              <a:rPr lang="en-NZ" b="1" dirty="0"/>
              <a:t>				</a:t>
            </a:r>
            <a:r>
              <a:rPr lang="en-NZ" b="1" dirty="0" err="1"/>
              <a:t>cxt.fillRect</a:t>
            </a:r>
            <a:r>
              <a:rPr lang="en-NZ" b="1" dirty="0"/>
              <a:t>(</a:t>
            </a:r>
            <a:r>
              <a:rPr lang="en-NZ" b="1" dirty="0" err="1"/>
              <a:t>nx</a:t>
            </a:r>
            <a:r>
              <a:rPr lang="en-NZ" b="1" dirty="0"/>
              <a:t>, </a:t>
            </a:r>
            <a:r>
              <a:rPr lang="en-NZ" b="1" dirty="0" err="1"/>
              <a:t>ny</a:t>
            </a:r>
            <a:r>
              <a:rPr lang="en-NZ" b="1" dirty="0"/>
              <a:t>, </a:t>
            </a:r>
            <a:r>
              <a:rPr lang="en-NZ" b="1" dirty="0" err="1"/>
              <a:t>nw</a:t>
            </a:r>
            <a:r>
              <a:rPr lang="en-NZ" b="1" dirty="0"/>
              <a:t>, </a:t>
            </a:r>
            <a:r>
              <a:rPr lang="en-NZ" b="1" dirty="0" err="1"/>
              <a:t>nh</a:t>
            </a:r>
            <a:r>
              <a:rPr lang="en-NZ" b="1" dirty="0"/>
              <a:t>);				</a:t>
            </a:r>
          </a:p>
          <a:p>
            <a:pPr marL="109728" indent="0">
              <a:buNone/>
            </a:pPr>
            <a:r>
              <a:rPr lang="en-NZ" b="1" dirty="0"/>
              <a:t>			}</a:t>
            </a:r>
          </a:p>
          <a:p>
            <a:pPr marL="109728" indent="0">
              <a:buNone/>
            </a:pPr>
            <a:r>
              <a:rPr lang="en-NZ" b="1" dirty="0"/>
              <a:t>			</a:t>
            </a:r>
            <a:r>
              <a:rPr lang="en-NZ" b="1" dirty="0" err="1"/>
              <a:t>writeScore</a:t>
            </a:r>
            <a:r>
              <a:rPr lang="en-NZ" b="1" dirty="0"/>
              <a:t>(</a:t>
            </a:r>
            <a:r>
              <a:rPr lang="en-NZ" b="1" dirty="0" err="1"/>
              <a:t>sc</a:t>
            </a:r>
            <a:r>
              <a:rPr lang="en-NZ" b="1" dirty="0"/>
              <a:t>);</a:t>
            </a:r>
          </a:p>
          <a:p>
            <a:pPr marL="109728" indent="0">
              <a:buNone/>
            </a:pPr>
            <a:r>
              <a:rPr lang="en-NZ" b="1" dirty="0"/>
              <a:t>		}</a:t>
            </a:r>
          </a:p>
          <a:p>
            <a:endParaRPr lang="en-NZ" dirty="0"/>
          </a:p>
        </p:txBody>
      </p:sp>
    </p:spTree>
    <p:extLst>
      <p:ext uri="{BB962C8B-B14F-4D97-AF65-F5344CB8AC3E}">
        <p14:creationId xmlns:p14="http://schemas.microsoft.com/office/powerpoint/2010/main" val="111078208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NZ"/>
          </a:p>
        </p:txBody>
      </p:sp>
      <p:sp>
        <p:nvSpPr>
          <p:cNvPr id="2" name="Content Placeholder 1"/>
          <p:cNvSpPr>
            <a:spLocks noGrp="1"/>
          </p:cNvSpPr>
          <p:nvPr>
            <p:ph idx="1"/>
          </p:nvPr>
        </p:nvSpPr>
        <p:spPr>
          <a:xfrm>
            <a:off x="107504" y="1628800"/>
            <a:ext cx="7488831" cy="4752528"/>
          </a:xfrm>
        </p:spPr>
        <p:txBody>
          <a:bodyPr>
            <a:normAutofit/>
          </a:bodyPr>
          <a:lstStyle/>
          <a:p>
            <a:r>
              <a:rPr lang="en-NZ" sz="2800" dirty="0" err="1" smtClean="0"/>
              <a:t>Math.floor</a:t>
            </a:r>
            <a:r>
              <a:rPr lang="en-NZ" sz="2800" dirty="0"/>
              <a:t>(x ) </a:t>
            </a:r>
            <a:r>
              <a:rPr lang="en-NZ" sz="2800" dirty="0" smtClean="0"/>
              <a:t>–</a:t>
            </a:r>
          </a:p>
          <a:p>
            <a:pPr marL="109728" indent="0">
              <a:buNone/>
            </a:pPr>
            <a:r>
              <a:rPr lang="en-NZ" sz="2800" dirty="0" smtClean="0"/>
              <a:t>Round </a:t>
            </a:r>
            <a:r>
              <a:rPr lang="en-NZ" sz="2800" dirty="0"/>
              <a:t>a number downward to its nearest </a:t>
            </a:r>
            <a:r>
              <a:rPr lang="en-NZ" sz="2800" dirty="0" smtClean="0"/>
              <a:t>integer</a:t>
            </a:r>
          </a:p>
          <a:p>
            <a:r>
              <a:rPr lang="en-NZ" sz="2800" dirty="0" err="1" smtClean="0"/>
              <a:t>Math.random</a:t>
            </a:r>
            <a:r>
              <a:rPr lang="en-NZ" sz="2800" dirty="0"/>
              <a:t>() </a:t>
            </a:r>
            <a:r>
              <a:rPr lang="en-NZ" sz="2800" dirty="0" smtClean="0"/>
              <a:t>–</a:t>
            </a:r>
          </a:p>
          <a:p>
            <a:pPr marL="109728" indent="0">
              <a:buNone/>
            </a:pPr>
            <a:r>
              <a:rPr lang="en-NZ" sz="2800" dirty="0"/>
              <a:t>Return a random number between 0 (inclusive) and 1 (exclusive</a:t>
            </a:r>
            <a:r>
              <a:rPr lang="en-NZ" sz="2800" dirty="0" smtClean="0"/>
              <a:t>).</a:t>
            </a:r>
            <a:endParaRPr lang="en-NZ" sz="2800" dirty="0"/>
          </a:p>
        </p:txBody>
      </p:sp>
    </p:spTree>
    <p:extLst>
      <p:ext uri="{BB962C8B-B14F-4D97-AF65-F5344CB8AC3E}">
        <p14:creationId xmlns:p14="http://schemas.microsoft.com/office/powerpoint/2010/main" val="358809332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51520" y="188640"/>
            <a:ext cx="8229600" cy="6336704"/>
          </a:xfrm>
        </p:spPr>
        <p:txBody>
          <a:bodyPr>
            <a:normAutofit fontScale="85000" lnSpcReduction="20000"/>
          </a:bodyPr>
          <a:lstStyle/>
          <a:p>
            <a:pPr marL="109728" indent="0">
              <a:buNone/>
            </a:pPr>
            <a:r>
              <a:rPr lang="en-NZ" b="1" dirty="0"/>
              <a:t>function </a:t>
            </a:r>
            <a:r>
              <a:rPr lang="en-NZ" b="1" dirty="0" err="1"/>
              <a:t>updateCanvas</a:t>
            </a:r>
            <a:r>
              <a:rPr lang="en-NZ" b="1" dirty="0"/>
              <a:t>() 	{	</a:t>
            </a:r>
          </a:p>
          <a:p>
            <a:pPr marL="109728" indent="0">
              <a:buNone/>
            </a:pPr>
            <a:r>
              <a:rPr lang="en-NZ" b="1" dirty="0"/>
              <a:t>		</a:t>
            </a:r>
            <a:r>
              <a:rPr lang="en-NZ" b="1" dirty="0" err="1" smtClean="0"/>
              <a:t>cxt.clearRect</a:t>
            </a:r>
            <a:r>
              <a:rPr lang="en-NZ" b="1" dirty="0" smtClean="0"/>
              <a:t>(0,0</a:t>
            </a:r>
            <a:r>
              <a:rPr lang="en-NZ" b="1" dirty="0"/>
              <a:t>, </a:t>
            </a:r>
            <a:r>
              <a:rPr lang="en-NZ" b="1" dirty="0" err="1"/>
              <a:t>canvas.width,canvas.height</a:t>
            </a:r>
            <a:r>
              <a:rPr lang="en-NZ" b="1" dirty="0"/>
              <a:t>);	//Clear </a:t>
            </a:r>
            <a:r>
              <a:rPr lang="en-NZ" b="1" dirty="0" smtClean="0"/>
              <a:t>Canvas</a:t>
            </a:r>
            <a:endParaRPr lang="en-NZ" b="1" dirty="0"/>
          </a:p>
          <a:p>
            <a:pPr marL="109728" indent="0">
              <a:buNone/>
            </a:pPr>
            <a:r>
              <a:rPr lang="en-NZ" b="1" dirty="0"/>
              <a:t>		</a:t>
            </a:r>
            <a:r>
              <a:rPr lang="en-NZ" b="1" dirty="0" err="1"/>
              <a:t>cxt.fillStyle</a:t>
            </a:r>
            <a:r>
              <a:rPr lang="en-NZ" b="1" dirty="0"/>
              <a:t>="#FF00FF";</a:t>
            </a:r>
          </a:p>
          <a:p>
            <a:pPr marL="109728" indent="0">
              <a:buNone/>
            </a:pPr>
            <a:r>
              <a:rPr lang="en-NZ" b="1" dirty="0"/>
              <a:t>		//Check if we should generate a new Rectangle to start move</a:t>
            </a:r>
          </a:p>
          <a:p>
            <a:pPr marL="109728" indent="0">
              <a:buNone/>
            </a:pPr>
            <a:r>
              <a:rPr lang="en-NZ" b="1" dirty="0"/>
              <a:t>		if (</a:t>
            </a:r>
            <a:r>
              <a:rPr lang="en-NZ" b="1" dirty="0" err="1"/>
              <a:t>Math.random</a:t>
            </a:r>
            <a:r>
              <a:rPr lang="en-NZ" b="1" dirty="0"/>
              <a:t>() &lt; 0.09</a:t>
            </a:r>
            <a:r>
              <a:rPr lang="en-NZ" b="1" dirty="0" smtClean="0"/>
              <a:t>)</a:t>
            </a:r>
            <a:r>
              <a:rPr lang="en-NZ" b="1" dirty="0"/>
              <a:t>	</a:t>
            </a:r>
            <a:r>
              <a:rPr lang="en-NZ" b="1" dirty="0" smtClean="0"/>
              <a:t> {</a:t>
            </a:r>
            <a:endParaRPr lang="en-NZ" b="1" dirty="0"/>
          </a:p>
          <a:p>
            <a:pPr marL="109728" indent="0">
              <a:buNone/>
            </a:pPr>
            <a:r>
              <a:rPr lang="en-NZ" b="1" dirty="0"/>
              <a:t>			</a:t>
            </a:r>
            <a:r>
              <a:rPr lang="en-NZ" b="1" dirty="0" err="1"/>
              <a:t>nx</a:t>
            </a:r>
            <a:r>
              <a:rPr lang="en-NZ" b="1" dirty="0"/>
              <a:t> = -10;</a:t>
            </a:r>
          </a:p>
          <a:p>
            <a:pPr marL="109728" indent="0">
              <a:buNone/>
            </a:pPr>
            <a:r>
              <a:rPr lang="en-NZ" b="1" dirty="0"/>
              <a:t>			</a:t>
            </a:r>
            <a:r>
              <a:rPr lang="en-NZ" b="1" dirty="0" err="1"/>
              <a:t>ny</a:t>
            </a:r>
            <a:r>
              <a:rPr lang="en-NZ" b="1" dirty="0"/>
              <a:t> = </a:t>
            </a:r>
            <a:r>
              <a:rPr lang="en-NZ" b="1" dirty="0" err="1"/>
              <a:t>Math.floor</a:t>
            </a:r>
            <a:r>
              <a:rPr lang="en-NZ" b="1" dirty="0"/>
              <a:t>(</a:t>
            </a:r>
            <a:r>
              <a:rPr lang="en-NZ" b="1" dirty="0" err="1"/>
              <a:t>Math.random</a:t>
            </a:r>
            <a:r>
              <a:rPr lang="en-NZ" b="1" dirty="0"/>
              <a:t>() * </a:t>
            </a:r>
            <a:r>
              <a:rPr lang="en-NZ" b="1" dirty="0" err="1"/>
              <a:t>canvas.height</a:t>
            </a:r>
            <a:r>
              <a:rPr lang="en-NZ" b="1" dirty="0"/>
              <a:t>);		</a:t>
            </a:r>
          </a:p>
          <a:p>
            <a:pPr marL="109728" indent="0">
              <a:buNone/>
            </a:pPr>
            <a:r>
              <a:rPr lang="en-NZ" b="1" dirty="0"/>
              <a:t>			</a:t>
            </a:r>
            <a:r>
              <a:rPr lang="en-NZ" b="1" dirty="0" err="1"/>
              <a:t>boxs.push</a:t>
            </a:r>
            <a:r>
              <a:rPr lang="en-NZ" b="1" dirty="0"/>
              <a:t>([</a:t>
            </a:r>
            <a:r>
              <a:rPr lang="en-NZ" b="1" dirty="0" err="1"/>
              <a:t>nx</a:t>
            </a:r>
            <a:r>
              <a:rPr lang="en-NZ" b="1" dirty="0"/>
              <a:t>, </a:t>
            </a:r>
            <a:r>
              <a:rPr lang="en-NZ" b="1" dirty="0" err="1"/>
              <a:t>ny</a:t>
            </a:r>
            <a:r>
              <a:rPr lang="en-NZ" b="1" dirty="0"/>
              <a:t>, 30, 30]);</a:t>
            </a:r>
          </a:p>
          <a:p>
            <a:pPr marL="109728" indent="0">
              <a:buNone/>
            </a:pPr>
            <a:r>
              <a:rPr lang="en-NZ" b="1" dirty="0"/>
              <a:t>		}</a:t>
            </a:r>
          </a:p>
          <a:p>
            <a:pPr marL="109728" indent="0">
              <a:buNone/>
            </a:pPr>
            <a:r>
              <a:rPr lang="en-NZ" b="1" dirty="0"/>
              <a:t>		</a:t>
            </a:r>
            <a:r>
              <a:rPr lang="en-NZ" b="1" dirty="0" smtClean="0"/>
              <a:t>//</a:t>
            </a:r>
            <a:r>
              <a:rPr lang="en-NZ" b="1" dirty="0"/>
              <a:t>Update the position of the rectangles</a:t>
            </a:r>
          </a:p>
          <a:p>
            <a:pPr marL="109728" indent="0">
              <a:buNone/>
            </a:pPr>
            <a:r>
              <a:rPr lang="en-NZ" b="1" dirty="0"/>
              <a:t>		for (</a:t>
            </a:r>
            <a:r>
              <a:rPr lang="en-NZ" b="1" dirty="0" err="1"/>
              <a:t>var</a:t>
            </a:r>
            <a:r>
              <a:rPr lang="en-NZ" b="1" dirty="0"/>
              <a:t> </a:t>
            </a:r>
            <a:r>
              <a:rPr lang="en-NZ" b="1" dirty="0" err="1"/>
              <a:t>i</a:t>
            </a:r>
            <a:r>
              <a:rPr lang="en-NZ" b="1" dirty="0"/>
              <a:t>=</a:t>
            </a:r>
            <a:r>
              <a:rPr lang="en-NZ" b="1" dirty="0" err="1"/>
              <a:t>boxs.length</a:t>
            </a:r>
            <a:r>
              <a:rPr lang="en-NZ" b="1" dirty="0"/>
              <a:t> - 1; </a:t>
            </a:r>
            <a:r>
              <a:rPr lang="en-NZ" b="1" dirty="0" err="1"/>
              <a:t>i</a:t>
            </a:r>
            <a:r>
              <a:rPr lang="en-NZ" b="1" dirty="0"/>
              <a:t> &gt;= 0; </a:t>
            </a:r>
            <a:r>
              <a:rPr lang="en-NZ" b="1" dirty="0" err="1"/>
              <a:t>i</a:t>
            </a:r>
            <a:r>
              <a:rPr lang="en-NZ" b="1" dirty="0"/>
              <a:t>-</a:t>
            </a:r>
            <a:r>
              <a:rPr lang="en-NZ" b="1" dirty="0" smtClean="0"/>
              <a:t>-)</a:t>
            </a:r>
            <a:r>
              <a:rPr lang="en-NZ" b="1" dirty="0"/>
              <a:t>	</a:t>
            </a:r>
            <a:r>
              <a:rPr lang="en-NZ" b="1" dirty="0" smtClean="0"/>
              <a:t> {</a:t>
            </a:r>
            <a:endParaRPr lang="en-NZ" b="1" dirty="0"/>
          </a:p>
          <a:p>
            <a:pPr marL="109728" indent="0">
              <a:buNone/>
            </a:pPr>
            <a:r>
              <a:rPr lang="en-NZ" b="1" dirty="0"/>
              <a:t>			</a:t>
            </a:r>
            <a:r>
              <a:rPr lang="en-NZ" b="1" dirty="0" err="1"/>
              <a:t>boxs</a:t>
            </a:r>
            <a:r>
              <a:rPr lang="en-NZ" b="1" dirty="0"/>
              <a:t>[</a:t>
            </a:r>
            <a:r>
              <a:rPr lang="en-NZ" b="1" dirty="0" err="1"/>
              <a:t>i</a:t>
            </a:r>
            <a:r>
              <a:rPr lang="en-NZ" b="1" dirty="0"/>
              <a:t>][0]=</a:t>
            </a:r>
            <a:r>
              <a:rPr lang="en-NZ" b="1" dirty="0" err="1"/>
              <a:t>boxs</a:t>
            </a:r>
            <a:r>
              <a:rPr lang="en-NZ" b="1" dirty="0"/>
              <a:t>[</a:t>
            </a:r>
            <a:r>
              <a:rPr lang="en-NZ" b="1" dirty="0" err="1"/>
              <a:t>i</a:t>
            </a:r>
            <a:r>
              <a:rPr lang="en-NZ" b="1" dirty="0"/>
              <a:t>][0]+5; //update x position</a:t>
            </a:r>
          </a:p>
          <a:p>
            <a:pPr marL="109728" indent="0">
              <a:buNone/>
            </a:pPr>
            <a:r>
              <a:rPr lang="en-NZ" b="1" dirty="0"/>
              <a:t>			if (</a:t>
            </a:r>
            <a:r>
              <a:rPr lang="en-NZ" b="1" dirty="0" err="1"/>
              <a:t>boxs</a:t>
            </a:r>
            <a:r>
              <a:rPr lang="en-NZ" b="1" dirty="0"/>
              <a:t>[</a:t>
            </a:r>
            <a:r>
              <a:rPr lang="en-NZ" b="1" dirty="0" err="1"/>
              <a:t>i</a:t>
            </a:r>
            <a:r>
              <a:rPr lang="en-NZ" b="1" dirty="0"/>
              <a:t>][0] &gt; </a:t>
            </a:r>
            <a:r>
              <a:rPr lang="en-NZ" b="1" dirty="0" err="1"/>
              <a:t>canvas.width</a:t>
            </a:r>
            <a:r>
              <a:rPr lang="en-NZ" b="1" dirty="0"/>
              <a:t>)</a:t>
            </a:r>
          </a:p>
          <a:p>
            <a:pPr marL="109728" indent="0">
              <a:buNone/>
            </a:pPr>
            <a:r>
              <a:rPr lang="en-NZ" b="1" dirty="0"/>
              <a:t>				</a:t>
            </a:r>
            <a:r>
              <a:rPr lang="en-NZ" b="1" dirty="0" err="1"/>
              <a:t>boxs.splice</a:t>
            </a:r>
            <a:r>
              <a:rPr lang="en-NZ" b="1" dirty="0"/>
              <a:t>(</a:t>
            </a:r>
            <a:r>
              <a:rPr lang="en-NZ" b="1" dirty="0" err="1"/>
              <a:t>i</a:t>
            </a:r>
            <a:r>
              <a:rPr lang="en-NZ" b="1" dirty="0"/>
              <a:t>, 1);</a:t>
            </a:r>
          </a:p>
          <a:p>
            <a:pPr marL="109728" indent="0">
              <a:buNone/>
            </a:pPr>
            <a:r>
              <a:rPr lang="en-NZ" b="1" dirty="0"/>
              <a:t>			</a:t>
            </a:r>
            <a:r>
              <a:rPr lang="en-NZ" b="1" dirty="0" smtClean="0"/>
              <a:t>else</a:t>
            </a:r>
            <a:r>
              <a:rPr lang="en-NZ" b="1" dirty="0"/>
              <a:t>	</a:t>
            </a:r>
            <a:r>
              <a:rPr lang="en-NZ" b="1" dirty="0" smtClean="0"/>
              <a:t> {</a:t>
            </a:r>
            <a:endParaRPr lang="en-NZ" b="1" dirty="0"/>
          </a:p>
          <a:p>
            <a:pPr marL="109728" indent="0">
              <a:buNone/>
            </a:pPr>
            <a:r>
              <a:rPr lang="en-NZ" b="1" dirty="0"/>
              <a:t>				</a:t>
            </a:r>
            <a:r>
              <a:rPr lang="en-NZ" b="1" dirty="0" err="1"/>
              <a:t>cxt.fillRect</a:t>
            </a:r>
            <a:r>
              <a:rPr lang="en-NZ" b="1" dirty="0"/>
              <a:t>(</a:t>
            </a:r>
            <a:r>
              <a:rPr lang="en-NZ" b="1" dirty="0" err="1"/>
              <a:t>boxs</a:t>
            </a:r>
            <a:r>
              <a:rPr lang="en-NZ" b="1" dirty="0"/>
              <a:t>[</a:t>
            </a:r>
            <a:r>
              <a:rPr lang="en-NZ" b="1" dirty="0" err="1"/>
              <a:t>i</a:t>
            </a:r>
            <a:r>
              <a:rPr lang="en-NZ" b="1" dirty="0"/>
              <a:t>][0], </a:t>
            </a:r>
            <a:r>
              <a:rPr lang="en-NZ" b="1" dirty="0" err="1"/>
              <a:t>boxs</a:t>
            </a:r>
            <a:r>
              <a:rPr lang="en-NZ" b="1" dirty="0"/>
              <a:t>[</a:t>
            </a:r>
            <a:r>
              <a:rPr lang="en-NZ" b="1" dirty="0" err="1"/>
              <a:t>i</a:t>
            </a:r>
            <a:r>
              <a:rPr lang="en-NZ" b="1" dirty="0"/>
              <a:t>][1], </a:t>
            </a:r>
            <a:r>
              <a:rPr lang="en-NZ" b="1" dirty="0" err="1"/>
              <a:t>boxs</a:t>
            </a:r>
            <a:r>
              <a:rPr lang="en-NZ" b="1" dirty="0"/>
              <a:t>[</a:t>
            </a:r>
            <a:r>
              <a:rPr lang="en-NZ" b="1" dirty="0" err="1"/>
              <a:t>i</a:t>
            </a:r>
            <a:r>
              <a:rPr lang="en-NZ" b="1" dirty="0"/>
              <a:t>][2], </a:t>
            </a:r>
            <a:r>
              <a:rPr lang="en-NZ" b="1" dirty="0" err="1"/>
              <a:t>boxs</a:t>
            </a:r>
            <a:r>
              <a:rPr lang="en-NZ" b="1" dirty="0"/>
              <a:t>[</a:t>
            </a:r>
            <a:r>
              <a:rPr lang="en-NZ" b="1" dirty="0" err="1"/>
              <a:t>i</a:t>
            </a:r>
            <a:r>
              <a:rPr lang="en-NZ" b="1" dirty="0"/>
              <a:t>][3]);	</a:t>
            </a:r>
          </a:p>
          <a:p>
            <a:pPr marL="109728" indent="0">
              <a:buNone/>
            </a:pPr>
            <a:r>
              <a:rPr lang="en-NZ" b="1" dirty="0"/>
              <a:t>			}		</a:t>
            </a:r>
          </a:p>
          <a:p>
            <a:pPr marL="109728" indent="0">
              <a:buNone/>
            </a:pPr>
            <a:r>
              <a:rPr lang="en-NZ" b="1" dirty="0"/>
              <a:t>		</a:t>
            </a:r>
            <a:r>
              <a:rPr lang="en-NZ" b="1" dirty="0" smtClean="0"/>
              <a:t>}</a:t>
            </a:r>
            <a:r>
              <a:rPr lang="en-NZ" b="1" dirty="0"/>
              <a:t>		</a:t>
            </a:r>
          </a:p>
          <a:p>
            <a:pPr marL="109728" indent="0">
              <a:buNone/>
            </a:pPr>
            <a:r>
              <a:rPr lang="en-NZ" b="1" dirty="0"/>
              <a:t>		</a:t>
            </a:r>
            <a:r>
              <a:rPr lang="en-NZ" b="1" dirty="0" err="1" smtClean="0"/>
              <a:t>writeScore</a:t>
            </a:r>
            <a:r>
              <a:rPr lang="en-NZ" b="1" dirty="0" smtClean="0"/>
              <a:t>(</a:t>
            </a:r>
            <a:r>
              <a:rPr lang="en-NZ" b="1" dirty="0" err="1" smtClean="0"/>
              <a:t>sc</a:t>
            </a:r>
            <a:r>
              <a:rPr lang="en-NZ" b="1" dirty="0"/>
              <a:t>);	//Update </a:t>
            </a:r>
            <a:r>
              <a:rPr lang="en-NZ" b="1" dirty="0" smtClean="0"/>
              <a:t>Score</a:t>
            </a:r>
            <a:endParaRPr lang="en-NZ" b="1" dirty="0"/>
          </a:p>
          <a:p>
            <a:pPr marL="109728" indent="0">
              <a:buNone/>
            </a:pPr>
            <a:r>
              <a:rPr lang="en-NZ" b="1" dirty="0"/>
              <a:t>	}</a:t>
            </a:r>
          </a:p>
          <a:p>
            <a:pPr marL="109728" indent="0">
              <a:buNone/>
            </a:pPr>
            <a:endParaRPr lang="en-NZ" b="1" dirty="0"/>
          </a:p>
        </p:txBody>
      </p:sp>
    </p:spTree>
    <p:extLst>
      <p:ext uri="{BB962C8B-B14F-4D97-AF65-F5344CB8AC3E}">
        <p14:creationId xmlns:p14="http://schemas.microsoft.com/office/powerpoint/2010/main" val="11268415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NZ" dirty="0" smtClean="0"/>
              <a:t>Simple game:</a:t>
            </a:r>
            <a:endParaRPr lang="en-NZ" dirty="0"/>
          </a:p>
        </p:txBody>
      </p:sp>
      <p:pic>
        <p:nvPicPr>
          <p:cNvPr id="2050" name="Picture 2"/>
          <p:cNvPicPr>
            <a:picLocks noGrp="1" noChangeAspect="1" noChangeArrowheads="1"/>
          </p:cNvPicPr>
          <p:nvPr>
            <p:ph idx="1"/>
          </p:nvPr>
        </p:nvPicPr>
        <p:blipFill rotWithShape="1">
          <a:blip r:embed="rId2" cstate="print">
            <a:extLst>
              <a:ext uri="{28A0092B-C50C-407E-A947-70E740481C1C}">
                <a14:useLocalDpi xmlns:a14="http://schemas.microsoft.com/office/drawing/2010/main" val="0"/>
              </a:ext>
            </a:extLst>
          </a:blip>
          <a:srcRect t="12099" r="61567" b="27407"/>
          <a:stretch/>
        </p:blipFill>
        <p:spPr bwMode="auto">
          <a:xfrm>
            <a:off x="3212231" y="1628800"/>
            <a:ext cx="4240089" cy="37541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Content Placeholder 1"/>
          <p:cNvSpPr txBox="1">
            <a:spLocks/>
          </p:cNvSpPr>
          <p:nvPr/>
        </p:nvSpPr>
        <p:spPr>
          <a:xfrm>
            <a:off x="176971" y="1628800"/>
            <a:ext cx="2602632" cy="2811768"/>
          </a:xfrm>
          <a:prstGeom prst="rect">
            <a:avLst/>
          </a:prstGeom>
        </p:spPr>
        <p:txBody>
          <a:bodyPr vert="horz">
            <a:normAutofit/>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r>
              <a:rPr lang="en-NZ" dirty="0" smtClean="0"/>
              <a:t>Collision detection</a:t>
            </a:r>
          </a:p>
          <a:p>
            <a:r>
              <a:rPr lang="en-NZ" dirty="0" smtClean="0"/>
              <a:t>Score</a:t>
            </a:r>
          </a:p>
          <a:p>
            <a:r>
              <a:rPr lang="en-NZ" dirty="0" smtClean="0"/>
              <a:t>Animation</a:t>
            </a:r>
          </a:p>
          <a:p>
            <a:r>
              <a:rPr lang="en-NZ" dirty="0" smtClean="0"/>
              <a:t>Sound</a:t>
            </a:r>
          </a:p>
          <a:p>
            <a:endParaRPr lang="en-NZ" dirty="0"/>
          </a:p>
        </p:txBody>
      </p:sp>
    </p:spTree>
    <p:extLst>
      <p:ext uri="{BB962C8B-B14F-4D97-AF65-F5344CB8AC3E}">
        <p14:creationId xmlns:p14="http://schemas.microsoft.com/office/powerpoint/2010/main" val="116396833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Game Sound </a:t>
            </a:r>
            <a:endParaRPr lang="en-NZ" dirty="0"/>
          </a:p>
        </p:txBody>
      </p:sp>
      <p:pic>
        <p:nvPicPr>
          <p:cNvPr id="4" name="Content Placeholder 3"/>
          <p:cNvPicPr>
            <a:picLocks noGrp="1" noChangeAspect="1"/>
          </p:cNvPicPr>
          <p:nvPr>
            <p:ph idx="1"/>
          </p:nvPr>
        </p:nvPicPr>
        <p:blipFill rotWithShape="1">
          <a:blip r:embed="rId2"/>
          <a:srcRect l="44778" t="19281" r="9186" b="5042"/>
          <a:stretch/>
        </p:blipFill>
        <p:spPr>
          <a:xfrm>
            <a:off x="336234" y="1844824"/>
            <a:ext cx="7116086" cy="4032449"/>
          </a:xfrm>
          <a:prstGeom prst="rect">
            <a:avLst/>
          </a:prstGeom>
        </p:spPr>
      </p:pic>
      <p:sp>
        <p:nvSpPr>
          <p:cNvPr id="5" name="Rectangle 4"/>
          <p:cNvSpPr/>
          <p:nvPr/>
        </p:nvSpPr>
        <p:spPr>
          <a:xfrm>
            <a:off x="467544" y="1412776"/>
            <a:ext cx="6984776" cy="369332"/>
          </a:xfrm>
          <a:prstGeom prst="rect">
            <a:avLst/>
          </a:prstGeom>
        </p:spPr>
        <p:txBody>
          <a:bodyPr wrap="square">
            <a:spAutoFit/>
          </a:bodyPr>
          <a:lstStyle/>
          <a:p>
            <a:r>
              <a:rPr lang="en-NZ" dirty="0"/>
              <a:t>https://www.w3schools.com/graphics/game_sound.asp</a:t>
            </a:r>
          </a:p>
        </p:txBody>
      </p:sp>
    </p:spTree>
    <p:extLst>
      <p:ext uri="{BB962C8B-B14F-4D97-AF65-F5344CB8AC3E}">
        <p14:creationId xmlns:p14="http://schemas.microsoft.com/office/powerpoint/2010/main" val="31053527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NZ" dirty="0" smtClean="0"/>
              <a:t>Resources:</a:t>
            </a:r>
            <a:endParaRPr lang="en-NZ" dirty="0"/>
          </a:p>
        </p:txBody>
      </p:sp>
      <p:sp>
        <p:nvSpPr>
          <p:cNvPr id="2" name="Content Placeholder 1"/>
          <p:cNvSpPr>
            <a:spLocks noGrp="1"/>
          </p:cNvSpPr>
          <p:nvPr>
            <p:ph idx="1"/>
          </p:nvPr>
        </p:nvSpPr>
        <p:spPr>
          <a:xfrm>
            <a:off x="457200" y="1481328"/>
            <a:ext cx="8229600" cy="5044016"/>
          </a:xfrm>
        </p:spPr>
        <p:txBody>
          <a:bodyPr>
            <a:normAutofit/>
          </a:bodyPr>
          <a:lstStyle/>
          <a:p>
            <a:r>
              <a:rPr lang="en-NZ" dirty="0">
                <a:hlinkClick r:id="rId2"/>
              </a:rPr>
              <a:t>http://</a:t>
            </a:r>
            <a:r>
              <a:rPr lang="en-NZ" dirty="0" smtClean="0">
                <a:hlinkClick r:id="rId2"/>
              </a:rPr>
              <a:t>ie.microsoft.com/testdrive/Graphics/CanvasPad/Default.html</a:t>
            </a:r>
            <a:endParaRPr lang="en-NZ" dirty="0" smtClean="0"/>
          </a:p>
          <a:p>
            <a:r>
              <a:rPr lang="en-NZ" dirty="0">
                <a:hlinkClick r:id="rId3"/>
              </a:rPr>
              <a:t>http://</a:t>
            </a:r>
            <a:r>
              <a:rPr lang="en-NZ" dirty="0" smtClean="0">
                <a:hlinkClick r:id="rId3"/>
              </a:rPr>
              <a:t>www.w3schools.com/jsref/jsref_splice.asp</a:t>
            </a:r>
          </a:p>
          <a:p>
            <a:r>
              <a:rPr lang="en-NZ" dirty="0" smtClean="0">
                <a:hlinkClick r:id="rId3"/>
              </a:rPr>
              <a:t>http</a:t>
            </a:r>
            <a:r>
              <a:rPr lang="en-NZ" dirty="0">
                <a:hlinkClick r:id="rId3"/>
              </a:rPr>
              <a:t>://www.webbingways.com/bookfiles/chapter3</a:t>
            </a:r>
            <a:r>
              <a:rPr lang="en-NZ" dirty="0" smtClean="0">
                <a:hlinkClick r:id="rId3"/>
              </a:rPr>
              <a:t>/</a:t>
            </a:r>
            <a:endParaRPr lang="en-NZ" dirty="0" smtClean="0"/>
          </a:p>
          <a:p>
            <a:r>
              <a:rPr lang="en-NZ" dirty="0">
                <a:hlinkClick r:id="rId4"/>
              </a:rPr>
              <a:t>http://</a:t>
            </a:r>
            <a:r>
              <a:rPr lang="en-NZ" dirty="0" smtClean="0">
                <a:hlinkClick r:id="rId4"/>
              </a:rPr>
              <a:t>www.homeandlearn.co.uk/JS/html5_canvas_keyboard_keys.html</a:t>
            </a:r>
            <a:endParaRPr lang="en-NZ" dirty="0" smtClean="0"/>
          </a:p>
          <a:p>
            <a:r>
              <a:rPr lang="en-NZ" dirty="0">
                <a:hlinkClick r:id="rId5"/>
              </a:rPr>
              <a:t>http://</a:t>
            </a:r>
            <a:r>
              <a:rPr lang="en-NZ" dirty="0" smtClean="0">
                <a:hlinkClick r:id="rId5"/>
              </a:rPr>
              <a:t>javascript.info/tutorial/bubbling-and-capturing#capturing</a:t>
            </a:r>
            <a:endParaRPr lang="en-NZ" dirty="0" smtClean="0"/>
          </a:p>
          <a:p>
            <a:r>
              <a:rPr lang="en-NZ" dirty="0">
                <a:hlinkClick r:id="rId6"/>
              </a:rPr>
              <a:t>http://</a:t>
            </a:r>
            <a:r>
              <a:rPr lang="en-NZ" dirty="0" smtClean="0">
                <a:hlinkClick r:id="rId6"/>
              </a:rPr>
              <a:t>www.w3schools.com/js/js_math.asp</a:t>
            </a:r>
            <a:endParaRPr lang="en-NZ" dirty="0" smtClean="0"/>
          </a:p>
          <a:p>
            <a:r>
              <a:rPr lang="en-NZ" dirty="0">
                <a:hlinkClick r:id="rId7"/>
              </a:rPr>
              <a:t>https://</a:t>
            </a:r>
            <a:r>
              <a:rPr lang="en-NZ" dirty="0" smtClean="0">
                <a:hlinkClick r:id="rId7"/>
              </a:rPr>
              <a:t>www.w3schools.com/graphics/game_sound.asp</a:t>
            </a:r>
            <a:endParaRPr lang="en-NZ" dirty="0" smtClean="0"/>
          </a:p>
          <a:p>
            <a:endParaRPr lang="en-NZ" dirty="0" smtClean="0"/>
          </a:p>
          <a:p>
            <a:endParaRPr lang="en-NZ" dirty="0" smtClean="0"/>
          </a:p>
          <a:p>
            <a:endParaRPr lang="en-NZ" dirty="0" smtClean="0"/>
          </a:p>
          <a:p>
            <a:endParaRPr lang="en-NZ" dirty="0" smtClean="0"/>
          </a:p>
          <a:p>
            <a:endParaRPr lang="en-NZ" dirty="0"/>
          </a:p>
        </p:txBody>
      </p:sp>
    </p:spTree>
    <p:extLst>
      <p:ext uri="{BB962C8B-B14F-4D97-AF65-F5344CB8AC3E}">
        <p14:creationId xmlns:p14="http://schemas.microsoft.com/office/powerpoint/2010/main" val="118753257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116632"/>
            <a:ext cx="1800200" cy="587152"/>
          </a:xfrm>
        </p:spPr>
        <p:txBody>
          <a:bodyPr>
            <a:normAutofit/>
          </a:bodyPr>
          <a:lstStyle/>
          <a:p>
            <a:r>
              <a:rPr lang="en-NZ" sz="2800" dirty="0" smtClean="0"/>
              <a:t>Example:</a:t>
            </a:r>
            <a:endParaRPr lang="en-NZ" sz="2800" dirty="0"/>
          </a:p>
        </p:txBody>
      </p:sp>
      <p:sp>
        <p:nvSpPr>
          <p:cNvPr id="3" name="Content Placeholder 2"/>
          <p:cNvSpPr>
            <a:spLocks noGrp="1"/>
          </p:cNvSpPr>
          <p:nvPr>
            <p:ph idx="1"/>
          </p:nvPr>
        </p:nvSpPr>
        <p:spPr>
          <a:xfrm>
            <a:off x="395536" y="703784"/>
            <a:ext cx="4392488" cy="3880773"/>
          </a:xfrm>
        </p:spPr>
        <p:txBody>
          <a:bodyPr>
            <a:normAutofit fontScale="92500" lnSpcReduction="20000"/>
          </a:bodyPr>
          <a:lstStyle/>
          <a:p>
            <a:pPr marL="0" indent="0">
              <a:spcBef>
                <a:spcPts val="100"/>
              </a:spcBef>
              <a:buNone/>
            </a:pPr>
            <a:r>
              <a:rPr lang="en-NZ" dirty="0"/>
              <a:t> </a:t>
            </a:r>
            <a:r>
              <a:rPr lang="en-NZ" b="1" dirty="0" err="1"/>
              <a:t>window.addEventListener</a:t>
            </a:r>
            <a:r>
              <a:rPr lang="en-NZ" b="1" dirty="0"/>
              <a:t>("</a:t>
            </a:r>
            <a:r>
              <a:rPr lang="en-NZ" b="1" dirty="0" err="1"/>
              <a:t>keydown</a:t>
            </a:r>
            <a:r>
              <a:rPr lang="en-NZ" b="1" dirty="0"/>
              <a:t>", event =&gt; {</a:t>
            </a:r>
          </a:p>
          <a:p>
            <a:pPr marL="0" indent="0">
              <a:spcBef>
                <a:spcPts val="100"/>
              </a:spcBef>
              <a:buNone/>
            </a:pPr>
            <a:r>
              <a:rPr lang="en-NZ" b="1" dirty="0"/>
              <a:t>    </a:t>
            </a:r>
            <a:r>
              <a:rPr lang="en-NZ" b="1" dirty="0" err="1"/>
              <a:t>doKeyDown</a:t>
            </a:r>
            <a:r>
              <a:rPr lang="en-NZ" b="1" dirty="0"/>
              <a:t>(event);</a:t>
            </a:r>
          </a:p>
          <a:p>
            <a:pPr marL="0" indent="0">
              <a:spcBef>
                <a:spcPts val="100"/>
              </a:spcBef>
              <a:buNone/>
            </a:pPr>
            <a:r>
              <a:rPr lang="en-NZ" b="1" dirty="0"/>
              <a:t>  });</a:t>
            </a:r>
          </a:p>
          <a:p>
            <a:pPr marL="0" indent="0">
              <a:spcBef>
                <a:spcPts val="100"/>
              </a:spcBef>
              <a:buNone/>
            </a:pPr>
            <a:r>
              <a:rPr lang="en-NZ" dirty="0"/>
              <a:t>  </a:t>
            </a:r>
          </a:p>
          <a:p>
            <a:pPr marL="0" indent="0">
              <a:spcBef>
                <a:spcPts val="100"/>
              </a:spcBef>
              <a:buNone/>
            </a:pPr>
            <a:r>
              <a:rPr lang="en-NZ" dirty="0" err="1"/>
              <a:t>var</a:t>
            </a:r>
            <a:r>
              <a:rPr lang="en-NZ" dirty="0"/>
              <a:t> x = 50;</a:t>
            </a:r>
          </a:p>
          <a:p>
            <a:pPr marL="0" indent="0">
              <a:spcBef>
                <a:spcPts val="100"/>
              </a:spcBef>
              <a:buNone/>
            </a:pPr>
            <a:r>
              <a:rPr lang="en-NZ" dirty="0" err="1"/>
              <a:t>var</a:t>
            </a:r>
            <a:r>
              <a:rPr lang="en-NZ" dirty="0"/>
              <a:t> y = 50;</a:t>
            </a:r>
          </a:p>
          <a:p>
            <a:pPr marL="0" indent="0">
              <a:spcBef>
                <a:spcPts val="100"/>
              </a:spcBef>
              <a:buNone/>
            </a:pPr>
            <a:r>
              <a:rPr lang="en-NZ" dirty="0" err="1"/>
              <a:t>moveBird</a:t>
            </a:r>
            <a:r>
              <a:rPr lang="en-NZ" dirty="0"/>
              <a:t>(x, y</a:t>
            </a:r>
            <a:r>
              <a:rPr lang="en-NZ" dirty="0" smtClean="0"/>
              <a:t>);</a:t>
            </a:r>
          </a:p>
          <a:p>
            <a:pPr marL="0" indent="0">
              <a:spcBef>
                <a:spcPts val="100"/>
              </a:spcBef>
              <a:buNone/>
            </a:pPr>
            <a:endParaRPr lang="en-NZ" dirty="0"/>
          </a:p>
          <a:p>
            <a:pPr marL="0" indent="0">
              <a:spcBef>
                <a:spcPts val="100"/>
              </a:spcBef>
              <a:buNone/>
            </a:pPr>
            <a:r>
              <a:rPr lang="en-NZ" dirty="0"/>
              <a:t>function </a:t>
            </a:r>
            <a:r>
              <a:rPr lang="en-NZ" dirty="0" err="1"/>
              <a:t>moveBird</a:t>
            </a:r>
            <a:r>
              <a:rPr lang="en-NZ" dirty="0"/>
              <a:t>(x, y) {		</a:t>
            </a:r>
          </a:p>
          <a:p>
            <a:pPr marL="0" indent="0">
              <a:spcBef>
                <a:spcPts val="100"/>
              </a:spcBef>
              <a:buNone/>
            </a:pPr>
            <a:r>
              <a:rPr lang="en-NZ" dirty="0" smtClean="0"/>
              <a:t>    </a:t>
            </a:r>
            <a:r>
              <a:rPr lang="en-NZ" dirty="0" err="1" smtClean="0"/>
              <a:t>var</a:t>
            </a:r>
            <a:r>
              <a:rPr lang="en-NZ" dirty="0" smtClean="0"/>
              <a:t> </a:t>
            </a:r>
            <a:r>
              <a:rPr lang="en-NZ" dirty="0" err="1"/>
              <a:t>bImg</a:t>
            </a:r>
            <a:r>
              <a:rPr lang="en-NZ" dirty="0"/>
              <a:t> = </a:t>
            </a:r>
            <a:r>
              <a:rPr lang="en-NZ" dirty="0" err="1"/>
              <a:t>document.getElementById</a:t>
            </a:r>
            <a:r>
              <a:rPr lang="en-NZ" dirty="0"/>
              <a:t>("</a:t>
            </a:r>
            <a:r>
              <a:rPr lang="en-NZ" dirty="0" err="1"/>
              <a:t>imgB</a:t>
            </a:r>
            <a:r>
              <a:rPr lang="en-NZ" dirty="0"/>
              <a:t>");	</a:t>
            </a:r>
          </a:p>
          <a:p>
            <a:pPr marL="0" indent="0">
              <a:spcBef>
                <a:spcPts val="100"/>
              </a:spcBef>
              <a:buNone/>
            </a:pPr>
            <a:r>
              <a:rPr lang="en-NZ" dirty="0" smtClean="0"/>
              <a:t>    </a:t>
            </a:r>
            <a:r>
              <a:rPr lang="en-NZ" dirty="0" err="1" smtClean="0"/>
              <a:t>bImg.style.opacity</a:t>
            </a:r>
            <a:r>
              <a:rPr lang="en-NZ" dirty="0" smtClean="0"/>
              <a:t> </a:t>
            </a:r>
            <a:r>
              <a:rPr lang="en-NZ" dirty="0"/>
              <a:t>= '1';</a:t>
            </a:r>
          </a:p>
          <a:p>
            <a:pPr marL="0" indent="0">
              <a:spcBef>
                <a:spcPts val="100"/>
              </a:spcBef>
              <a:buNone/>
            </a:pPr>
            <a:r>
              <a:rPr lang="en-NZ" dirty="0" smtClean="0"/>
              <a:t>    </a:t>
            </a:r>
            <a:r>
              <a:rPr lang="en-NZ" dirty="0" err="1" smtClean="0"/>
              <a:t>bImg.style.top</a:t>
            </a:r>
            <a:r>
              <a:rPr lang="en-NZ" dirty="0" smtClean="0"/>
              <a:t> </a:t>
            </a:r>
            <a:r>
              <a:rPr lang="en-NZ" dirty="0"/>
              <a:t>= y + '</a:t>
            </a:r>
            <a:r>
              <a:rPr lang="en-NZ" dirty="0" err="1"/>
              <a:t>px</a:t>
            </a:r>
            <a:r>
              <a:rPr lang="en-NZ" dirty="0"/>
              <a:t>';			</a:t>
            </a:r>
          </a:p>
          <a:p>
            <a:pPr marL="0" indent="0">
              <a:spcBef>
                <a:spcPts val="100"/>
              </a:spcBef>
              <a:buNone/>
            </a:pPr>
            <a:r>
              <a:rPr lang="en-NZ" dirty="0" smtClean="0"/>
              <a:t>    </a:t>
            </a:r>
            <a:r>
              <a:rPr lang="en-NZ" dirty="0" err="1" smtClean="0"/>
              <a:t>bImg.style.left</a:t>
            </a:r>
            <a:r>
              <a:rPr lang="en-NZ" dirty="0" smtClean="0"/>
              <a:t> </a:t>
            </a:r>
            <a:r>
              <a:rPr lang="en-NZ" dirty="0"/>
              <a:t>= x + '</a:t>
            </a:r>
            <a:r>
              <a:rPr lang="en-NZ" dirty="0" err="1"/>
              <a:t>px</a:t>
            </a:r>
            <a:r>
              <a:rPr lang="en-NZ" dirty="0" smtClean="0"/>
              <a:t>';</a:t>
            </a:r>
            <a:r>
              <a:rPr lang="en-NZ" dirty="0"/>
              <a:t>		</a:t>
            </a:r>
          </a:p>
          <a:p>
            <a:pPr marL="0" indent="0">
              <a:spcBef>
                <a:spcPts val="100"/>
              </a:spcBef>
              <a:buNone/>
            </a:pPr>
            <a:r>
              <a:rPr lang="en-NZ" dirty="0"/>
              <a:t>}	</a:t>
            </a:r>
          </a:p>
          <a:p>
            <a:pPr marL="0" indent="0">
              <a:spcBef>
                <a:spcPts val="100"/>
              </a:spcBef>
              <a:buNone/>
            </a:pPr>
            <a:r>
              <a:rPr lang="en-NZ" dirty="0"/>
              <a:t>	</a:t>
            </a:r>
          </a:p>
        </p:txBody>
      </p:sp>
      <p:sp>
        <p:nvSpPr>
          <p:cNvPr id="4" name="Content Placeholder 2"/>
          <p:cNvSpPr txBox="1">
            <a:spLocks/>
          </p:cNvSpPr>
          <p:nvPr/>
        </p:nvSpPr>
        <p:spPr>
          <a:xfrm>
            <a:off x="4572000" y="404664"/>
            <a:ext cx="3312368" cy="5184576"/>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spcBef>
                <a:spcPts val="100"/>
              </a:spcBef>
              <a:buFont typeface="Wingdings 3" charset="2"/>
              <a:buNone/>
            </a:pPr>
            <a:r>
              <a:rPr lang="en-NZ" sz="1200" dirty="0" smtClean="0"/>
              <a:t>function </a:t>
            </a:r>
            <a:r>
              <a:rPr lang="en-NZ" sz="1200" dirty="0" err="1" smtClean="0"/>
              <a:t>doKeyDown</a:t>
            </a:r>
            <a:r>
              <a:rPr lang="en-NZ" sz="1200" dirty="0" smtClean="0"/>
              <a:t>(event){</a:t>
            </a:r>
          </a:p>
          <a:p>
            <a:pPr marL="0" indent="0">
              <a:spcBef>
                <a:spcPts val="100"/>
              </a:spcBef>
              <a:buFont typeface="Wingdings 3" charset="2"/>
              <a:buNone/>
            </a:pPr>
            <a:r>
              <a:rPr lang="en-NZ" sz="1200" dirty="0" smtClean="0"/>
              <a:t>	switch(</a:t>
            </a:r>
            <a:r>
              <a:rPr lang="en-NZ" sz="1200" dirty="0" err="1" smtClean="0"/>
              <a:t>event.keyCode</a:t>
            </a:r>
            <a:r>
              <a:rPr lang="en-NZ" sz="1200" dirty="0" smtClean="0"/>
              <a:t>) {</a:t>
            </a:r>
          </a:p>
          <a:p>
            <a:pPr marL="0" indent="0">
              <a:spcBef>
                <a:spcPts val="100"/>
              </a:spcBef>
              <a:buFont typeface="Wingdings 3" charset="2"/>
              <a:buNone/>
            </a:pPr>
            <a:r>
              <a:rPr lang="en-NZ" sz="1200" dirty="0" smtClean="0"/>
              <a:t>		case 37: { // Left Arrow	</a:t>
            </a:r>
          </a:p>
          <a:p>
            <a:pPr marL="0" indent="0">
              <a:spcBef>
                <a:spcPts val="100"/>
              </a:spcBef>
              <a:buFont typeface="Wingdings 3" charset="2"/>
              <a:buNone/>
            </a:pPr>
            <a:r>
              <a:rPr lang="en-NZ" sz="1200" dirty="0" smtClean="0"/>
              <a:t>			x = x - 10;</a:t>
            </a:r>
          </a:p>
          <a:p>
            <a:pPr marL="0" indent="0">
              <a:spcBef>
                <a:spcPts val="100"/>
              </a:spcBef>
              <a:buFont typeface="Wingdings 3" charset="2"/>
              <a:buNone/>
            </a:pPr>
            <a:r>
              <a:rPr lang="en-NZ" sz="1200" dirty="0" smtClean="0"/>
              <a:t>			</a:t>
            </a:r>
            <a:r>
              <a:rPr lang="en-NZ" sz="1200" dirty="0" err="1" smtClean="0"/>
              <a:t>moveBird</a:t>
            </a:r>
            <a:r>
              <a:rPr lang="en-NZ" sz="1200" dirty="0" smtClean="0"/>
              <a:t>(x, y);</a:t>
            </a:r>
          </a:p>
          <a:p>
            <a:pPr marL="0" indent="0">
              <a:spcBef>
                <a:spcPts val="100"/>
              </a:spcBef>
              <a:buFont typeface="Wingdings 3" charset="2"/>
              <a:buNone/>
            </a:pPr>
            <a:r>
              <a:rPr lang="en-NZ" sz="1200" dirty="0" smtClean="0"/>
              <a:t>			break;</a:t>
            </a:r>
          </a:p>
          <a:p>
            <a:pPr marL="0" indent="0">
              <a:spcBef>
                <a:spcPts val="100"/>
              </a:spcBef>
              <a:buFont typeface="Wingdings 3" charset="2"/>
              <a:buNone/>
            </a:pPr>
            <a:r>
              <a:rPr lang="en-NZ" sz="1200" dirty="0" smtClean="0"/>
              <a:t>		}</a:t>
            </a:r>
          </a:p>
          <a:p>
            <a:pPr marL="0" indent="0">
              <a:spcBef>
                <a:spcPts val="100"/>
              </a:spcBef>
              <a:buFont typeface="Wingdings 3" charset="2"/>
              <a:buNone/>
            </a:pPr>
            <a:r>
              <a:rPr lang="en-NZ" sz="1200" dirty="0" smtClean="0"/>
              <a:t>		case 38: { // Up Arrow	</a:t>
            </a:r>
          </a:p>
          <a:p>
            <a:pPr marL="0" indent="0">
              <a:spcBef>
                <a:spcPts val="100"/>
              </a:spcBef>
              <a:buFont typeface="Wingdings 3" charset="2"/>
              <a:buNone/>
            </a:pPr>
            <a:r>
              <a:rPr lang="en-NZ" sz="1200" dirty="0" smtClean="0"/>
              <a:t>			y = y - 10;</a:t>
            </a:r>
          </a:p>
          <a:p>
            <a:pPr marL="0" indent="0">
              <a:spcBef>
                <a:spcPts val="100"/>
              </a:spcBef>
              <a:buFont typeface="Wingdings 3" charset="2"/>
              <a:buNone/>
            </a:pPr>
            <a:r>
              <a:rPr lang="en-NZ" sz="1200" dirty="0" smtClean="0"/>
              <a:t>			</a:t>
            </a:r>
            <a:r>
              <a:rPr lang="en-NZ" sz="1200" dirty="0" err="1" smtClean="0"/>
              <a:t>moveBird</a:t>
            </a:r>
            <a:r>
              <a:rPr lang="en-NZ" sz="1200" dirty="0" smtClean="0"/>
              <a:t>(x, y);</a:t>
            </a:r>
          </a:p>
          <a:p>
            <a:pPr marL="0" indent="0">
              <a:spcBef>
                <a:spcPts val="100"/>
              </a:spcBef>
              <a:buFont typeface="Wingdings 3" charset="2"/>
              <a:buNone/>
            </a:pPr>
            <a:r>
              <a:rPr lang="en-NZ" sz="1200" dirty="0" smtClean="0"/>
              <a:t>			break;</a:t>
            </a:r>
          </a:p>
          <a:p>
            <a:pPr marL="0" indent="0">
              <a:spcBef>
                <a:spcPts val="100"/>
              </a:spcBef>
              <a:buFont typeface="Wingdings 3" charset="2"/>
              <a:buNone/>
            </a:pPr>
            <a:r>
              <a:rPr lang="en-NZ" sz="1200" dirty="0" smtClean="0"/>
              <a:t>		}</a:t>
            </a:r>
          </a:p>
          <a:p>
            <a:pPr marL="0" indent="0">
              <a:spcBef>
                <a:spcPts val="100"/>
              </a:spcBef>
              <a:buFont typeface="Wingdings 3" charset="2"/>
              <a:buNone/>
            </a:pPr>
            <a:r>
              <a:rPr lang="en-NZ" sz="1200" dirty="0" smtClean="0"/>
              <a:t>		case 39: { // Right Arrow				x = x + 10;</a:t>
            </a:r>
          </a:p>
          <a:p>
            <a:pPr marL="0" indent="0">
              <a:spcBef>
                <a:spcPts val="100"/>
              </a:spcBef>
              <a:buFont typeface="Wingdings 3" charset="2"/>
              <a:buNone/>
            </a:pPr>
            <a:r>
              <a:rPr lang="en-NZ" sz="1200" dirty="0" smtClean="0"/>
              <a:t>			</a:t>
            </a:r>
            <a:r>
              <a:rPr lang="en-NZ" sz="1200" dirty="0" err="1" smtClean="0"/>
              <a:t>moveBird</a:t>
            </a:r>
            <a:r>
              <a:rPr lang="en-NZ" sz="1200" dirty="0" smtClean="0"/>
              <a:t>(x, y);</a:t>
            </a:r>
          </a:p>
          <a:p>
            <a:pPr marL="0" indent="0">
              <a:spcBef>
                <a:spcPts val="100"/>
              </a:spcBef>
              <a:buFont typeface="Wingdings 3" charset="2"/>
              <a:buNone/>
            </a:pPr>
            <a:r>
              <a:rPr lang="en-NZ" sz="1200" dirty="0" smtClean="0"/>
              <a:t>			break;</a:t>
            </a:r>
          </a:p>
          <a:p>
            <a:pPr marL="0" indent="0">
              <a:spcBef>
                <a:spcPts val="100"/>
              </a:spcBef>
              <a:buFont typeface="Wingdings 3" charset="2"/>
              <a:buNone/>
            </a:pPr>
            <a:r>
              <a:rPr lang="en-NZ" sz="1200" dirty="0" smtClean="0"/>
              <a:t>		}</a:t>
            </a:r>
          </a:p>
          <a:p>
            <a:pPr marL="0" indent="0">
              <a:spcBef>
                <a:spcPts val="100"/>
              </a:spcBef>
              <a:buFont typeface="Wingdings 3" charset="2"/>
              <a:buNone/>
            </a:pPr>
            <a:r>
              <a:rPr lang="en-NZ" sz="1200" dirty="0" smtClean="0"/>
              <a:t>		case 40: { // Down Arrow	</a:t>
            </a:r>
          </a:p>
          <a:p>
            <a:pPr marL="0" indent="0">
              <a:spcBef>
                <a:spcPts val="100"/>
              </a:spcBef>
              <a:buFont typeface="Wingdings 3" charset="2"/>
              <a:buNone/>
            </a:pPr>
            <a:r>
              <a:rPr lang="en-NZ" sz="1200" dirty="0" smtClean="0"/>
              <a:t>			y = y + 10;</a:t>
            </a:r>
          </a:p>
          <a:p>
            <a:pPr marL="0" indent="0">
              <a:spcBef>
                <a:spcPts val="100"/>
              </a:spcBef>
              <a:buFont typeface="Wingdings 3" charset="2"/>
              <a:buNone/>
            </a:pPr>
            <a:r>
              <a:rPr lang="en-NZ" sz="1200" dirty="0" smtClean="0"/>
              <a:t>			</a:t>
            </a:r>
            <a:r>
              <a:rPr lang="en-NZ" sz="1200" dirty="0" err="1" smtClean="0"/>
              <a:t>moveBird</a:t>
            </a:r>
            <a:r>
              <a:rPr lang="en-NZ" sz="1200" dirty="0" smtClean="0"/>
              <a:t>(x, y);</a:t>
            </a:r>
          </a:p>
          <a:p>
            <a:pPr marL="0" indent="0">
              <a:spcBef>
                <a:spcPts val="100"/>
              </a:spcBef>
              <a:buFont typeface="Wingdings 3" charset="2"/>
              <a:buNone/>
            </a:pPr>
            <a:r>
              <a:rPr lang="en-NZ" sz="1200" dirty="0" smtClean="0"/>
              <a:t>			break;</a:t>
            </a:r>
          </a:p>
          <a:p>
            <a:pPr marL="0" indent="0">
              <a:spcBef>
                <a:spcPts val="100"/>
              </a:spcBef>
              <a:buFont typeface="Wingdings 3" charset="2"/>
              <a:buNone/>
            </a:pPr>
            <a:r>
              <a:rPr lang="en-NZ" sz="1200" dirty="0" smtClean="0"/>
              <a:t>		}</a:t>
            </a:r>
          </a:p>
          <a:p>
            <a:pPr marL="0" indent="0">
              <a:spcBef>
                <a:spcPts val="100"/>
              </a:spcBef>
              <a:buFont typeface="Wingdings 3" charset="2"/>
              <a:buNone/>
            </a:pPr>
            <a:r>
              <a:rPr lang="en-NZ" sz="1200" dirty="0" smtClean="0"/>
              <a:t>	}</a:t>
            </a:r>
          </a:p>
          <a:p>
            <a:pPr marL="0" indent="0">
              <a:spcBef>
                <a:spcPts val="100"/>
              </a:spcBef>
              <a:buFont typeface="Wingdings 3" charset="2"/>
              <a:buNone/>
            </a:pPr>
            <a:endParaRPr lang="en-NZ" sz="1200" dirty="0" smtClean="0"/>
          </a:p>
          <a:p>
            <a:pPr marL="0" indent="0">
              <a:spcBef>
                <a:spcPts val="100"/>
              </a:spcBef>
              <a:buFont typeface="Wingdings 3" charset="2"/>
              <a:buNone/>
            </a:pPr>
            <a:r>
              <a:rPr lang="en-NZ" sz="1200" dirty="0" smtClean="0"/>
              <a:t>}</a:t>
            </a:r>
            <a:endParaRPr lang="en-NZ" sz="1200" dirty="0"/>
          </a:p>
        </p:txBody>
      </p:sp>
      <p:sp>
        <p:nvSpPr>
          <p:cNvPr id="5" name="Rectangle 4"/>
          <p:cNvSpPr/>
          <p:nvPr/>
        </p:nvSpPr>
        <p:spPr>
          <a:xfrm>
            <a:off x="2915816" y="6309320"/>
            <a:ext cx="4057521" cy="369332"/>
          </a:xfrm>
          <a:prstGeom prst="rect">
            <a:avLst/>
          </a:prstGeom>
        </p:spPr>
        <p:txBody>
          <a:bodyPr wrap="none">
            <a:spAutoFit/>
          </a:bodyPr>
          <a:lstStyle/>
          <a:p>
            <a:r>
              <a:rPr lang="en-NZ" dirty="0">
                <a:latin typeface="Gill Sans"/>
                <a:hlinkClick r:id="rId2" action="ppaction://hlinkfile"/>
              </a:rPr>
              <a:t>Image Move by arrow keyboard Keys </a:t>
            </a:r>
            <a:endParaRPr lang="en-NZ" dirty="0"/>
          </a:p>
        </p:txBody>
      </p:sp>
      <p:pic>
        <p:nvPicPr>
          <p:cNvPr id="6" name="Picture 5"/>
          <p:cNvPicPr/>
          <p:nvPr/>
        </p:nvPicPr>
        <p:blipFill rotWithShape="1">
          <a:blip r:embed="rId3"/>
          <a:srcRect l="49014" t="29627" r="37579" b="32234"/>
          <a:stretch/>
        </p:blipFill>
        <p:spPr bwMode="auto">
          <a:xfrm>
            <a:off x="539552" y="4830907"/>
            <a:ext cx="2016224" cy="1872208"/>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3639505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Canvas-Events</a:t>
            </a:r>
            <a:endParaRPr lang="en-NZ" dirty="0"/>
          </a:p>
        </p:txBody>
      </p:sp>
      <p:sp>
        <p:nvSpPr>
          <p:cNvPr id="3" name="Content Placeholder 2"/>
          <p:cNvSpPr>
            <a:spLocks noGrp="1"/>
          </p:cNvSpPr>
          <p:nvPr>
            <p:ph idx="1"/>
          </p:nvPr>
        </p:nvSpPr>
        <p:spPr>
          <a:xfrm>
            <a:off x="609599" y="1484784"/>
            <a:ext cx="6347714" cy="5184576"/>
          </a:xfrm>
        </p:spPr>
        <p:txBody>
          <a:bodyPr>
            <a:normAutofit/>
          </a:bodyPr>
          <a:lstStyle/>
          <a:p>
            <a:pPr marL="109728" indent="0">
              <a:buNone/>
            </a:pPr>
            <a:r>
              <a:rPr lang="en-NZ" dirty="0"/>
              <a:t>The canvas tag -to accept key presses:</a:t>
            </a:r>
          </a:p>
          <a:p>
            <a:r>
              <a:rPr lang="en-NZ" dirty="0" err="1"/>
              <a:t>var</a:t>
            </a:r>
            <a:r>
              <a:rPr lang="en-NZ" dirty="0"/>
              <a:t> canvas = </a:t>
            </a:r>
            <a:r>
              <a:rPr lang="en-NZ" dirty="0" err="1"/>
              <a:t>document.getElementById</a:t>
            </a:r>
            <a:r>
              <a:rPr lang="en-NZ" dirty="0"/>
              <a:t>(“</a:t>
            </a:r>
            <a:r>
              <a:rPr lang="en-NZ" dirty="0" err="1"/>
              <a:t>myCanvas</a:t>
            </a:r>
            <a:r>
              <a:rPr lang="en-NZ" dirty="0"/>
              <a:t>");</a:t>
            </a:r>
            <a:br>
              <a:rPr lang="en-NZ" dirty="0"/>
            </a:br>
            <a:r>
              <a:rPr lang="en-NZ" dirty="0" err="1"/>
              <a:t>canvas.addEventListener</a:t>
            </a:r>
            <a:r>
              <a:rPr lang="en-NZ" dirty="0"/>
              <a:t>( "</a:t>
            </a:r>
            <a:r>
              <a:rPr lang="en-NZ" dirty="0" err="1"/>
              <a:t>keydown</a:t>
            </a:r>
            <a:r>
              <a:rPr lang="en-NZ" dirty="0"/>
              <a:t>", </a:t>
            </a:r>
            <a:r>
              <a:rPr lang="en-NZ" dirty="0" err="1"/>
              <a:t>doKeyDown</a:t>
            </a:r>
            <a:r>
              <a:rPr lang="en-NZ" dirty="0"/>
              <a:t>, true);</a:t>
            </a:r>
          </a:p>
          <a:p>
            <a:endParaRPr lang="en-NZ" b="1" dirty="0" smtClean="0"/>
          </a:p>
          <a:p>
            <a:r>
              <a:rPr lang="en-NZ" b="1" dirty="0" smtClean="0"/>
              <a:t>Detecting </a:t>
            </a:r>
            <a:r>
              <a:rPr lang="en-NZ" b="1" dirty="0"/>
              <a:t>a Key Press</a:t>
            </a:r>
          </a:p>
          <a:p>
            <a:r>
              <a:rPr lang="en-NZ" dirty="0"/>
              <a:t>Things like buttons, text boxes, images and hyperlinks have events such as </a:t>
            </a:r>
            <a:r>
              <a:rPr lang="en-NZ" dirty="0" err="1"/>
              <a:t>onClick</a:t>
            </a:r>
            <a:r>
              <a:rPr lang="en-NZ" dirty="0"/>
              <a:t> attached to them. </a:t>
            </a:r>
            <a:endParaRPr lang="en-NZ" dirty="0" smtClean="0"/>
          </a:p>
          <a:p>
            <a:r>
              <a:rPr lang="en-NZ" dirty="0" smtClean="0"/>
              <a:t>Unfortunately</a:t>
            </a:r>
            <a:r>
              <a:rPr lang="en-NZ" dirty="0"/>
              <a:t>, the canvas tag doesn't. So there's no handy </a:t>
            </a:r>
            <a:r>
              <a:rPr lang="en-NZ" dirty="0" err="1"/>
              <a:t>onKeyPress</a:t>
            </a:r>
            <a:r>
              <a:rPr lang="en-NZ" dirty="0"/>
              <a:t> event you can use. You can, however, write your own events and attach them to the canvas tag. This is done with the </a:t>
            </a:r>
            <a:r>
              <a:rPr lang="en-NZ" dirty="0" err="1"/>
              <a:t>Javascript</a:t>
            </a:r>
            <a:r>
              <a:rPr lang="en-NZ" dirty="0"/>
              <a:t> method </a:t>
            </a:r>
            <a:r>
              <a:rPr lang="en-NZ" b="1" dirty="0" err="1"/>
              <a:t>addEventListener</a:t>
            </a:r>
            <a:r>
              <a:rPr lang="en-NZ" dirty="0"/>
              <a:t>. Here's the syntax for the method:</a:t>
            </a:r>
          </a:p>
          <a:p>
            <a:r>
              <a:rPr lang="en-NZ" b="1" dirty="0" err="1"/>
              <a:t>addEventListener</a:t>
            </a:r>
            <a:r>
              <a:rPr lang="en-NZ" b="1" dirty="0"/>
              <a:t>( </a:t>
            </a:r>
            <a:r>
              <a:rPr lang="en-NZ" b="1" dirty="0" err="1"/>
              <a:t>event_type</a:t>
            </a:r>
            <a:r>
              <a:rPr lang="en-NZ" b="1" dirty="0"/>
              <a:t>, </a:t>
            </a:r>
            <a:r>
              <a:rPr lang="en-NZ" b="1" dirty="0" err="1"/>
              <a:t>event_handler</a:t>
            </a:r>
            <a:r>
              <a:rPr lang="en-NZ" b="1" dirty="0"/>
              <a:t>, capture )</a:t>
            </a:r>
            <a:endParaRPr lang="en-NZ" dirty="0"/>
          </a:p>
          <a:p>
            <a:endParaRPr lang="en-NZ" dirty="0"/>
          </a:p>
        </p:txBody>
      </p:sp>
    </p:spTree>
    <p:extLst>
      <p:ext uri="{BB962C8B-B14F-4D97-AF65-F5344CB8AC3E}">
        <p14:creationId xmlns:p14="http://schemas.microsoft.com/office/powerpoint/2010/main" val="394426197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74638"/>
            <a:ext cx="8686800" cy="850106"/>
          </a:xfrm>
        </p:spPr>
        <p:txBody>
          <a:bodyPr>
            <a:normAutofit/>
          </a:bodyPr>
          <a:lstStyle/>
          <a:p>
            <a:pPr lvl="0"/>
            <a:r>
              <a:rPr lang="en-US" altLang="en-US" sz="2200" b="0" dirty="0" err="1" smtClean="0">
                <a:solidFill>
                  <a:srgbClr val="444444"/>
                </a:solidFill>
                <a:effectLst/>
                <a:latin typeface="Consolas" panose="020B0609020204030204" pitchFamily="49" charset="0"/>
                <a:cs typeface="Consolas" panose="020B0609020204030204" pitchFamily="49" charset="0"/>
              </a:rPr>
              <a:t>document.addEventListener</a:t>
            </a:r>
            <a:r>
              <a:rPr lang="en-US" altLang="en-US" sz="2200" b="0" dirty="0" smtClean="0">
                <a:solidFill>
                  <a:srgbClr val="444444"/>
                </a:solidFill>
                <a:effectLst/>
                <a:latin typeface="Consolas" panose="020B0609020204030204" pitchFamily="49" charset="0"/>
                <a:cs typeface="Consolas" panose="020B0609020204030204" pitchFamily="49" charset="0"/>
              </a:rPr>
              <a:t>(</a:t>
            </a:r>
            <a:r>
              <a:rPr lang="en-US" altLang="en-US" sz="2200" b="0" i="1" dirty="0" smtClean="0">
                <a:solidFill>
                  <a:srgbClr val="444444"/>
                </a:solidFill>
                <a:effectLst/>
                <a:latin typeface="Consolas" panose="020B0609020204030204" pitchFamily="49" charset="0"/>
                <a:cs typeface="Consolas" panose="020B0609020204030204" pitchFamily="49" charset="0"/>
              </a:rPr>
              <a:t>event</a:t>
            </a:r>
            <a:r>
              <a:rPr lang="en-US" altLang="en-US" sz="2200" b="0" dirty="0">
                <a:solidFill>
                  <a:srgbClr val="444444"/>
                </a:solidFill>
                <a:effectLst/>
                <a:latin typeface="Consolas" panose="020B0609020204030204" pitchFamily="49" charset="0"/>
                <a:cs typeface="Consolas" panose="020B0609020204030204" pitchFamily="49" charset="0"/>
              </a:rPr>
              <a:t>, </a:t>
            </a:r>
            <a:r>
              <a:rPr lang="en-US" altLang="en-US" sz="2200" b="0" i="1" dirty="0">
                <a:solidFill>
                  <a:srgbClr val="444444"/>
                </a:solidFill>
                <a:effectLst/>
                <a:latin typeface="Consolas" panose="020B0609020204030204" pitchFamily="49" charset="0"/>
                <a:cs typeface="Consolas" panose="020B0609020204030204" pitchFamily="49" charset="0"/>
              </a:rPr>
              <a:t>function</a:t>
            </a:r>
            <a:r>
              <a:rPr lang="en-US" altLang="en-US" sz="2200" b="0" dirty="0">
                <a:solidFill>
                  <a:srgbClr val="444444"/>
                </a:solidFill>
                <a:effectLst/>
                <a:latin typeface="Consolas" panose="020B0609020204030204" pitchFamily="49" charset="0"/>
                <a:cs typeface="Consolas" panose="020B0609020204030204" pitchFamily="49" charset="0"/>
              </a:rPr>
              <a:t>, </a:t>
            </a:r>
            <a:r>
              <a:rPr lang="en-US" altLang="en-US" sz="2200" b="0" i="1" dirty="0" err="1">
                <a:solidFill>
                  <a:srgbClr val="444444"/>
                </a:solidFill>
                <a:effectLst/>
                <a:latin typeface="Consolas" panose="020B0609020204030204" pitchFamily="49" charset="0"/>
                <a:cs typeface="Consolas" panose="020B0609020204030204" pitchFamily="49" charset="0"/>
              </a:rPr>
              <a:t>useCapture</a:t>
            </a:r>
            <a:r>
              <a:rPr lang="en-US" altLang="en-US" sz="2200" b="0" dirty="0" smtClean="0">
                <a:solidFill>
                  <a:srgbClr val="444444"/>
                </a:solidFill>
                <a:effectLst/>
                <a:latin typeface="Consolas" panose="020B0609020204030204" pitchFamily="49" charset="0"/>
                <a:cs typeface="Consolas" panose="020B0609020204030204" pitchFamily="49" charset="0"/>
              </a:rPr>
              <a:t>)</a:t>
            </a:r>
            <a:endParaRPr lang="en-NZ" dirty="0"/>
          </a:p>
        </p:txBody>
      </p:sp>
      <p:graphicFrame>
        <p:nvGraphicFramePr>
          <p:cNvPr id="4" name="Content Placeholder 3"/>
          <p:cNvGraphicFramePr>
            <a:graphicFrameLocks noGrp="1"/>
          </p:cNvGraphicFramePr>
          <p:nvPr>
            <p:ph idx="1"/>
          </p:nvPr>
        </p:nvGraphicFramePr>
        <p:xfrm>
          <a:off x="654732" y="1480239"/>
          <a:ext cx="7834535" cy="4526529"/>
        </p:xfrm>
        <a:graphic>
          <a:graphicData uri="http://schemas.openxmlformats.org/drawingml/2006/table">
            <a:tbl>
              <a:tblPr/>
              <a:tblGrid>
                <a:gridCol w="1406958">
                  <a:extLst>
                    <a:ext uri="{9D8B030D-6E8A-4147-A177-3AD203B41FA5}">
                      <a16:colId xmlns:a16="http://schemas.microsoft.com/office/drawing/2014/main" val="20000"/>
                    </a:ext>
                  </a:extLst>
                </a:gridCol>
                <a:gridCol w="6427577">
                  <a:extLst>
                    <a:ext uri="{9D8B030D-6E8A-4147-A177-3AD203B41FA5}">
                      <a16:colId xmlns:a16="http://schemas.microsoft.com/office/drawing/2014/main" val="20001"/>
                    </a:ext>
                  </a:extLst>
                </a:gridCol>
              </a:tblGrid>
              <a:tr h="331746">
                <a:tc>
                  <a:txBody>
                    <a:bodyPr/>
                    <a:lstStyle/>
                    <a:p>
                      <a:pPr algn="l" fontAlgn="t"/>
                      <a:r>
                        <a:rPr lang="en-NZ" sz="1400">
                          <a:effectLst/>
                        </a:rPr>
                        <a:t>Parameter</a:t>
                      </a:r>
                    </a:p>
                  </a:txBody>
                  <a:tcPr marL="59240" marR="59240" marT="59240" marB="5924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NZ" sz="1400">
                          <a:effectLst/>
                        </a:rPr>
                        <a:t>Description</a:t>
                      </a:r>
                    </a:p>
                  </a:txBody>
                  <a:tcPr marL="59240" marR="59240" marT="59240" marB="5924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1611337">
                <a:tc>
                  <a:txBody>
                    <a:bodyPr/>
                    <a:lstStyle/>
                    <a:p>
                      <a:pPr fontAlgn="t"/>
                      <a:r>
                        <a:rPr lang="en-NZ" sz="1400" i="1">
                          <a:effectLst/>
                        </a:rPr>
                        <a:t>event</a:t>
                      </a:r>
                      <a:endParaRPr lang="en-NZ" sz="1400">
                        <a:effectLst/>
                      </a:endParaRPr>
                    </a:p>
                  </a:txBody>
                  <a:tcPr marL="59240" marR="59240" marT="59240" marB="5924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fontAlgn="t"/>
                      <a:r>
                        <a:rPr lang="en-NZ" sz="1400">
                          <a:effectLst/>
                        </a:rPr>
                        <a:t>Required. A String that specifies the name of the event.</a:t>
                      </a:r>
                      <a:br>
                        <a:rPr lang="en-NZ" sz="1400">
                          <a:effectLst/>
                        </a:rPr>
                      </a:br>
                      <a:r>
                        <a:rPr lang="en-NZ" sz="1400">
                          <a:effectLst/>
                        </a:rPr>
                        <a:t/>
                      </a:r>
                      <a:br>
                        <a:rPr lang="en-NZ" sz="1400">
                          <a:effectLst/>
                        </a:rPr>
                      </a:br>
                      <a:r>
                        <a:rPr lang="en-NZ" sz="1400" b="1">
                          <a:effectLst/>
                        </a:rPr>
                        <a:t>Note:</a:t>
                      </a:r>
                      <a:r>
                        <a:rPr lang="en-NZ" sz="1400">
                          <a:effectLst/>
                        </a:rPr>
                        <a:t> Do not use the "on" prefix. For example, use "click" instead of "onclick".</a:t>
                      </a:r>
                      <a:br>
                        <a:rPr lang="en-NZ" sz="1400">
                          <a:effectLst/>
                        </a:rPr>
                      </a:br>
                      <a:r>
                        <a:rPr lang="en-NZ" sz="1400">
                          <a:effectLst/>
                        </a:rPr>
                        <a:t/>
                      </a:r>
                      <a:br>
                        <a:rPr lang="en-NZ" sz="1400">
                          <a:effectLst/>
                        </a:rPr>
                      </a:br>
                      <a:r>
                        <a:rPr lang="en-NZ" sz="1400">
                          <a:effectLst/>
                        </a:rPr>
                        <a:t>For a list of all HTML DOM events, look at our complete </a:t>
                      </a:r>
                      <a:r>
                        <a:rPr lang="en-NZ" sz="1400" u="sng">
                          <a:solidFill>
                            <a:srgbClr val="333333"/>
                          </a:solidFill>
                          <a:effectLst/>
                          <a:hlinkClick r:id="rId2"/>
                        </a:rPr>
                        <a:t>HTML DOM Event Object Reference</a:t>
                      </a:r>
                      <a:r>
                        <a:rPr lang="en-NZ" sz="1400">
                          <a:effectLst/>
                        </a:rPr>
                        <a:t>.</a:t>
                      </a:r>
                    </a:p>
                  </a:txBody>
                  <a:tcPr marL="59240" marR="59240" marT="59240" marB="5924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extLst>
                  <a:ext uri="{0D108BD9-81ED-4DB2-BD59-A6C34878D82A}">
                    <a16:rowId xmlns:a16="http://schemas.microsoft.com/office/drawing/2014/main" val="10001"/>
                  </a:ext>
                </a:extLst>
              </a:tr>
              <a:tr h="1184807">
                <a:tc>
                  <a:txBody>
                    <a:bodyPr/>
                    <a:lstStyle/>
                    <a:p>
                      <a:pPr fontAlgn="t"/>
                      <a:r>
                        <a:rPr lang="en-NZ" sz="1400" i="1">
                          <a:effectLst/>
                        </a:rPr>
                        <a:t>function</a:t>
                      </a:r>
                      <a:endParaRPr lang="en-NZ" sz="1400">
                        <a:effectLst/>
                      </a:endParaRPr>
                    </a:p>
                  </a:txBody>
                  <a:tcPr marL="59240" marR="59240" marT="59240" marB="5924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NZ" sz="1400">
                          <a:effectLst/>
                        </a:rPr>
                        <a:t>Required. Specifies the function to run when the event occurs. </a:t>
                      </a:r>
                      <a:br>
                        <a:rPr lang="en-NZ" sz="1400">
                          <a:effectLst/>
                        </a:rPr>
                      </a:br>
                      <a:r>
                        <a:rPr lang="en-NZ" sz="1400">
                          <a:effectLst/>
                        </a:rPr>
                        <a:t/>
                      </a:r>
                      <a:br>
                        <a:rPr lang="en-NZ" sz="1400">
                          <a:effectLst/>
                        </a:rPr>
                      </a:br>
                      <a:r>
                        <a:rPr lang="en-NZ" sz="1400">
                          <a:effectLst/>
                        </a:rPr>
                        <a:t>When the event occurs, an event object is passed to the function as the first parameter. The type of the event object depends on the specified event. For example, the "click" event belongs to the MouseEvent object.</a:t>
                      </a:r>
                    </a:p>
                  </a:txBody>
                  <a:tcPr marL="59240" marR="59240" marT="59240" marB="5924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1398072">
                <a:tc>
                  <a:txBody>
                    <a:bodyPr/>
                    <a:lstStyle/>
                    <a:p>
                      <a:pPr fontAlgn="t"/>
                      <a:r>
                        <a:rPr lang="en-NZ" sz="1400" i="1">
                          <a:effectLst/>
                        </a:rPr>
                        <a:t>useCapture</a:t>
                      </a:r>
                      <a:endParaRPr lang="en-NZ" sz="1400">
                        <a:effectLst/>
                      </a:endParaRPr>
                    </a:p>
                  </a:txBody>
                  <a:tcPr marL="59240" marR="59240" marT="59240" marB="5924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fontAlgn="t">
                        <a:buFont typeface="Arial" panose="020B0604020202020204" pitchFamily="34" charset="0"/>
                        <a:buChar char="•"/>
                      </a:pPr>
                      <a:r>
                        <a:rPr lang="en-NZ" sz="1400" dirty="0">
                          <a:effectLst/>
                        </a:rPr>
                        <a:t>Optional. A Boolean value that specifies whether the event should be executed in the capturing or in the bubbling phase. </a:t>
                      </a:r>
                      <a:br>
                        <a:rPr lang="en-NZ" sz="1400" dirty="0">
                          <a:effectLst/>
                        </a:rPr>
                      </a:br>
                      <a:r>
                        <a:rPr lang="en-NZ" sz="1400" dirty="0">
                          <a:effectLst/>
                        </a:rPr>
                        <a:t/>
                      </a:r>
                      <a:br>
                        <a:rPr lang="en-NZ" sz="1400" dirty="0">
                          <a:effectLst/>
                        </a:rPr>
                      </a:br>
                      <a:r>
                        <a:rPr lang="en-NZ" sz="1400" dirty="0">
                          <a:effectLst/>
                        </a:rPr>
                        <a:t>Possible </a:t>
                      </a:r>
                      <a:r>
                        <a:rPr lang="en-NZ" sz="1400" dirty="0" err="1">
                          <a:effectLst/>
                        </a:rPr>
                        <a:t>values:true</a:t>
                      </a:r>
                      <a:r>
                        <a:rPr lang="en-NZ" sz="1400" dirty="0">
                          <a:effectLst/>
                        </a:rPr>
                        <a:t> - The event handler is executed in the capturing phase</a:t>
                      </a:r>
                    </a:p>
                    <a:p>
                      <a:pPr fontAlgn="t">
                        <a:buFont typeface="Arial" panose="020B0604020202020204" pitchFamily="34" charset="0"/>
                        <a:buChar char="•"/>
                      </a:pPr>
                      <a:r>
                        <a:rPr lang="en-NZ" sz="1400" dirty="0">
                          <a:effectLst/>
                        </a:rPr>
                        <a:t>false- Default. The event handler is executed in the bubbling phase</a:t>
                      </a:r>
                    </a:p>
                  </a:txBody>
                  <a:tcPr marL="59240" marR="59240" marT="59240" marB="5924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0752734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NZ" dirty="0"/>
              <a:t>Capturing</a:t>
            </a:r>
            <a:br>
              <a:rPr lang="en-NZ" dirty="0"/>
            </a:br>
            <a:endParaRPr lang="en-NZ" dirty="0"/>
          </a:p>
        </p:txBody>
      </p:sp>
      <p:sp>
        <p:nvSpPr>
          <p:cNvPr id="2" name="Content Placeholder 1"/>
          <p:cNvSpPr>
            <a:spLocks noGrp="1"/>
          </p:cNvSpPr>
          <p:nvPr>
            <p:ph idx="1"/>
          </p:nvPr>
        </p:nvSpPr>
        <p:spPr/>
        <p:txBody>
          <a:bodyPr/>
          <a:lstStyle/>
          <a:p>
            <a:r>
              <a:rPr lang="en-NZ" dirty="0" smtClean="0"/>
              <a:t>In </a:t>
            </a:r>
            <a:r>
              <a:rPr lang="en-NZ" dirty="0"/>
              <a:t>all browsers, except IE&lt;9, there are two stages of event processing.</a:t>
            </a:r>
          </a:p>
          <a:p>
            <a:r>
              <a:rPr lang="en-NZ" dirty="0"/>
              <a:t>The event first goes down - that’s called </a:t>
            </a:r>
            <a:r>
              <a:rPr lang="en-NZ" i="1" dirty="0"/>
              <a:t>capturing</a:t>
            </a:r>
            <a:r>
              <a:rPr lang="en-NZ" dirty="0"/>
              <a:t>, and then </a:t>
            </a:r>
            <a:r>
              <a:rPr lang="en-NZ" i="1" dirty="0"/>
              <a:t>bubbles</a:t>
            </a:r>
            <a:r>
              <a:rPr lang="en-NZ" dirty="0"/>
              <a:t> up. This </a:t>
            </a:r>
            <a:r>
              <a:rPr lang="en-NZ" dirty="0" err="1"/>
              <a:t>behavior</a:t>
            </a:r>
            <a:r>
              <a:rPr lang="en-NZ" dirty="0"/>
              <a:t> is </a:t>
            </a:r>
            <a:r>
              <a:rPr lang="en-NZ" dirty="0" err="1"/>
              <a:t>standartized</a:t>
            </a:r>
            <a:r>
              <a:rPr lang="en-NZ" dirty="0"/>
              <a:t> in W3C specification.</a:t>
            </a:r>
          </a:p>
          <a:p>
            <a:endParaRPr lang="en-NZ" dirty="0"/>
          </a:p>
        </p:txBody>
      </p:sp>
      <p:pic>
        <p:nvPicPr>
          <p:cNvPr id="2054" name="Picture 6" descr="W3C events ord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3723200"/>
            <a:ext cx="3733800" cy="192405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4572000" y="3749240"/>
            <a:ext cx="4572000" cy="923330"/>
          </a:xfrm>
          <a:prstGeom prst="rect">
            <a:avLst/>
          </a:prstGeom>
        </p:spPr>
        <p:txBody>
          <a:bodyPr>
            <a:spAutoFit/>
          </a:bodyPr>
          <a:lstStyle/>
          <a:p>
            <a:r>
              <a:rPr lang="en-NZ" dirty="0">
                <a:solidFill>
                  <a:srgbClr val="333333"/>
                </a:solidFill>
                <a:latin typeface="Arial" panose="020B0604020202020204" pitchFamily="34" charset="0"/>
              </a:rPr>
              <a:t>According to this model, the event:</a:t>
            </a:r>
          </a:p>
          <a:p>
            <a:pPr>
              <a:buFont typeface="+mj-lt"/>
              <a:buAutoNum type="arabicPeriod"/>
            </a:pPr>
            <a:r>
              <a:rPr lang="en-NZ" dirty="0">
                <a:solidFill>
                  <a:srgbClr val="333333"/>
                </a:solidFill>
                <a:latin typeface="Arial" panose="020B0604020202020204" pitchFamily="34" charset="0"/>
              </a:rPr>
              <a:t>Captures down - through 1 -&gt; 2 -&gt; 3.</a:t>
            </a:r>
          </a:p>
          <a:p>
            <a:pPr>
              <a:buFont typeface="+mj-lt"/>
              <a:buAutoNum type="arabicPeriod"/>
            </a:pPr>
            <a:r>
              <a:rPr lang="en-NZ" dirty="0">
                <a:solidFill>
                  <a:srgbClr val="333333"/>
                </a:solidFill>
                <a:latin typeface="Arial" panose="020B0604020202020204" pitchFamily="34" charset="0"/>
              </a:rPr>
              <a:t>Bubbles up - through 3 -&gt; 2 -&gt; 1.</a:t>
            </a:r>
            <a:endParaRPr lang="en-NZ" b="0" i="0" dirty="0">
              <a:solidFill>
                <a:srgbClr val="333333"/>
              </a:solidFill>
              <a:effectLst/>
              <a:latin typeface="Arial" panose="020B0604020202020204"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319195644"/>
              </p:ext>
            </p:extLst>
          </p:nvPr>
        </p:nvGraphicFramePr>
        <p:xfrm>
          <a:off x="2601011" y="5523475"/>
          <a:ext cx="6048672" cy="365760"/>
        </p:xfrm>
        <a:graphic>
          <a:graphicData uri="http://schemas.openxmlformats.org/drawingml/2006/table">
            <a:tbl>
              <a:tblPr/>
              <a:tblGrid>
                <a:gridCol w="6048672">
                  <a:extLst>
                    <a:ext uri="{9D8B030D-6E8A-4147-A177-3AD203B41FA5}">
                      <a16:colId xmlns:a16="http://schemas.microsoft.com/office/drawing/2014/main" val="20000"/>
                    </a:ext>
                  </a:extLst>
                </a:gridCol>
              </a:tblGrid>
              <a:tr h="147475">
                <a:tc>
                  <a:txBody>
                    <a:bodyPr/>
                    <a:lstStyle/>
                    <a:p>
                      <a:pPr algn="l" fontAlgn="t"/>
                      <a:r>
                        <a:rPr lang="en-NZ" b="0" i="0" dirty="0" err="1">
                          <a:solidFill>
                            <a:srgbClr val="000000"/>
                          </a:solidFill>
                          <a:effectLst/>
                          <a:latin typeface="Consolas" panose="020B0609020204030204" pitchFamily="49" charset="0"/>
                        </a:rPr>
                        <a:t>elem.addEventListener</a:t>
                      </a:r>
                      <a:r>
                        <a:rPr lang="en-NZ" b="0" i="0" dirty="0">
                          <a:solidFill>
                            <a:srgbClr val="000000"/>
                          </a:solidFill>
                          <a:effectLst/>
                          <a:latin typeface="Consolas" panose="020B0609020204030204" pitchFamily="49" charset="0"/>
                        </a:rPr>
                        <a:t>( </a:t>
                      </a:r>
                      <a:r>
                        <a:rPr lang="en-NZ" b="0" i="0" dirty="0" err="1" smtClean="0">
                          <a:solidFill>
                            <a:srgbClr val="000000"/>
                          </a:solidFill>
                          <a:effectLst/>
                          <a:latin typeface="Consolas" panose="020B0609020204030204" pitchFamily="49" charset="0"/>
                        </a:rPr>
                        <a:t>type,handler</a:t>
                      </a:r>
                      <a:r>
                        <a:rPr lang="en-NZ" b="0" i="0" dirty="0">
                          <a:solidFill>
                            <a:srgbClr val="000000"/>
                          </a:solidFill>
                          <a:effectLst/>
                          <a:latin typeface="Consolas" panose="020B0609020204030204" pitchFamily="49" charset="0"/>
                        </a:rPr>
                        <a:t>, </a:t>
                      </a:r>
                      <a:r>
                        <a:rPr lang="en-NZ" b="1" i="0" u="sng" dirty="0">
                          <a:solidFill>
                            <a:srgbClr val="000000"/>
                          </a:solidFill>
                          <a:effectLst/>
                          <a:latin typeface="Consolas" panose="020B0609020204030204" pitchFamily="49" charset="0"/>
                        </a:rPr>
                        <a:t>phase</a:t>
                      </a:r>
                      <a:r>
                        <a:rPr lang="en-NZ" b="0" i="0" dirty="0">
                          <a:solidFill>
                            <a:srgbClr val="000000"/>
                          </a:solidFill>
                          <a:effectLst/>
                          <a:latin typeface="Consolas" panose="020B0609020204030204" pitchFamily="49" charset="0"/>
                        </a:rPr>
                        <a:t> )</a:t>
                      </a:r>
                    </a:p>
                  </a:txBody>
                  <a:tcPr>
                    <a:lnL>
                      <a:noFill/>
                    </a:lnL>
                    <a:lnR>
                      <a:noFill/>
                    </a:lnR>
                    <a:lnT>
                      <a:noFill/>
                    </a:lnT>
                    <a:lnB>
                      <a:noFill/>
                    </a:lnB>
                  </a:tcPr>
                </a:tc>
                <a:extLst>
                  <a:ext uri="{0D108BD9-81ED-4DB2-BD59-A6C34878D82A}">
                    <a16:rowId xmlns:a16="http://schemas.microsoft.com/office/drawing/2014/main" val="10000"/>
                  </a:ext>
                </a:extLst>
              </a:tr>
            </a:tbl>
          </a:graphicData>
        </a:graphic>
      </p:graphicFrame>
      <p:sp>
        <p:nvSpPr>
          <p:cNvPr id="8" name="Rectangle 7"/>
          <p:cNvSpPr>
            <a:spLocks noChangeArrowheads="1"/>
          </p:cNvSpPr>
          <p:nvPr/>
        </p:nvSpPr>
        <p:spPr bwMode="auto">
          <a:xfrm>
            <a:off x="5004048" y="6015771"/>
            <a:ext cx="2928106" cy="984885"/>
          </a:xfrm>
          <a:prstGeom prst="rect">
            <a:avLst/>
          </a:prstGeom>
          <a:solidFill>
            <a:srgbClr val="F5FF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phase = true</a:t>
            </a:r>
            <a:endParaRPr kumimoji="0" lang="en-US" altLang="en-US" sz="1000" b="1" i="0" u="none" strike="noStrike" cap="none" normalizeH="0" baseline="0" dirty="0" smtClean="0">
              <a:ln>
                <a:noFill/>
              </a:ln>
              <a:solidFill>
                <a:srgbClr val="333333"/>
              </a:solidFill>
              <a:effectLst/>
              <a:latin typeface="Arial" panose="020B0604020202020204" pitchFamily="34" charset="0"/>
              <a:cs typeface="Arial" panose="020B0604020202020204" pitchFamily="34" charset="0"/>
            </a:endParaRPr>
          </a:p>
          <a:p>
            <a:pPr marL="457200" marR="0" lvl="1" indent="-45720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333333"/>
                </a:solidFill>
                <a:effectLst/>
                <a:latin typeface="Arial" panose="020B0604020202020204" pitchFamily="34" charset="0"/>
                <a:cs typeface="Arial" panose="020B0604020202020204" pitchFamily="34" charset="0"/>
              </a:rPr>
              <a:t>The handler is set on the capturing phase.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phase = false</a:t>
            </a:r>
            <a:endParaRPr kumimoji="0" lang="en-US" altLang="en-US" sz="1000" b="1" i="0" u="none" strike="noStrike" cap="none" normalizeH="0" baseline="0" dirty="0" smtClean="0">
              <a:ln>
                <a:noFill/>
              </a:ln>
              <a:solidFill>
                <a:srgbClr val="333333"/>
              </a:solidFill>
              <a:effectLst/>
              <a:latin typeface="Arial" panose="020B0604020202020204" pitchFamily="34" charset="0"/>
              <a:cs typeface="Arial" panose="020B0604020202020204" pitchFamily="34" charset="0"/>
            </a:endParaRPr>
          </a:p>
          <a:p>
            <a:pPr marL="457200" marR="0" lvl="1" indent="-45720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333333"/>
                </a:solidFill>
                <a:effectLst/>
                <a:latin typeface="Arial" panose="020B0604020202020204" pitchFamily="34" charset="0"/>
                <a:cs typeface="Arial" panose="020B0604020202020204" pitchFamily="34" charset="0"/>
              </a:rPr>
              <a:t>The handler is set on the bubbling phase.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089088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NZ" dirty="0"/>
              <a:t>Bubbling</a:t>
            </a:r>
            <a:br>
              <a:rPr lang="en-NZ" dirty="0"/>
            </a:br>
            <a:endParaRPr lang="en-NZ" dirty="0"/>
          </a:p>
        </p:txBody>
      </p:sp>
      <p:sp>
        <p:nvSpPr>
          <p:cNvPr id="2" name="Content Placeholder 1"/>
          <p:cNvSpPr>
            <a:spLocks noGrp="1"/>
          </p:cNvSpPr>
          <p:nvPr>
            <p:ph idx="1"/>
          </p:nvPr>
        </p:nvSpPr>
        <p:spPr/>
        <p:txBody>
          <a:bodyPr/>
          <a:lstStyle/>
          <a:p>
            <a:r>
              <a:rPr lang="en-NZ" dirty="0" smtClean="0"/>
              <a:t>The </a:t>
            </a:r>
            <a:r>
              <a:rPr lang="en-NZ" dirty="0"/>
              <a:t>main principle of bubbling states:</a:t>
            </a:r>
            <a:br>
              <a:rPr lang="en-NZ" dirty="0"/>
            </a:br>
            <a:r>
              <a:rPr lang="en-NZ" b="1" dirty="0"/>
              <a:t>After an event triggers on the deepest possible element, it then triggers on parents in nesting order.</a:t>
            </a:r>
            <a:endParaRPr lang="en-NZ" dirty="0"/>
          </a:p>
          <a:p>
            <a:r>
              <a:rPr lang="en-NZ" dirty="0"/>
              <a:t>For example, </a:t>
            </a:r>
            <a:r>
              <a:rPr lang="en-NZ" dirty="0" smtClean="0"/>
              <a:t>http</a:t>
            </a:r>
            <a:r>
              <a:rPr lang="en-NZ" dirty="0"/>
              <a:t>://javascript.info/tutorial/bubbling-and-capturing</a:t>
            </a:r>
          </a:p>
        </p:txBody>
      </p:sp>
      <p:sp>
        <p:nvSpPr>
          <p:cNvPr id="4" name="Rectangle 1"/>
          <p:cNvSpPr>
            <a:spLocks noChangeArrowheads="1"/>
          </p:cNvSpPr>
          <p:nvPr/>
        </p:nvSpPr>
        <p:spPr bwMode="auto">
          <a:xfrm>
            <a:off x="3456955" y="4465657"/>
            <a:ext cx="910793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rgbClr val="333333"/>
                </a:solidFill>
                <a:effectLst/>
                <a:latin typeface="Arial" panose="020B0604020202020204" pitchFamily="34" charset="0"/>
                <a:cs typeface="Arial" panose="020B0604020202020204" pitchFamily="34" charset="0"/>
              </a:rPr>
              <a:t>.</a:t>
            </a:r>
            <a:endParaRPr kumimoji="0" lang="en-US" altLang="en-US" sz="6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rgbClr val="333333"/>
                </a:solidFill>
                <a:effectLst/>
                <a:latin typeface="Arial" panose="020B0604020202020204" pitchFamily="34" charset="0"/>
                <a:cs typeface="Arial" panose="020B0604020202020204" pitchFamily="34" charset="0"/>
              </a:rPr>
              <a:t>  </a:t>
            </a:r>
            <a:endParaRPr kumimoji="0" lang="en-US" altLang="en-US" sz="12100" b="0" i="0" u="none" strike="noStrike" cap="none" normalizeH="0" baseline="0" smtClean="0">
              <a:ln>
                <a:noFill/>
              </a:ln>
              <a:solidFill>
                <a:srgbClr val="333333"/>
              </a:solidFill>
              <a:effectLst/>
              <a:latin typeface="Arial" panose="020B0604020202020204" pitchFamily="34" charset="0"/>
              <a:cs typeface="Arial" panose="020B0604020202020204" pitchFamily="34" charset="0"/>
            </a:endParaRPr>
          </a:p>
        </p:txBody>
      </p:sp>
      <p:pic>
        <p:nvPicPr>
          <p:cNvPr id="4098" name="Picture 2" descr="Bubbling events ord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1880" y="4437112"/>
            <a:ext cx="3719073" cy="1924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04280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p:cNvSpPr>
            <a:spLocks noGrp="1"/>
          </p:cNvSpPr>
          <p:nvPr>
            <p:ph type="title"/>
          </p:nvPr>
        </p:nvSpPr>
        <p:spPr>
          <a:xfrm>
            <a:off x="3216703" y="116632"/>
            <a:ext cx="5187077" cy="850106"/>
          </a:xfrm>
        </p:spPr>
        <p:txBody>
          <a:bodyPr>
            <a:noAutofit/>
          </a:bodyPr>
          <a:lstStyle/>
          <a:p>
            <a:r>
              <a:rPr lang="en-NZ" sz="3200" dirty="0" smtClean="0"/>
              <a:t>Mouse click canvas</a:t>
            </a:r>
            <a:endParaRPr lang="en-NZ" sz="3200" dirty="0"/>
          </a:p>
        </p:txBody>
      </p:sp>
      <p:sp>
        <p:nvSpPr>
          <p:cNvPr id="2" name="Content Placeholder 1"/>
          <p:cNvSpPr>
            <a:spLocks noGrp="1"/>
          </p:cNvSpPr>
          <p:nvPr>
            <p:ph idx="1"/>
          </p:nvPr>
        </p:nvSpPr>
        <p:spPr>
          <a:xfrm>
            <a:off x="1259632" y="116632"/>
            <a:ext cx="6995120" cy="6264696"/>
          </a:xfrm>
        </p:spPr>
        <p:txBody>
          <a:bodyPr>
            <a:noAutofit/>
          </a:bodyPr>
          <a:lstStyle/>
          <a:p>
            <a:pPr marL="109728" indent="0">
              <a:buNone/>
            </a:pPr>
            <a:r>
              <a:rPr lang="en-NZ" sz="1050" dirty="0"/>
              <a:t>&lt;script&gt;</a:t>
            </a:r>
          </a:p>
          <a:p>
            <a:pPr marL="109728" indent="0">
              <a:buNone/>
            </a:pPr>
            <a:r>
              <a:rPr lang="en-NZ" sz="1050" dirty="0" err="1"/>
              <a:t>var</a:t>
            </a:r>
            <a:r>
              <a:rPr lang="en-NZ" sz="1050" dirty="0"/>
              <a:t> context;</a:t>
            </a:r>
          </a:p>
          <a:p>
            <a:pPr marL="109728" indent="0">
              <a:buNone/>
            </a:pPr>
            <a:r>
              <a:rPr lang="en-NZ" sz="1050" dirty="0" err="1"/>
              <a:t>var</a:t>
            </a:r>
            <a:r>
              <a:rPr lang="en-NZ" sz="1050" dirty="0"/>
              <a:t> x=10;</a:t>
            </a:r>
          </a:p>
          <a:p>
            <a:pPr marL="109728" indent="0">
              <a:buNone/>
            </a:pPr>
            <a:r>
              <a:rPr lang="en-NZ" sz="1050" dirty="0" err="1"/>
              <a:t>var</a:t>
            </a:r>
            <a:r>
              <a:rPr lang="en-NZ" sz="1050" dirty="0"/>
              <a:t> y=10</a:t>
            </a:r>
            <a:r>
              <a:rPr lang="en-NZ" sz="1050" dirty="0" smtClean="0"/>
              <a:t>;</a:t>
            </a:r>
            <a:endParaRPr lang="en-NZ" sz="1050" dirty="0"/>
          </a:p>
          <a:p>
            <a:pPr marL="109728" indent="0">
              <a:buNone/>
            </a:pPr>
            <a:r>
              <a:rPr lang="en-NZ" sz="1050" dirty="0"/>
              <a:t>function </a:t>
            </a:r>
            <a:r>
              <a:rPr lang="en-NZ" sz="1050" dirty="0" err="1"/>
              <a:t>init</a:t>
            </a:r>
            <a:r>
              <a:rPr lang="en-NZ" sz="1050" dirty="0"/>
              <a:t>()</a:t>
            </a:r>
          </a:p>
          <a:p>
            <a:pPr marL="109728" indent="0">
              <a:buNone/>
            </a:pPr>
            <a:r>
              <a:rPr lang="en-NZ" sz="1050" dirty="0"/>
              <a:t>{</a:t>
            </a:r>
          </a:p>
          <a:p>
            <a:pPr marL="109728" indent="0">
              <a:buNone/>
            </a:pPr>
            <a:r>
              <a:rPr lang="en-NZ" sz="1050" dirty="0"/>
              <a:t>	context = </a:t>
            </a:r>
            <a:r>
              <a:rPr lang="en-NZ" sz="1050" dirty="0" err="1"/>
              <a:t>document.getElementById</a:t>
            </a:r>
            <a:r>
              <a:rPr lang="en-NZ" sz="1050" dirty="0"/>
              <a:t>("</a:t>
            </a:r>
            <a:r>
              <a:rPr lang="en-NZ" sz="1050" dirty="0" err="1"/>
              <a:t>myCanvas</a:t>
            </a:r>
            <a:r>
              <a:rPr lang="en-NZ" sz="1050" dirty="0"/>
              <a:t>");    </a:t>
            </a:r>
          </a:p>
          <a:p>
            <a:pPr marL="109728" indent="0">
              <a:buNone/>
            </a:pPr>
            <a:r>
              <a:rPr lang="en-NZ" sz="1050" dirty="0"/>
              <a:t>	</a:t>
            </a:r>
            <a:r>
              <a:rPr lang="en-NZ" sz="1100" b="1" dirty="0" err="1"/>
              <a:t>context.addEventListener</a:t>
            </a:r>
            <a:r>
              <a:rPr lang="en-NZ" sz="1100" b="1" dirty="0"/>
              <a:t>("</a:t>
            </a:r>
            <a:r>
              <a:rPr lang="en-NZ" sz="1100" b="1" dirty="0" err="1"/>
              <a:t>mousedown</a:t>
            </a:r>
            <a:r>
              <a:rPr lang="en-NZ" sz="1100" b="1" dirty="0"/>
              <a:t>", </a:t>
            </a:r>
            <a:r>
              <a:rPr lang="en-NZ" sz="1100" b="1" dirty="0" err="1"/>
              <a:t>getPosition</a:t>
            </a:r>
            <a:r>
              <a:rPr lang="en-NZ" sz="1100" b="1" dirty="0"/>
              <a:t>, false);</a:t>
            </a:r>
          </a:p>
          <a:p>
            <a:pPr marL="109728" indent="0">
              <a:buNone/>
            </a:pPr>
            <a:r>
              <a:rPr lang="en-NZ" sz="1050" dirty="0" smtClean="0"/>
              <a:t>}</a:t>
            </a:r>
            <a:endParaRPr lang="en-NZ" sz="1050" dirty="0"/>
          </a:p>
          <a:p>
            <a:pPr marL="109728" indent="0">
              <a:buNone/>
            </a:pPr>
            <a:r>
              <a:rPr lang="en-NZ" sz="1050" dirty="0"/>
              <a:t>function draw(</a:t>
            </a:r>
            <a:r>
              <a:rPr lang="en-NZ" sz="1050" dirty="0" err="1"/>
              <a:t>x,y</a:t>
            </a:r>
            <a:r>
              <a:rPr lang="en-NZ" sz="1050" dirty="0"/>
              <a:t>)</a:t>
            </a:r>
          </a:p>
          <a:p>
            <a:pPr marL="109728" indent="0">
              <a:buNone/>
            </a:pPr>
            <a:r>
              <a:rPr lang="en-NZ" sz="1050" dirty="0"/>
              <a:t>{</a:t>
            </a:r>
          </a:p>
          <a:p>
            <a:pPr marL="109728" indent="0">
              <a:buNone/>
            </a:pPr>
            <a:r>
              <a:rPr lang="en-NZ" sz="1050" dirty="0"/>
              <a:t>	context = </a:t>
            </a:r>
            <a:r>
              <a:rPr lang="en-NZ" sz="1050" dirty="0" err="1"/>
              <a:t>document.getElementById</a:t>
            </a:r>
            <a:r>
              <a:rPr lang="en-NZ" sz="1050" dirty="0"/>
              <a:t>("</a:t>
            </a:r>
            <a:r>
              <a:rPr lang="en-NZ" sz="1050" dirty="0" err="1"/>
              <a:t>myCanvas</a:t>
            </a:r>
            <a:r>
              <a:rPr lang="en-NZ" sz="1050" dirty="0"/>
              <a:t>");</a:t>
            </a:r>
          </a:p>
          <a:p>
            <a:pPr marL="109728" indent="0">
              <a:buNone/>
            </a:pPr>
            <a:r>
              <a:rPr lang="en-NZ" sz="1050" dirty="0"/>
              <a:t>	context= </a:t>
            </a:r>
            <a:r>
              <a:rPr lang="en-NZ" sz="1050" dirty="0" err="1"/>
              <a:t>myCanvas.getContext</a:t>
            </a:r>
            <a:r>
              <a:rPr lang="en-NZ" sz="1050" dirty="0"/>
              <a:t>('2d');</a:t>
            </a:r>
          </a:p>
          <a:p>
            <a:pPr marL="109728" indent="0">
              <a:buNone/>
            </a:pPr>
            <a:r>
              <a:rPr lang="en-NZ" sz="1050" dirty="0"/>
              <a:t>	</a:t>
            </a:r>
            <a:r>
              <a:rPr lang="en-NZ" sz="1050" dirty="0" err="1"/>
              <a:t>context.beginPath</a:t>
            </a:r>
            <a:r>
              <a:rPr lang="en-NZ" sz="1050" dirty="0"/>
              <a:t>();</a:t>
            </a:r>
          </a:p>
          <a:p>
            <a:pPr marL="109728" indent="0">
              <a:buNone/>
            </a:pPr>
            <a:r>
              <a:rPr lang="en-NZ" sz="1050" dirty="0"/>
              <a:t>	</a:t>
            </a:r>
            <a:r>
              <a:rPr lang="en-NZ" sz="1050" dirty="0" err="1"/>
              <a:t>context.fillStyle</a:t>
            </a:r>
            <a:r>
              <a:rPr lang="en-NZ" sz="1050" dirty="0"/>
              <a:t>="#FF00FF";</a:t>
            </a:r>
          </a:p>
          <a:p>
            <a:pPr marL="109728" indent="0">
              <a:buNone/>
            </a:pPr>
            <a:r>
              <a:rPr lang="en-NZ" sz="1050" dirty="0"/>
              <a:t>	// Draws a circle of radius 10 at the coordinates </a:t>
            </a:r>
            <a:r>
              <a:rPr lang="en-NZ" sz="1050" dirty="0" err="1"/>
              <a:t>x,y</a:t>
            </a:r>
            <a:r>
              <a:rPr lang="en-NZ" sz="1050" dirty="0"/>
              <a:t> on the canvas</a:t>
            </a:r>
          </a:p>
          <a:p>
            <a:pPr marL="109728" indent="0">
              <a:buNone/>
            </a:pPr>
            <a:r>
              <a:rPr lang="en-NZ" sz="1050" dirty="0"/>
              <a:t>	context.arc(x,y,10,0,2*</a:t>
            </a:r>
            <a:r>
              <a:rPr lang="en-NZ" sz="1050" dirty="0" err="1"/>
              <a:t>Math.PI,true</a:t>
            </a:r>
            <a:r>
              <a:rPr lang="en-NZ" sz="1050" dirty="0"/>
              <a:t>);</a:t>
            </a:r>
          </a:p>
          <a:p>
            <a:pPr marL="109728" indent="0">
              <a:buNone/>
            </a:pPr>
            <a:r>
              <a:rPr lang="en-NZ" sz="1050" dirty="0"/>
              <a:t>	</a:t>
            </a:r>
            <a:r>
              <a:rPr lang="en-NZ" sz="1050" dirty="0" err="1"/>
              <a:t>context.closePath</a:t>
            </a:r>
            <a:r>
              <a:rPr lang="en-NZ" sz="1050" dirty="0"/>
              <a:t>();</a:t>
            </a:r>
          </a:p>
          <a:p>
            <a:pPr marL="109728" indent="0">
              <a:buNone/>
            </a:pPr>
            <a:r>
              <a:rPr lang="en-NZ" sz="1050" dirty="0"/>
              <a:t>	</a:t>
            </a:r>
            <a:r>
              <a:rPr lang="en-NZ" sz="1050" dirty="0" err="1"/>
              <a:t>context.fill</a:t>
            </a:r>
            <a:r>
              <a:rPr lang="en-NZ" sz="1050" dirty="0"/>
              <a:t>();</a:t>
            </a:r>
          </a:p>
          <a:p>
            <a:pPr marL="109728" indent="0">
              <a:buNone/>
            </a:pPr>
            <a:r>
              <a:rPr lang="en-NZ" sz="1050" dirty="0"/>
              <a:t>}</a:t>
            </a:r>
          </a:p>
          <a:p>
            <a:pPr marL="109728" indent="0">
              <a:buNone/>
            </a:pPr>
            <a:r>
              <a:rPr lang="en-NZ" sz="1050" dirty="0"/>
              <a:t>function </a:t>
            </a:r>
            <a:r>
              <a:rPr lang="en-NZ" sz="1050" dirty="0" err="1"/>
              <a:t>getPosition</a:t>
            </a:r>
            <a:r>
              <a:rPr lang="en-NZ" sz="1050" dirty="0"/>
              <a:t>(event)</a:t>
            </a:r>
          </a:p>
          <a:p>
            <a:pPr marL="109728" indent="0">
              <a:buNone/>
            </a:pPr>
            <a:r>
              <a:rPr lang="en-NZ" sz="1050" dirty="0"/>
              <a:t>{   </a:t>
            </a:r>
          </a:p>
          <a:p>
            <a:pPr marL="109728" indent="0">
              <a:buNone/>
            </a:pPr>
            <a:r>
              <a:rPr lang="en-NZ" sz="1050" dirty="0"/>
              <a:t>	</a:t>
            </a:r>
            <a:r>
              <a:rPr lang="en-NZ" sz="1050" dirty="0" err="1"/>
              <a:t>var</a:t>
            </a:r>
            <a:r>
              <a:rPr lang="en-NZ" sz="1050" dirty="0"/>
              <a:t> x = </a:t>
            </a:r>
            <a:r>
              <a:rPr lang="en-NZ" sz="1050" dirty="0" err="1"/>
              <a:t>event.x</a:t>
            </a:r>
            <a:r>
              <a:rPr lang="en-NZ" sz="1050" dirty="0"/>
              <a:t>;</a:t>
            </a:r>
          </a:p>
          <a:p>
            <a:pPr marL="109728" indent="0">
              <a:buNone/>
            </a:pPr>
            <a:r>
              <a:rPr lang="en-NZ" sz="1050" dirty="0"/>
              <a:t>	</a:t>
            </a:r>
            <a:r>
              <a:rPr lang="en-NZ" sz="1050" dirty="0" err="1"/>
              <a:t>var</a:t>
            </a:r>
            <a:r>
              <a:rPr lang="en-NZ" sz="1050" dirty="0"/>
              <a:t> y = </a:t>
            </a:r>
            <a:r>
              <a:rPr lang="en-NZ" sz="1050" dirty="0" err="1"/>
              <a:t>event.y</a:t>
            </a:r>
            <a:r>
              <a:rPr lang="en-NZ" sz="1050" dirty="0"/>
              <a:t>;</a:t>
            </a:r>
          </a:p>
          <a:p>
            <a:pPr marL="109728" indent="0">
              <a:buNone/>
            </a:pPr>
            <a:r>
              <a:rPr lang="en-NZ" sz="1050" dirty="0"/>
              <a:t>	//alert("x:" + x + " y:" + y);  </a:t>
            </a:r>
          </a:p>
          <a:p>
            <a:pPr marL="109728" indent="0">
              <a:buNone/>
            </a:pPr>
            <a:r>
              <a:rPr lang="en-NZ" sz="1050" dirty="0"/>
              <a:t>    draw(</a:t>
            </a:r>
            <a:r>
              <a:rPr lang="en-NZ" sz="1050" dirty="0" err="1"/>
              <a:t>x,y</a:t>
            </a:r>
            <a:r>
              <a:rPr lang="en-NZ" sz="1050" dirty="0"/>
              <a:t>);</a:t>
            </a:r>
          </a:p>
          <a:p>
            <a:pPr marL="109728" indent="0">
              <a:buNone/>
            </a:pPr>
            <a:r>
              <a:rPr lang="en-NZ" sz="1050" dirty="0"/>
              <a:t>} </a:t>
            </a:r>
          </a:p>
          <a:p>
            <a:pPr marL="109728" indent="0">
              <a:buNone/>
            </a:pPr>
            <a:r>
              <a:rPr lang="en-NZ" sz="1050" dirty="0"/>
              <a:t>&lt;/script&gt;</a:t>
            </a:r>
          </a:p>
        </p:txBody>
      </p:sp>
      <p:pic>
        <p:nvPicPr>
          <p:cNvPr id="5" name="Content Placeholder 3"/>
          <p:cNvPicPr>
            <a:picLocks noChangeAspect="1"/>
          </p:cNvPicPr>
          <p:nvPr/>
        </p:nvPicPr>
        <p:blipFill rotWithShape="1">
          <a:blip r:embed="rId2"/>
          <a:srcRect l="1" t="8035" r="73864" b="49008"/>
          <a:stretch/>
        </p:blipFill>
        <p:spPr>
          <a:xfrm>
            <a:off x="6660232" y="1196752"/>
            <a:ext cx="1892577" cy="1944216"/>
          </a:xfrm>
          <a:prstGeom prst="rect">
            <a:avLst/>
          </a:prstGeom>
        </p:spPr>
      </p:pic>
    </p:spTree>
    <p:extLst>
      <p:ext uri="{BB962C8B-B14F-4D97-AF65-F5344CB8AC3E}">
        <p14:creationId xmlns:p14="http://schemas.microsoft.com/office/powerpoint/2010/main" val="477394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NZ" dirty="0" err="1" smtClean="0"/>
              <a:t>canvas.addEventListener</a:t>
            </a:r>
            <a:r>
              <a:rPr lang="en-NZ" dirty="0" smtClean="0"/>
              <a:t> </a:t>
            </a:r>
            <a:br>
              <a:rPr lang="en-NZ" dirty="0" smtClean="0"/>
            </a:br>
            <a:r>
              <a:rPr lang="en-NZ" dirty="0" smtClean="0"/>
              <a:t>( </a:t>
            </a:r>
            <a:r>
              <a:rPr lang="en-NZ" dirty="0"/>
              <a:t>"</a:t>
            </a:r>
            <a:r>
              <a:rPr lang="en-NZ" dirty="0" err="1"/>
              <a:t>keydown</a:t>
            </a:r>
            <a:r>
              <a:rPr lang="en-NZ" dirty="0"/>
              <a:t>", </a:t>
            </a:r>
            <a:r>
              <a:rPr lang="en-NZ" dirty="0" err="1"/>
              <a:t>doKeyDown</a:t>
            </a:r>
            <a:r>
              <a:rPr lang="en-NZ" dirty="0"/>
              <a:t>, true</a:t>
            </a:r>
            <a:r>
              <a:rPr lang="en-NZ" dirty="0" smtClean="0"/>
              <a:t>);</a:t>
            </a:r>
            <a:endParaRPr lang="en-NZ" dirty="0"/>
          </a:p>
        </p:txBody>
      </p:sp>
      <p:sp>
        <p:nvSpPr>
          <p:cNvPr id="2" name="Content Placeholder 1"/>
          <p:cNvSpPr>
            <a:spLocks noGrp="1"/>
          </p:cNvSpPr>
          <p:nvPr>
            <p:ph idx="1"/>
          </p:nvPr>
        </p:nvSpPr>
        <p:spPr>
          <a:xfrm>
            <a:off x="426443" y="1988840"/>
            <a:ext cx="8229600" cy="4525963"/>
          </a:xfrm>
        </p:spPr>
        <p:txBody>
          <a:bodyPr/>
          <a:lstStyle/>
          <a:p>
            <a:r>
              <a:rPr lang="en-NZ" dirty="0" smtClean="0"/>
              <a:t>“</a:t>
            </a:r>
            <a:r>
              <a:rPr lang="en-NZ" dirty="0" err="1" smtClean="0"/>
              <a:t>keydown</a:t>
            </a:r>
            <a:r>
              <a:rPr lang="en-NZ" dirty="0" smtClean="0"/>
              <a:t>” event</a:t>
            </a:r>
          </a:p>
          <a:p>
            <a:r>
              <a:rPr lang="en-NZ" dirty="0" err="1" smtClean="0"/>
              <a:t>doKeyDown</a:t>
            </a:r>
            <a:r>
              <a:rPr lang="en-NZ" dirty="0" smtClean="0"/>
              <a:t> – function</a:t>
            </a:r>
          </a:p>
          <a:p>
            <a:r>
              <a:rPr lang="en-NZ" dirty="0" smtClean="0"/>
              <a:t>True – indicate capturing </a:t>
            </a:r>
          </a:p>
          <a:p>
            <a:endParaRPr lang="en-NZ" dirty="0"/>
          </a:p>
          <a:p>
            <a:r>
              <a:rPr lang="en-NZ" dirty="0" smtClean="0"/>
              <a:t>Every </a:t>
            </a:r>
            <a:r>
              <a:rPr lang="en-NZ" dirty="0"/>
              <a:t>time we “move” our object – we actually re-draw it in new place</a:t>
            </a:r>
          </a:p>
          <a:p>
            <a:endParaRPr lang="en-NZ" dirty="0"/>
          </a:p>
        </p:txBody>
      </p:sp>
    </p:spTree>
    <p:extLst>
      <p:ext uri="{BB962C8B-B14F-4D97-AF65-F5344CB8AC3E}">
        <p14:creationId xmlns:p14="http://schemas.microsoft.com/office/powerpoint/2010/main" val="1524223929"/>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TM02900688[[fn=Facet]]</Template>
  <TotalTime>2467</TotalTime>
  <Words>669</Words>
  <Application>Microsoft Office PowerPoint</Application>
  <PresentationFormat>On-screen Show (4:3)</PresentationFormat>
  <Paragraphs>288</Paragraphs>
  <Slides>27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Consolas</vt:lpstr>
      <vt:lpstr>Gill Sans</vt:lpstr>
      <vt:lpstr>Trebuchet MS</vt:lpstr>
      <vt:lpstr>Wingdings 3</vt:lpstr>
      <vt:lpstr>Facet</vt:lpstr>
      <vt:lpstr>HTML - Events</vt:lpstr>
      <vt:lpstr>Windows Event addEventListener</vt:lpstr>
      <vt:lpstr>Example:</vt:lpstr>
      <vt:lpstr>Canvas-Events</vt:lpstr>
      <vt:lpstr>document.addEventListener(event, function, useCapture)</vt:lpstr>
      <vt:lpstr>Capturing </vt:lpstr>
      <vt:lpstr>Bubbling </vt:lpstr>
      <vt:lpstr>Mouse click canvas</vt:lpstr>
      <vt:lpstr>canvas.addEventListener  ( "keydown", doKeyDown, true);</vt:lpstr>
      <vt:lpstr>canvas.addEventListener ( "keydown", doKeyDown, true);</vt:lpstr>
      <vt:lpstr>cxt.fillRect(x, y, 50, 30); </vt:lpstr>
      <vt:lpstr>PowerPoint Presentation</vt:lpstr>
      <vt:lpstr>We add 3 static pink rectangular</vt:lpstr>
      <vt:lpstr>Collision detection:</vt:lpstr>
      <vt:lpstr>Collision detection:</vt:lpstr>
      <vt:lpstr>PowerPoint Presentation</vt:lpstr>
      <vt:lpstr>Array declaration in java-script:</vt:lpstr>
      <vt:lpstr>PowerPoint Presentation</vt:lpstr>
      <vt:lpstr>Add sound to the game</vt:lpstr>
      <vt:lpstr>Removing element from array</vt:lpstr>
      <vt:lpstr>array.splice(index,howmany,item1,.....,itemX)</vt:lpstr>
      <vt:lpstr>PowerPoint Presentation</vt:lpstr>
      <vt:lpstr>PowerPoint Presentation</vt:lpstr>
      <vt:lpstr>PowerPoint Presentation</vt:lpstr>
      <vt:lpstr>Simple game:</vt:lpstr>
      <vt:lpstr>Game Sound </vt:lpstr>
      <vt:lpstr>Resources:</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HTML - Canvas</dc:title>
  <dc:creator>Natalia</dc:creator>
  <cp:lastModifiedBy>Natalia Nehring</cp:lastModifiedBy>
  <cp:revision>46</cp:revision>
  <dcterms:created xsi:type="dcterms:W3CDTF">2014-08-06T02:50:11Z</dcterms:created>
  <dcterms:modified xsi:type="dcterms:W3CDTF">2018-06-17T01:03:33Z</dcterms:modified>
</cp:coreProperties>
</file>