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8" r:id="rId3"/>
    <p:sldId id="307" r:id="rId4"/>
    <p:sldId id="325" r:id="rId5"/>
    <p:sldId id="314" r:id="rId6"/>
    <p:sldId id="315" r:id="rId7"/>
    <p:sldId id="326" r:id="rId8"/>
    <p:sldId id="316" r:id="rId9"/>
    <p:sldId id="317" r:id="rId10"/>
    <p:sldId id="318" r:id="rId11"/>
    <p:sldId id="328" r:id="rId12"/>
    <p:sldId id="323" r:id="rId13"/>
    <p:sldId id="327" r:id="rId14"/>
    <p:sldId id="303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3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1/05/2019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08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8A4C-2FED-4AB8-9691-A5CAFE2C919C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4001-2031-494A-8981-37B76F37133B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1145-2346-487F-B390-A3487CB76947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F8A4-F5FF-40BB-98C1-F2A2850D95C2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2C8E-7C63-48B9-B358-63A3F4A36201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92C9-FCB7-4206-9F46-892EC59FE75D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712C-26CF-4C0C-A5C9-1E309F464F2C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D5BE-7BAD-40EF-B002-42E208B0AF28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2F6-E043-42AE-BA3A-22E46399AF6C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3F3C-9BAE-4986-A78B-AFCD1BB24C80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255F-DB53-4852-91E5-D3BED985EE34}" type="datetime1">
              <a:rPr lang="en-NZ" smtClean="0"/>
              <a:t>1/05/2019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F550-E899-40AB-9114-B4A87CD1221A}" type="datetime1">
              <a:rPr lang="en-NZ" smtClean="0"/>
              <a:t>1/05/2019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B3C5-5AFB-4458-9F65-771E2D49CDCD}" type="datetime1">
              <a:rPr lang="en-NZ" smtClean="0"/>
              <a:t>1/05/2019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C7F2-0B4B-45BA-A94D-1D4223439E34}" type="datetime1">
              <a:rPr lang="en-NZ" smtClean="0"/>
              <a:t>1/05/2019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42B8-0328-4D8D-8D1C-CC99DFF3599D}" type="datetime1">
              <a:rPr lang="en-NZ" smtClean="0"/>
              <a:t>1/05/2019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095D-63D1-4A4C-B442-65D5918B77ED}" type="datetime1">
              <a:rPr lang="en-NZ" smtClean="0"/>
              <a:t>1/05/2019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5A8D-F7D4-4A3A-A291-76C9AD91B6BC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/>
              <a:t>j</a:t>
            </a:r>
            <a:r>
              <a:rPr lang="en-NZ" dirty="0" smtClean="0"/>
              <a:t>Query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</a:t>
            </a:r>
            <a:r>
              <a:rPr lang="en-US" sz="3600" dirty="0" smtClean="0"/>
              <a:t>8</a:t>
            </a:r>
            <a:r>
              <a:rPr lang="en-NZ" sz="3600" dirty="0" smtClean="0"/>
              <a:t> Session1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8E54-F540-4518-AB70-516DB53E15C5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Event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8B-9604-4E09-8C82-9BC1770F051A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00665"/>
              </p:ext>
            </p:extLst>
          </p:nvPr>
        </p:nvGraphicFramePr>
        <p:xfrm>
          <a:off x="677334" y="1428064"/>
          <a:ext cx="7925753" cy="464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4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8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click()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is executed when the user clicks on the HTML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dblclick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is executed when the user double-clicks on the HTML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is executed when the mouse pointer enters the HTML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is executed when the mouse pointer leaves the HTML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hover() method takes two functions and is a combination of 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mouseenter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mouseleave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$(document).ready()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us to execute a function when the document is fully loaded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822027" y="4517969"/>
            <a:ext cx="3219719" cy="1558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More jQuery Event</a:t>
            </a:r>
            <a:endParaRPr lang="en-US" dirty="0"/>
          </a:p>
          <a:p>
            <a:r>
              <a:rPr lang="en-US" dirty="0"/>
              <a:t>http://www.w3schools.com/jquery/jquery_ref_events.asp</a:t>
            </a:r>
          </a:p>
        </p:txBody>
      </p:sp>
    </p:spTree>
    <p:extLst>
      <p:ext uri="{BB962C8B-B14F-4D97-AF65-F5344CB8AC3E}">
        <p14:creationId xmlns:p14="http://schemas.microsoft.com/office/powerpoint/2010/main" val="27375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Event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8B-9604-4E09-8C82-9BC1770F051A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425268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Example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accent5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$("p").click(function(){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 </a:t>
            </a:r>
            <a:r>
              <a:rPr lang="en-US" sz="2400" dirty="0" smtClean="0">
                <a:solidFill>
                  <a:schemeClr val="accent5"/>
                </a:solidFill>
              </a:rPr>
              <a:t>						// </a:t>
            </a:r>
            <a:r>
              <a:rPr lang="en-US" sz="2400" dirty="0">
                <a:solidFill>
                  <a:schemeClr val="accent5"/>
                </a:solidFill>
              </a:rPr>
              <a:t>action goes here!!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			});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</a:t>
            </a:r>
            <a:r>
              <a:rPr lang="en-US" sz="2400" dirty="0">
                <a:solidFill>
                  <a:schemeClr val="accent5"/>
                </a:solidFill>
              </a:rPr>
              <a:t>$("p").click(function</a:t>
            </a:r>
            <a:r>
              <a:rPr lang="en-US" sz="2400" dirty="0" smtClean="0">
                <a:solidFill>
                  <a:schemeClr val="accent5"/>
                </a:solidFill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</a:t>
            </a:r>
            <a:r>
              <a:rPr lang="en-US" sz="2400" dirty="0" smtClean="0">
                <a:solidFill>
                  <a:schemeClr val="accent5"/>
                </a:solidFill>
              </a:rPr>
              <a:t>						 </a:t>
            </a:r>
            <a:r>
              <a:rPr lang="en-US" sz="2400" dirty="0">
                <a:solidFill>
                  <a:schemeClr val="accent5"/>
                </a:solidFill>
              </a:rPr>
              <a:t>$(this).hide();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			});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515997" y="4159876"/>
            <a:ext cx="2679520" cy="1330617"/>
          </a:xfrm>
          <a:prstGeom prst="wedgeRectCallout">
            <a:avLst>
              <a:gd name="adj1" fmla="val -83798"/>
              <a:gd name="adj2" fmla="val 25974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P elements are clicked, they will be hidden.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jQuery Effects</a:t>
            </a:r>
            <a:r>
              <a:rPr lang="en-NZ" dirty="0"/>
              <a:t> </a:t>
            </a:r>
            <a:r>
              <a:rPr lang="en-NZ" dirty="0" smtClean="0"/>
              <a:t>-</a:t>
            </a:r>
            <a:r>
              <a:rPr lang="en-US" dirty="0"/>
              <a:t> Hide and Show</a:t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553902" cy="38807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Hide effect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).hide(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 effect</a:t>
            </a: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).show(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Toggle effect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).toggle(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lvl="1"/>
            <a:endParaRPr lang="en-US" sz="22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31236" y="2160588"/>
            <a:ext cx="4184034" cy="3880773"/>
          </a:xfrm>
        </p:spPr>
        <p:txBody>
          <a:bodyPr>
            <a:normAutofit/>
          </a:bodyPr>
          <a:lstStyle/>
          <a:p>
            <a:r>
              <a:rPr lang="en-US" sz="2200" dirty="0"/>
              <a:t>The optional speed parameter specifies the speed of the hiding/showing( "slow", "fast", or milliseconds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The optional callback parameter is a function to be executed after the hide() or show() method completes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E748-F6C2-4F65-B880-DF2EC641D862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97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jQuery Effects</a:t>
            </a:r>
            <a:r>
              <a:rPr lang="en-NZ" dirty="0"/>
              <a:t> </a:t>
            </a:r>
            <a:r>
              <a:rPr lang="en-NZ" dirty="0" smtClean="0"/>
              <a:t>-</a:t>
            </a:r>
            <a:r>
              <a:rPr lang="en-US" dirty="0"/>
              <a:t> </a:t>
            </a:r>
            <a:r>
              <a:rPr lang="en-US" dirty="0" smtClean="0"/>
              <a:t>Fade In and Out</a:t>
            </a:r>
            <a:r>
              <a:rPr lang="en-US" dirty="0"/>
              <a:t/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 In effect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fadeIn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 out effect</a:t>
            </a: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	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fadeOut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 Toggle effect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$(</a:t>
            </a:r>
            <a:r>
              <a:rPr lang="en-US" sz="2400" i="1" dirty="0">
                <a:solidFill>
                  <a:schemeClr val="accent5"/>
                </a:solidFill>
              </a:rPr>
              <a:t>selector</a:t>
            </a:r>
            <a:r>
              <a:rPr lang="en-US" sz="2400" dirty="0">
                <a:solidFill>
                  <a:schemeClr val="accent5"/>
                </a:solidFill>
              </a:rPr>
              <a:t>).</a:t>
            </a:r>
            <a:r>
              <a:rPr lang="en-US" sz="2400" dirty="0" err="1">
                <a:solidFill>
                  <a:schemeClr val="accent5"/>
                </a:solidFill>
              </a:rPr>
              <a:t>fadeToggle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i="1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Fade To effect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$(</a:t>
            </a:r>
            <a:r>
              <a:rPr lang="en-US" sz="2200" i="1" dirty="0">
                <a:solidFill>
                  <a:schemeClr val="accent5"/>
                </a:solidFill>
              </a:rPr>
              <a:t>selector</a:t>
            </a:r>
            <a:r>
              <a:rPr lang="en-US" sz="2200" dirty="0">
                <a:solidFill>
                  <a:schemeClr val="accent5"/>
                </a:solidFill>
              </a:rPr>
              <a:t>).</a:t>
            </a:r>
            <a:r>
              <a:rPr lang="en-US" sz="2200" dirty="0" err="1">
                <a:solidFill>
                  <a:schemeClr val="accent5"/>
                </a:solidFill>
              </a:rPr>
              <a:t>fadeTo</a:t>
            </a:r>
            <a:r>
              <a:rPr lang="en-US" sz="2200" dirty="0">
                <a:solidFill>
                  <a:schemeClr val="accent5"/>
                </a:solidFill>
              </a:rPr>
              <a:t>(</a:t>
            </a:r>
            <a:r>
              <a:rPr lang="en-US" sz="2200" i="1" dirty="0" err="1">
                <a:solidFill>
                  <a:schemeClr val="accent5"/>
                </a:solidFill>
              </a:rPr>
              <a:t>speed,opacity,callback</a:t>
            </a:r>
            <a:r>
              <a:rPr lang="en-US" sz="2200" dirty="0">
                <a:solidFill>
                  <a:schemeClr val="accent5"/>
                </a:solidFill>
              </a:rPr>
              <a:t>);</a:t>
            </a:r>
          </a:p>
          <a:p>
            <a:pPr lvl="1"/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F091-5D04-4DB2-99BA-C77C91916A95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01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/>
              <a:t>jQuery Image Hovering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F32A-4978-418A-AFA2-52A09ECC569E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8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38A0-46F8-4550-8B67-9FF9349075C1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Jquery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How to use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Syntax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Selector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Event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Effect</a:t>
            </a: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C0ED-5446-4A4D-BB5E-837F91172A2D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723572"/>
            <a:ext cx="9413723" cy="4252686"/>
          </a:xfrm>
        </p:spPr>
        <p:txBody>
          <a:bodyPr>
            <a:normAutofit/>
          </a:bodyPr>
          <a:lstStyle/>
          <a:p>
            <a:r>
              <a:rPr lang="en-US" sz="2400" dirty="0"/>
              <a:t>Query is a JavaScript Library.</a:t>
            </a:r>
          </a:p>
          <a:p>
            <a:endParaRPr lang="en-US" sz="2400" dirty="0"/>
          </a:p>
          <a:p>
            <a:r>
              <a:rPr lang="en-US" sz="2400" dirty="0"/>
              <a:t>jQuery greatly simplifies JavaScript programming.</a:t>
            </a:r>
          </a:p>
          <a:p>
            <a:endParaRPr lang="en-US" sz="2400" dirty="0"/>
          </a:p>
          <a:p>
            <a:r>
              <a:rPr lang="en-US" sz="2400" dirty="0"/>
              <a:t>jQuery is easy to learn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8F4E-1860-4D53-BDE2-B7DE88CA9A71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89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77" y="1723572"/>
            <a:ext cx="9413723" cy="4252686"/>
          </a:xfrm>
        </p:spPr>
        <p:txBody>
          <a:bodyPr>
            <a:normAutofit/>
          </a:bodyPr>
          <a:lstStyle/>
          <a:p>
            <a:r>
              <a:rPr lang="en-US" sz="2400" dirty="0"/>
              <a:t>The jQuery library contains the following features:</a:t>
            </a:r>
          </a:p>
          <a:p>
            <a:pPr lvl="1"/>
            <a:r>
              <a:rPr lang="en-US" sz="2200" dirty="0"/>
              <a:t>HTML/DOM manipulation</a:t>
            </a:r>
          </a:p>
          <a:p>
            <a:pPr lvl="1"/>
            <a:r>
              <a:rPr lang="en-US" sz="2200" dirty="0"/>
              <a:t>CSS manipulation</a:t>
            </a:r>
          </a:p>
          <a:p>
            <a:pPr lvl="1"/>
            <a:r>
              <a:rPr lang="en-US" sz="2200" dirty="0"/>
              <a:t>HTML event methods</a:t>
            </a:r>
          </a:p>
          <a:p>
            <a:pPr lvl="1"/>
            <a:r>
              <a:rPr lang="en-US" sz="2200" dirty="0"/>
              <a:t>Effects and animations</a:t>
            </a:r>
          </a:p>
          <a:p>
            <a:pPr lvl="1"/>
            <a:r>
              <a:rPr lang="en-US" sz="2200" dirty="0"/>
              <a:t>AJAX</a:t>
            </a:r>
          </a:p>
          <a:p>
            <a:pPr lvl="1"/>
            <a:r>
              <a:rPr lang="en-US" sz="2200" dirty="0"/>
              <a:t>Utilities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8577-0FE7-455F-8B85-0C0F7C9648FA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31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Get Started to use jQuery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1734457"/>
            <a:ext cx="8155827" cy="4252686"/>
          </a:xfrm>
        </p:spPr>
        <p:txBody>
          <a:bodyPr>
            <a:normAutofit/>
          </a:bodyPr>
          <a:lstStyle/>
          <a:p>
            <a:r>
              <a:rPr lang="en-US" sz="2400" dirty="0"/>
              <a:t>There are several ways to start using jQuery on your web site. You can:</a:t>
            </a:r>
          </a:p>
          <a:p>
            <a:pPr lvl="1"/>
            <a:r>
              <a:rPr lang="en-US" sz="2200" dirty="0"/>
              <a:t>Download the jQuery library from </a:t>
            </a:r>
            <a:r>
              <a:rPr lang="en-US" sz="2200" dirty="0" smtClean="0"/>
              <a:t>jQuery.com</a:t>
            </a:r>
            <a:r>
              <a:rPr lang="en-US" sz="2400" dirty="0" smtClean="0">
                <a:solidFill>
                  <a:schemeClr val="accent5"/>
                </a:solidFill>
              </a:rPr>
              <a:t>	</a:t>
            </a:r>
            <a:endParaRPr lang="en-US" sz="24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	&lt;</a:t>
            </a:r>
            <a:r>
              <a:rPr lang="en-US" sz="2400" dirty="0">
                <a:solidFill>
                  <a:schemeClr val="accent5"/>
                </a:solidFill>
              </a:rPr>
              <a:t>script </a:t>
            </a:r>
            <a:r>
              <a:rPr lang="en-US" sz="2400" dirty="0" err="1">
                <a:solidFill>
                  <a:schemeClr val="accent5"/>
                </a:solidFill>
              </a:rPr>
              <a:t>src</a:t>
            </a:r>
            <a:r>
              <a:rPr lang="en-US" sz="2400" dirty="0">
                <a:solidFill>
                  <a:schemeClr val="accent5"/>
                </a:solidFill>
              </a:rPr>
              <a:t>="jquery-1.11.3.min.js"&gt;&lt;/script&gt;</a:t>
            </a:r>
            <a:endParaRPr lang="en-US" sz="2200" dirty="0" smtClean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US" sz="2200" dirty="0"/>
          </a:p>
          <a:p>
            <a:pPr lvl="1"/>
            <a:r>
              <a:rPr lang="en-US" sz="2200" dirty="0"/>
              <a:t>Include jQuery from a CDN, like Google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		&lt;script </a:t>
            </a:r>
            <a:r>
              <a:rPr lang="en-US" sz="2200" dirty="0" err="1" smtClean="0">
                <a:solidFill>
                  <a:schemeClr val="accent5"/>
                </a:solidFill>
              </a:rPr>
              <a:t>src</a:t>
            </a:r>
            <a:r>
              <a:rPr lang="en-US" sz="2200" dirty="0">
                <a:solidFill>
                  <a:schemeClr val="accent5"/>
                </a:solidFill>
              </a:rPr>
              <a:t>="https://ajax.googleapis.com/ajax/libs/</a:t>
            </a:r>
            <a:r>
              <a:rPr lang="en-US" sz="2200" dirty="0" err="1">
                <a:solidFill>
                  <a:schemeClr val="accent5"/>
                </a:solidFill>
              </a:rPr>
              <a:t>jquery</a:t>
            </a:r>
            <a:r>
              <a:rPr lang="en-US" sz="2200" dirty="0">
                <a:solidFill>
                  <a:schemeClr val="accent5"/>
                </a:solidFill>
              </a:rPr>
              <a:t>/1.11.3/jquery.min.js"&gt;&lt;/script&gt;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0DC-1498-44B2-BAA1-AE40FAD1A215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20" y="1410091"/>
            <a:ext cx="9054495" cy="495128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jQuery syntax is tailor made for </a:t>
            </a:r>
            <a:r>
              <a:rPr lang="en-US" sz="2400" b="1" i="1" dirty="0" smtClean="0">
                <a:solidFill>
                  <a:schemeClr val="accent5"/>
                </a:solidFill>
              </a:rPr>
              <a:t>selecting</a:t>
            </a:r>
            <a:r>
              <a:rPr lang="en-US" sz="2400" dirty="0" smtClean="0"/>
              <a:t> HTML elements and performing some </a:t>
            </a:r>
            <a:r>
              <a:rPr lang="en-US" sz="2400" b="1" i="1" dirty="0" smtClean="0">
                <a:solidFill>
                  <a:schemeClr val="accent5"/>
                </a:solidFill>
              </a:rPr>
              <a:t>action</a:t>
            </a:r>
            <a:r>
              <a:rPr lang="en-US" sz="2400" dirty="0" smtClean="0"/>
              <a:t> on the element(s).</a:t>
            </a:r>
          </a:p>
          <a:p>
            <a:r>
              <a:rPr lang="en-US" sz="2400" dirty="0" smtClean="0"/>
              <a:t>Basic syntax is: </a:t>
            </a:r>
          </a:p>
          <a:p>
            <a:pPr marL="457200" lvl="1" indent="0">
              <a:buNone/>
            </a:pPr>
            <a:r>
              <a:rPr lang="en-US" sz="2400" dirty="0" smtClean="0"/>
              <a:t>					</a:t>
            </a:r>
            <a:r>
              <a:rPr lang="en-US" sz="2400" dirty="0" smtClean="0">
                <a:solidFill>
                  <a:schemeClr val="accent5"/>
                </a:solidFill>
              </a:rPr>
              <a:t>$(selector).action()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smtClean="0"/>
              <a:t>A $ sign to define/access jQuery</a:t>
            </a:r>
          </a:p>
          <a:p>
            <a:r>
              <a:rPr lang="en-US" sz="2400" dirty="0" smtClean="0"/>
              <a:t>A (selector) to "query (or find)" HTML </a:t>
            </a:r>
            <a:r>
              <a:rPr lang="en-US" sz="2400" dirty="0" smtClean="0"/>
              <a:t>elements</a:t>
            </a:r>
          </a:p>
          <a:p>
            <a:pPr lvl="1"/>
            <a:r>
              <a:rPr lang="en-US" sz="2200" dirty="0" smtClean="0"/>
              <a:t>(</a:t>
            </a:r>
            <a:r>
              <a:rPr lang="en-US" sz="2000" dirty="0"/>
              <a:t>‘#id’, ‘.class’ or ‘</a:t>
            </a:r>
            <a:r>
              <a:rPr lang="en-US" sz="2000" dirty="0" err="1"/>
              <a:t>tagname</a:t>
            </a:r>
            <a:r>
              <a:rPr lang="en-US" sz="2000" dirty="0" smtClean="0"/>
              <a:t>’)</a:t>
            </a:r>
            <a:endParaRPr lang="en-US" sz="2000" dirty="0"/>
          </a:p>
          <a:p>
            <a:pPr lvl="1"/>
            <a:endParaRPr lang="en-US" sz="2200" dirty="0" smtClean="0"/>
          </a:p>
          <a:p>
            <a:r>
              <a:rPr lang="en-US" sz="2400" dirty="0" smtClean="0"/>
              <a:t>A jQuery action() to be performed on the element(s)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C536-C0C4-48C3-B824-AB6DF4839846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34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Syntax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20" y="1703389"/>
            <a:ext cx="9054495" cy="4657984"/>
          </a:xfrm>
        </p:spPr>
        <p:txBody>
          <a:bodyPr>
            <a:noAutofit/>
          </a:bodyPr>
          <a:lstStyle/>
          <a:p>
            <a:r>
              <a:rPr lang="en-US" sz="2400" dirty="0"/>
              <a:t>It is good practice to wait for the document to be fully loaded and ready </a:t>
            </a:r>
            <a:endParaRPr lang="en-US" sz="2400" dirty="0" smtClean="0"/>
          </a:p>
          <a:p>
            <a:r>
              <a:rPr lang="en-US" sz="2400" dirty="0"/>
              <a:t>This also allows you to have your JavaScript </a:t>
            </a:r>
            <a:r>
              <a:rPr lang="en-US" sz="2400" dirty="0" smtClean="0"/>
              <a:t>code in the head section or external </a:t>
            </a:r>
            <a:r>
              <a:rPr lang="en-US" sz="2400" dirty="0" err="1" smtClean="0"/>
              <a:t>js</a:t>
            </a:r>
            <a:r>
              <a:rPr lang="en-US" sz="2400" dirty="0" smtClean="0"/>
              <a:t> file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2628900" lvl="6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$(</a:t>
            </a:r>
            <a:r>
              <a:rPr lang="en-US" sz="2400" dirty="0">
                <a:solidFill>
                  <a:schemeClr val="accent5"/>
                </a:solidFill>
              </a:rPr>
              <a:t>document).ready(function(){</a:t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   </a:t>
            </a:r>
            <a:r>
              <a:rPr lang="en-US" sz="2400" i="1" dirty="0">
                <a:solidFill>
                  <a:schemeClr val="accent5"/>
                </a:solidFill>
              </a:rPr>
              <a:t>// jQuery methods go here...</a:t>
            </a: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});</a:t>
            </a:r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8366-EE74-4934-BF92-6CF9B1B2FE11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85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Selectors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4252686"/>
          </a:xfrm>
        </p:spPr>
        <p:txBody>
          <a:bodyPr>
            <a:normAutofit/>
          </a:bodyPr>
          <a:lstStyle/>
          <a:p>
            <a:r>
              <a:rPr lang="en-US" sz="2400" dirty="0"/>
              <a:t>jQuery selectors allow you to select and manipulate HTML element(s)</a:t>
            </a:r>
            <a:r>
              <a:rPr lang="en-US" sz="2200" dirty="0">
                <a:solidFill>
                  <a:schemeClr val="accent5"/>
                </a:solidFill>
              </a:rPr>
              <a:t>	</a:t>
            </a:r>
            <a:r>
              <a:rPr lang="en-US" sz="2200" dirty="0" smtClean="0">
                <a:solidFill>
                  <a:schemeClr val="accent5"/>
                </a:solidFill>
              </a:rPr>
              <a:t> </a:t>
            </a:r>
          </a:p>
          <a:p>
            <a:r>
              <a:rPr lang="en-US" sz="2400" dirty="0"/>
              <a:t>element </a:t>
            </a:r>
            <a:r>
              <a:rPr lang="en-US" sz="2400" dirty="0" smtClean="0"/>
              <a:t>Selector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>
                <a:solidFill>
                  <a:schemeClr val="accent5"/>
                </a:solidFill>
              </a:rPr>
              <a:t>$("p</a:t>
            </a:r>
            <a:r>
              <a:rPr lang="en-US" sz="2400" dirty="0" smtClean="0">
                <a:solidFill>
                  <a:schemeClr val="accent5"/>
                </a:solidFill>
              </a:rPr>
              <a:t>")</a:t>
            </a:r>
          </a:p>
          <a:p>
            <a:r>
              <a:rPr lang="en-US" sz="2400" dirty="0"/>
              <a:t>#id Selector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$("#</a:t>
            </a:r>
            <a:r>
              <a:rPr lang="en-US" sz="2400" dirty="0">
                <a:solidFill>
                  <a:schemeClr val="accent5"/>
                </a:solidFill>
              </a:rPr>
              <a:t>test</a:t>
            </a:r>
            <a:r>
              <a:rPr lang="en-US" sz="2400" dirty="0" smtClean="0">
                <a:solidFill>
                  <a:schemeClr val="accent5"/>
                </a:solidFill>
              </a:rPr>
              <a:t>")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.class </a:t>
            </a:r>
            <a:r>
              <a:rPr lang="en-US" sz="2400" dirty="0" smtClean="0"/>
              <a:t>Selector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5"/>
                </a:solidFill>
              </a:rPr>
              <a:t>$(".</a:t>
            </a:r>
            <a:r>
              <a:rPr lang="en-US" sz="2400" dirty="0">
                <a:solidFill>
                  <a:schemeClr val="accent5"/>
                </a:solidFill>
              </a:rPr>
              <a:t>test")</a:t>
            </a:r>
          </a:p>
          <a:p>
            <a:endParaRPr lang="en-US" sz="24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3AC0-1CED-4E70-B87C-2C1F7A0A0A3A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3755227" y="5190077"/>
            <a:ext cx="3219719" cy="1558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More example of selector </a:t>
            </a:r>
          </a:p>
          <a:p>
            <a:endParaRPr lang="en-US" dirty="0"/>
          </a:p>
          <a:p>
            <a:r>
              <a:rPr lang="en-US" dirty="0"/>
              <a:t>http://www.w3schools.com/jquery/jquery_selectors.asp</a:t>
            </a:r>
          </a:p>
        </p:txBody>
      </p:sp>
      <p:pic>
        <p:nvPicPr>
          <p:cNvPr id="2050" name="Picture 2" descr="https://www.codeproject.com/KB/aspnet/778374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31" y="2329157"/>
            <a:ext cx="45720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32328" y="6313102"/>
            <a:ext cx="2659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800" dirty="0"/>
              <a:t>https://www.codeproject.com/Articles/778374/JQUERY-JSON-Angular-and-Less-Interview-questions#Sowilljqueryreplacejavascript</a:t>
            </a:r>
          </a:p>
        </p:txBody>
      </p:sp>
    </p:spTree>
    <p:extLst>
      <p:ext uri="{BB962C8B-B14F-4D97-AF65-F5344CB8AC3E}">
        <p14:creationId xmlns:p14="http://schemas.microsoft.com/office/powerpoint/2010/main" val="5535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Event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18183" cy="425268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These are common events in browsers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1FC-7510-438D-93A9-031453E93C5B}" type="datetime1">
              <a:rPr lang="en-NZ" smtClean="0"/>
              <a:t>1/05/2019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5632"/>
            <a:ext cx="11027211" cy="2603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3291" y="5499279"/>
            <a:ext cx="486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dirty="0" smtClean="0"/>
              <a:t>he table shows common events in browsers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3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4418</TotalTime>
  <Words>445</Words>
  <Application>Microsoft Office PowerPoint</Application>
  <PresentationFormat>Widescreen</PresentationFormat>
  <Paragraphs>141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jQuery</vt:lpstr>
      <vt:lpstr>Contents of This session</vt:lpstr>
      <vt:lpstr>What is jQuery</vt:lpstr>
      <vt:lpstr>What is jQuery</vt:lpstr>
      <vt:lpstr>Get Started to use jQuery</vt:lpstr>
      <vt:lpstr>jQuery Syntax</vt:lpstr>
      <vt:lpstr>jQuery Syntax</vt:lpstr>
      <vt:lpstr>jQuery Selectors</vt:lpstr>
      <vt:lpstr>jQuery Event</vt:lpstr>
      <vt:lpstr>jQuery Event</vt:lpstr>
      <vt:lpstr>jQuery Event</vt:lpstr>
      <vt:lpstr>jQuery Effects - Hide and Show </vt:lpstr>
      <vt:lpstr>jQuery Effects - Fade In and Out </vt:lpstr>
      <vt:lpstr>Exercise</vt:lpstr>
      <vt:lpstr>End of The Session 1</vt:lpstr>
    </vt:vector>
  </TitlesOfParts>
  <Company>Unitec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Natalia Nehring</cp:lastModifiedBy>
  <cp:revision>242</cp:revision>
  <dcterms:created xsi:type="dcterms:W3CDTF">2015-07-08T02:13:09Z</dcterms:created>
  <dcterms:modified xsi:type="dcterms:W3CDTF">2019-05-01T10:05:02Z</dcterms:modified>
</cp:coreProperties>
</file>